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341" r:id="rId3"/>
    <p:sldId id="346" r:id="rId4"/>
    <p:sldId id="330" r:id="rId5"/>
    <p:sldId id="339" r:id="rId6"/>
    <p:sldId id="332" r:id="rId7"/>
    <p:sldId id="334" r:id="rId8"/>
    <p:sldId id="336" r:id="rId9"/>
    <p:sldId id="335" r:id="rId10"/>
    <p:sldId id="337" r:id="rId11"/>
    <p:sldId id="338" r:id="rId12"/>
    <p:sldId id="343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2B00D0C-C35E-44F6-A7F0-29B48DD29050}">
          <p14:sldIdLst>
            <p14:sldId id="256"/>
            <p14:sldId id="341"/>
            <p14:sldId id="346"/>
            <p14:sldId id="330"/>
            <p14:sldId id="339"/>
            <p14:sldId id="332"/>
            <p14:sldId id="334"/>
            <p14:sldId id="336"/>
            <p14:sldId id="335"/>
            <p14:sldId id="337"/>
            <p14:sldId id="338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ss Colby" initials="TC" lastIdx="6" clrIdx="0">
    <p:extLst>
      <p:ext uri="{19B8F6BF-5375-455C-9EA6-DF929625EA0E}">
        <p15:presenceInfo xmlns:p15="http://schemas.microsoft.com/office/powerpoint/2012/main" userId="S-1-5-21-2041598973-134151231-3984567726-23013" providerId="AD"/>
      </p:ext>
    </p:extLst>
  </p:cmAuthor>
  <p:cmAuthor id="2" name="Clayton Aldern" initials="CA" lastIdx="6" clrIdx="1">
    <p:extLst>
      <p:ext uri="{19B8F6BF-5375-455C-9EA6-DF929625EA0E}">
        <p15:presenceInfo xmlns:p15="http://schemas.microsoft.com/office/powerpoint/2012/main" userId="S-1-5-21-2041598973-134151231-3984567726-436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BA2"/>
    <a:srgbClr val="295981"/>
    <a:srgbClr val="B80006"/>
    <a:srgbClr val="518865"/>
    <a:srgbClr val="92C0DF"/>
    <a:srgbClr val="FFC684"/>
    <a:srgbClr val="E86F30"/>
    <a:srgbClr val="B3262E"/>
    <a:srgbClr val="B9DDF1"/>
    <a:srgbClr val="DCF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77846" autoAdjust="0"/>
  </p:normalViewPr>
  <p:slideViewPr>
    <p:cSldViewPr snapToGrid="0">
      <p:cViewPr varScale="1">
        <p:scale>
          <a:sx n="78" d="100"/>
          <a:sy n="78" d="100"/>
        </p:scale>
        <p:origin x="172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nieP\Dropbox%20(BUILDING%20CHANGES)\Evaluation%20(LIMITED)\Diversion\graphic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u="sng" dirty="0"/>
              <a:t>Annual cost per family housed (2014-2015)</a:t>
            </a:r>
          </a:p>
        </c:rich>
      </c:tx>
      <c:layout>
        <c:manualLayout>
          <c:xMode val="edge"/>
          <c:yMode val="edge"/>
          <c:x val="0.14964205840142289"/>
          <c:y val="0.165243830383045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250447666004362E-3"/>
          <c:y val="6.8060086239220094E-2"/>
          <c:w val="0.96438746438746437"/>
          <c:h val="0.69114111712598425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'comparisons for ppt'!$F$1</c:f>
              <c:strCache>
                <c:ptCount val="1"/>
                <c:pt idx="0">
                  <c:v>Annual cost per housed family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51-45E0-9F32-90298EE8375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51-45E0-9F32-90298EE8375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951-45E0-9F32-90298EE8375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951-45E0-9F32-90298EE837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'comparisons for ppt'!$C$2:$C$5</c:f>
              <c:strCache>
                <c:ptCount val="4"/>
                <c:pt idx="0">
                  <c:v>Diversion</c:v>
                </c:pt>
                <c:pt idx="1">
                  <c:v>Emergency Shelter</c:v>
                </c:pt>
                <c:pt idx="2">
                  <c:v>Rapid Re-Housing</c:v>
                </c:pt>
                <c:pt idx="3">
                  <c:v>Transitional Housing</c:v>
                </c:pt>
              </c:strCache>
            </c:strRef>
          </c:cat>
          <c:val>
            <c:numRef>
              <c:f>'comparisons for ppt'!$F$2:$F$5</c:f>
              <c:numCache>
                <c:formatCode>"$"#,##0_);[Red]\("$"#,##0\)</c:formatCode>
                <c:ptCount val="4"/>
                <c:pt idx="0">
                  <c:v>1668</c:v>
                </c:pt>
                <c:pt idx="1">
                  <c:v>2179</c:v>
                </c:pt>
                <c:pt idx="2">
                  <c:v>5290</c:v>
                </c:pt>
                <c:pt idx="3">
                  <c:v>14800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51-45E0-9F32-90298EE83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2"/>
        <c:overlap val="-27"/>
        <c:axId val="377142232"/>
        <c:axId val="377145840"/>
      </c:barChart>
      <c:catAx>
        <c:axId val="377142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145840"/>
        <c:crosses val="autoZero"/>
        <c:auto val="1"/>
        <c:lblAlgn val="ctr"/>
        <c:lblOffset val="100"/>
        <c:noMultiLvlLbl val="0"/>
      </c:catAx>
      <c:valAx>
        <c:axId val="377145840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377142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A73291C-6527-4626-87D3-BB76CD6491AA}" type="datetimeFigureOut">
              <a:rPr lang="en-US" smtClean="0"/>
              <a:t>3/20/2019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328CDDC-05C1-4DCD-B32B-A1A776F44E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5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CDDC-05C1-4DCD-B32B-A1A776F44E0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99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8CDDC-05C1-4DCD-B32B-A1A776F44E0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50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4/28/2018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3DC7F-91AC-4DA3-88E5-1DEDE10B3F4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46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0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3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684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425388"/>
            <a:ext cx="7543801" cy="44437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8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991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8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4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2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6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4/28/2018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13A3F1-C5ED-4DFA-BC10-23701D1ED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6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4/28/2018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3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405269"/>
            <a:ext cx="7543801" cy="44638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4/28/2018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F13A3F1-C5ED-4DFA-BC10-23701D1ED7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34390" y="1280282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60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5.svg"/><Relationship Id="rId18" Type="http://schemas.openxmlformats.org/officeDocument/2006/relationships/image" Target="../media/image20.png"/><Relationship Id="rId3" Type="http://schemas.microsoft.com/office/2007/relationships/hdphoto" Target="../media/hdphoto1.wdp"/><Relationship Id="rId21" Type="http://schemas.openxmlformats.org/officeDocument/2006/relationships/image" Target="../media/image23.svg"/><Relationship Id="rId7" Type="http://schemas.openxmlformats.org/officeDocument/2006/relationships/image" Target="../media/image13.svg"/><Relationship Id="rId12" Type="http://schemas.openxmlformats.org/officeDocument/2006/relationships/image" Target="../media/image4.png"/><Relationship Id="rId17" Type="http://schemas.openxmlformats.org/officeDocument/2006/relationships/image" Target="../media/image19.svg"/><Relationship Id="rId25" Type="http://schemas.openxmlformats.org/officeDocument/2006/relationships/image" Target="../media/image27.svg"/><Relationship Id="rId2" Type="http://schemas.openxmlformats.org/officeDocument/2006/relationships/image" Target="../media/image10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5.svg"/><Relationship Id="rId24" Type="http://schemas.openxmlformats.org/officeDocument/2006/relationships/image" Target="../media/image26.png"/><Relationship Id="rId5" Type="http://schemas.microsoft.com/office/2007/relationships/hdphoto" Target="../media/hdphoto2.wdp"/><Relationship Id="rId15" Type="http://schemas.openxmlformats.org/officeDocument/2006/relationships/image" Target="../media/image17.svg"/><Relationship Id="rId23" Type="http://schemas.openxmlformats.org/officeDocument/2006/relationships/image" Target="../media/image25.svg"/><Relationship Id="rId10" Type="http://schemas.openxmlformats.org/officeDocument/2006/relationships/image" Target="../media/image14.png"/><Relationship Id="rId19" Type="http://schemas.openxmlformats.org/officeDocument/2006/relationships/image" Target="../media/image21.svg"/><Relationship Id="rId4" Type="http://schemas.openxmlformats.org/officeDocument/2006/relationships/image" Target="../media/image11.png"/><Relationship Id="rId9" Type="http://schemas.openxmlformats.org/officeDocument/2006/relationships/image" Target="../media/image3.sv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59" y="758952"/>
            <a:ext cx="7923930" cy="3566160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Raleway" panose="020B0503030101060003" pitchFamily="34" charset="0"/>
              </a:rPr>
              <a:t>Rapid Re-Housing in Pierce County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Raleway" panose="020B0503030101060003" pitchFamily="34" charset="0"/>
              </a:rPr>
              <a:t>Anne Marie Edmunds | Program Specialist</a:t>
            </a:r>
          </a:p>
          <a:p>
            <a:r>
              <a:rPr lang="en-US" sz="1600" dirty="0">
                <a:latin typeface="Raleway" panose="020B0503030101060003" pitchFamily="34" charset="0"/>
              </a:rPr>
              <a:t>Mar 22, 2019 | Annemarie.edmunds@piercecountywa.gov</a:t>
            </a:r>
          </a:p>
        </p:txBody>
      </p:sp>
      <p:pic>
        <p:nvPicPr>
          <p:cNvPr id="1026" name="Picture 2" descr="PCLWH-Human-Servi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271" y="5598621"/>
            <a:ext cx="1714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8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1D318-5105-4D00-B0B4-8303CE7F1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do they receive?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ED471-76EE-44EA-B720-00C32849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DA7371-4F8E-4A52-84CC-B9798196F7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82" b="30000"/>
          <a:stretch/>
        </p:blipFill>
        <p:spPr>
          <a:xfrm>
            <a:off x="185679" y="1808864"/>
            <a:ext cx="8772642" cy="304245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970AB07-5865-4025-87BF-1682215C9FA7}"/>
              </a:ext>
            </a:extLst>
          </p:cNvPr>
          <p:cNvSpPr/>
          <p:nvPr/>
        </p:nvSpPr>
        <p:spPr>
          <a:xfrm>
            <a:off x="534233" y="5049136"/>
            <a:ext cx="80755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latin typeface="Raleway" panose="020B0503030101060003" pitchFamily="34" charset="0"/>
              </a:rPr>
              <a:t>Households receive an average of </a:t>
            </a:r>
            <a:r>
              <a:rPr lang="en-US" sz="2000" b="1" dirty="0">
                <a:solidFill>
                  <a:srgbClr val="295981"/>
                </a:solidFill>
                <a:latin typeface="Raleway" panose="020B0503030101060003" pitchFamily="34" charset="0"/>
              </a:rPr>
              <a:t>about $6,000</a:t>
            </a:r>
            <a:r>
              <a:rPr lang="en-US" sz="2000" dirty="0">
                <a:solidFill>
                  <a:srgbClr val="295981"/>
                </a:solidFill>
                <a:latin typeface="Raleway" panose="020B0503030101060003" pitchFamily="34" charset="0"/>
              </a:rPr>
              <a:t>* </a:t>
            </a:r>
            <a:r>
              <a:rPr lang="en-US" sz="2000" dirty="0">
                <a:latin typeface="Raleway" panose="020B0503030101060003" pitchFamily="34" charset="0"/>
              </a:rPr>
              <a:t>of financial assistance over the course of a program.</a:t>
            </a:r>
            <a:endParaRPr lang="en-US" sz="2000" b="1" dirty="0">
              <a:solidFill>
                <a:srgbClr val="92C0DF"/>
              </a:solidFill>
              <a:latin typeface="Raleway" panose="020B05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8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23D80-DFF2-447E-AFD2-AB0A934A1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they stay housed?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2A6CF-8BA0-447B-8B9D-119A32E4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9A7F20-DB9B-4403-BE69-2D59266118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37" t="77830" r="4068" b="3514"/>
          <a:stretch/>
        </p:blipFill>
        <p:spPr>
          <a:xfrm>
            <a:off x="1705687" y="1737362"/>
            <a:ext cx="5570580" cy="293188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B17D04B-6796-4ED2-A69A-252A2B8B2045}"/>
              </a:ext>
            </a:extLst>
          </p:cNvPr>
          <p:cNvSpPr/>
          <p:nvPr/>
        </p:nvSpPr>
        <p:spPr>
          <a:xfrm>
            <a:off x="822960" y="5120638"/>
            <a:ext cx="80755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latin typeface="Raleway" panose="020B0503030101060003" pitchFamily="34" charset="0"/>
              </a:rPr>
              <a:t>Upon leaving a rapid rehousing program, </a:t>
            </a:r>
            <a:r>
              <a:rPr lang="en-US" sz="2000" b="1" dirty="0">
                <a:solidFill>
                  <a:srgbClr val="518865"/>
                </a:solidFill>
                <a:latin typeface="Raleway" panose="020B0503030101060003" pitchFamily="34" charset="0"/>
              </a:rPr>
              <a:t>about 90% </a:t>
            </a:r>
            <a:r>
              <a:rPr lang="en-US" sz="2000" dirty="0">
                <a:latin typeface="Raleway" panose="020B0503030101060003" pitchFamily="34" charset="0"/>
              </a:rPr>
              <a:t>of households retain their housing for at least one year.</a:t>
            </a:r>
            <a:endParaRPr lang="en-US" sz="2000" b="1" dirty="0">
              <a:solidFill>
                <a:srgbClr val="92C0DF"/>
              </a:solidFill>
              <a:latin typeface="Raleway" panose="020B05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883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7D447-9F10-427E-A3B4-4595CC303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Homeless Crisis Response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CCE58-C905-46E1-8206-AE43D8489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7C71B5-7B50-4698-9683-05A264DF99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4AABA2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53927" flipV="1">
            <a:off x="2635833" y="1964677"/>
            <a:ext cx="823875" cy="444953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DCC32A2-79E4-43D9-AA07-952BB7DCB973}"/>
              </a:ext>
            </a:extLst>
          </p:cNvPr>
          <p:cNvSpPr txBox="1"/>
          <p:nvPr/>
        </p:nvSpPr>
        <p:spPr>
          <a:xfrm>
            <a:off x="3814402" y="1881461"/>
            <a:ext cx="2969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which in some cases leads to…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93E302-FA5A-4A22-9AD2-8BC02CA6B3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4AABA2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29438">
            <a:off x="474552" y="4380416"/>
            <a:ext cx="743827" cy="4761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E50543D-78C7-46C4-87F3-F6EAD90CF0D1}"/>
              </a:ext>
            </a:extLst>
          </p:cNvPr>
          <p:cNvSpPr txBox="1"/>
          <p:nvPr/>
        </p:nvSpPr>
        <p:spPr>
          <a:xfrm>
            <a:off x="942817" y="4956048"/>
            <a:ext cx="1625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Households </a:t>
            </a:r>
            <a:r>
              <a:rPr lang="en-US" sz="1600" b="1" dirty="0">
                <a:solidFill>
                  <a:srgbClr val="4AABA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 or may not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be in </a:t>
            </a:r>
            <a:r>
              <a:rPr lang="en-US" sz="1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shelter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when they contact 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835C89-64E3-4BCC-9FA5-D1A53A7B964D}"/>
              </a:ext>
            </a:extLst>
          </p:cNvPr>
          <p:cNvSpPr txBox="1"/>
          <p:nvPr/>
        </p:nvSpPr>
        <p:spPr>
          <a:xfrm>
            <a:off x="5058788" y="4753301"/>
            <a:ext cx="1384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This could be </a:t>
            </a:r>
            <a:r>
              <a:rPr lang="en-US" sz="1600" b="1" dirty="0">
                <a:solidFill>
                  <a:srgbClr val="4AABA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RRH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en-US" sz="1600" b="1" dirty="0">
                <a:solidFill>
                  <a:srgbClr val="4AABA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PSH</a:t>
            </a:r>
          </a:p>
        </p:txBody>
      </p:sp>
      <p:pic>
        <p:nvPicPr>
          <p:cNvPr id="14" name="Graphic 13" descr="Bed">
            <a:extLst>
              <a:ext uri="{FF2B5EF4-FFF2-40B4-BE49-F238E27FC236}">
                <a16:creationId xmlns:a16="http://schemas.microsoft.com/office/drawing/2014/main" id="{3A3B2D07-D06F-4A78-B8F5-BACE93E9BA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6388" y="4916944"/>
            <a:ext cx="613623" cy="613623"/>
          </a:xfrm>
          <a:prstGeom prst="rect">
            <a:avLst/>
          </a:prstGeom>
        </p:spPr>
      </p:pic>
      <p:pic>
        <p:nvPicPr>
          <p:cNvPr id="16" name="Graphic 15" descr="House">
            <a:extLst>
              <a:ext uri="{FF2B5EF4-FFF2-40B4-BE49-F238E27FC236}">
                <a16:creationId xmlns:a16="http://schemas.microsoft.com/office/drawing/2014/main" id="{7DC0CE33-C2E4-4184-BCBE-836C41B827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54287" y="5388580"/>
            <a:ext cx="631538" cy="631538"/>
          </a:xfrm>
          <a:prstGeom prst="rect">
            <a:avLst/>
          </a:prstGeom>
        </p:spPr>
      </p:pic>
      <p:pic>
        <p:nvPicPr>
          <p:cNvPr id="17" name="Graphic 16" descr="City">
            <a:extLst>
              <a:ext uri="{FF2B5EF4-FFF2-40B4-BE49-F238E27FC236}">
                <a16:creationId xmlns:a16="http://schemas.microsoft.com/office/drawing/2014/main" id="{3CAB4C13-7415-49F9-AF16-FB98A205F1D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955140" y="5417736"/>
            <a:ext cx="615530" cy="615530"/>
          </a:xfrm>
          <a:prstGeom prst="rect">
            <a:avLst/>
          </a:prstGeom>
        </p:spPr>
      </p:pic>
      <p:pic>
        <p:nvPicPr>
          <p:cNvPr id="19" name="Graphic 18" descr="Building">
            <a:extLst>
              <a:ext uri="{FF2B5EF4-FFF2-40B4-BE49-F238E27FC236}">
                <a16:creationId xmlns:a16="http://schemas.microsoft.com/office/drawing/2014/main" id="{ACE0C793-AB55-4F01-A5BD-9FC39A75AE0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652588" y="5447976"/>
            <a:ext cx="682253" cy="682253"/>
          </a:xfrm>
          <a:prstGeom prst="rect">
            <a:avLst/>
          </a:prstGeom>
        </p:spPr>
      </p:pic>
      <p:pic>
        <p:nvPicPr>
          <p:cNvPr id="20" name="Graphic 19" descr="Tent">
            <a:extLst>
              <a:ext uri="{FF2B5EF4-FFF2-40B4-BE49-F238E27FC236}">
                <a16:creationId xmlns:a16="http://schemas.microsoft.com/office/drawing/2014/main" id="{CE8BE534-C088-463D-985E-FECEFB1E7E4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99943" y="5512096"/>
            <a:ext cx="554014" cy="55401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56AD094-0BA3-4EF3-88EB-9AA6F77491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4AABA2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96819">
            <a:off x="6198757" y="4132672"/>
            <a:ext cx="743827" cy="476126"/>
          </a:xfrm>
          <a:prstGeom prst="rect">
            <a:avLst/>
          </a:prstGeom>
          <a:scene3d>
            <a:camera prst="orthographicFront">
              <a:rot lat="10800000" lon="0" rev="0"/>
            </a:camera>
            <a:lightRig rig="threePt" dir="t"/>
          </a:scene3d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40808EF-5F65-45A3-A7FA-C71E24A4E1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4AABA2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88932" flipV="1">
            <a:off x="7163329" y="2096829"/>
            <a:ext cx="823875" cy="444953"/>
          </a:xfrm>
          <a:prstGeom prst="rect">
            <a:avLst/>
          </a:prstGeom>
          <a:ln>
            <a:noFill/>
          </a:ln>
        </p:spPr>
      </p:pic>
      <p:pic>
        <p:nvPicPr>
          <p:cNvPr id="31" name="Graphic 30" descr="Meeting">
            <a:extLst>
              <a:ext uri="{FF2B5EF4-FFF2-40B4-BE49-F238E27FC236}">
                <a16:creationId xmlns:a16="http://schemas.microsoft.com/office/drawing/2014/main" id="{E447D326-B145-4008-A68B-30A649ED10F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0904" y="2661690"/>
            <a:ext cx="841047" cy="84104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A5628D1A-E6E7-4B2B-8D9F-21E9BF312A58}"/>
              </a:ext>
            </a:extLst>
          </p:cNvPr>
          <p:cNvSpPr txBox="1"/>
          <p:nvPr/>
        </p:nvSpPr>
        <p:spPr>
          <a:xfrm>
            <a:off x="153712" y="3430337"/>
            <a:ext cx="12489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Coordinated Entry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E9872B6-6FBE-4A6C-A169-A219A95F1A0B}"/>
              </a:ext>
            </a:extLst>
          </p:cNvPr>
          <p:cNvSpPr txBox="1"/>
          <p:nvPr/>
        </p:nvSpPr>
        <p:spPr>
          <a:xfrm>
            <a:off x="1932506" y="3454157"/>
            <a:ext cx="1385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Creative Conversation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F713D73-14DC-434D-8B59-BFE7851AF9E6}"/>
              </a:ext>
            </a:extLst>
          </p:cNvPr>
          <p:cNvGrpSpPr/>
          <p:nvPr/>
        </p:nvGrpSpPr>
        <p:grpSpPr>
          <a:xfrm>
            <a:off x="6215696" y="2717153"/>
            <a:ext cx="914400" cy="1207325"/>
            <a:chOff x="3374103" y="2969092"/>
            <a:chExt cx="914400" cy="1207325"/>
          </a:xfrm>
        </p:grpSpPr>
        <p:pic>
          <p:nvPicPr>
            <p:cNvPr id="35" name="Graphic 34" descr="Handshake">
              <a:extLst>
                <a:ext uri="{FF2B5EF4-FFF2-40B4-BE49-F238E27FC236}">
                  <a16:creationId xmlns:a16="http://schemas.microsoft.com/office/drawing/2014/main" id="{761066DA-C403-4493-9042-0DFE550A6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3374103" y="2969092"/>
              <a:ext cx="914400" cy="914400"/>
            </a:xfrm>
            <a:prstGeom prst="rect">
              <a:avLst/>
            </a:prstGeom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19A117D-6042-4796-BEEF-9A7B41E6E102}"/>
                </a:ext>
              </a:extLst>
            </p:cNvPr>
            <p:cNvSpPr txBox="1"/>
            <p:nvPr/>
          </p:nvSpPr>
          <p:spPr>
            <a:xfrm>
              <a:off x="3374103" y="3837863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Referral</a:t>
              </a:r>
            </a:p>
          </p:txBody>
        </p:sp>
      </p:grpSp>
      <p:pic>
        <p:nvPicPr>
          <p:cNvPr id="37" name="Graphic 36" descr="House">
            <a:extLst>
              <a:ext uri="{FF2B5EF4-FFF2-40B4-BE49-F238E27FC236}">
                <a16:creationId xmlns:a16="http://schemas.microsoft.com/office/drawing/2014/main" id="{69AFA18F-DA3A-4E37-9A42-00873470C3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45072" y="2706584"/>
            <a:ext cx="694623" cy="654205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98D6C88D-2E70-4F02-B821-488285D72E1D}"/>
              </a:ext>
            </a:extLst>
          </p:cNvPr>
          <p:cNvSpPr txBox="1"/>
          <p:nvPr/>
        </p:nvSpPr>
        <p:spPr>
          <a:xfrm>
            <a:off x="4008051" y="3502737"/>
            <a:ext cx="121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Priority Pool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E38665A-5454-43DC-9A06-A73D66C8C58E}"/>
              </a:ext>
            </a:extLst>
          </p:cNvPr>
          <p:cNvSpPr txBox="1"/>
          <p:nvPr/>
        </p:nvSpPr>
        <p:spPr>
          <a:xfrm>
            <a:off x="7915325" y="3403011"/>
            <a:ext cx="1105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End Homeless Crisis</a:t>
            </a:r>
          </a:p>
        </p:txBody>
      </p:sp>
      <p:pic>
        <p:nvPicPr>
          <p:cNvPr id="40" name="Graphic 39" descr="Line Arrow: Straight">
            <a:extLst>
              <a:ext uri="{FF2B5EF4-FFF2-40B4-BE49-F238E27FC236}">
                <a16:creationId xmlns:a16="http://schemas.microsoft.com/office/drawing/2014/main" id="{6B468ED5-0119-4570-96CD-9A0A2EDA8B8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10800000">
            <a:off x="3191724" y="2741277"/>
            <a:ext cx="708857" cy="708857"/>
          </a:xfrm>
          <a:prstGeom prst="rect">
            <a:avLst/>
          </a:prstGeom>
        </p:spPr>
      </p:pic>
      <p:pic>
        <p:nvPicPr>
          <p:cNvPr id="41" name="Graphic 40" descr="Line Arrow: Straight">
            <a:extLst>
              <a:ext uri="{FF2B5EF4-FFF2-40B4-BE49-F238E27FC236}">
                <a16:creationId xmlns:a16="http://schemas.microsoft.com/office/drawing/2014/main" id="{F203A77F-56A6-4B05-95DD-061BF6AA772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10800000">
            <a:off x="5299263" y="2717153"/>
            <a:ext cx="708857" cy="708857"/>
          </a:xfrm>
          <a:prstGeom prst="rect">
            <a:avLst/>
          </a:prstGeom>
        </p:spPr>
      </p:pic>
      <p:pic>
        <p:nvPicPr>
          <p:cNvPr id="42" name="Graphic 41" descr="Line Arrow: Straight">
            <a:extLst>
              <a:ext uri="{FF2B5EF4-FFF2-40B4-BE49-F238E27FC236}">
                <a16:creationId xmlns:a16="http://schemas.microsoft.com/office/drawing/2014/main" id="{A2C046FE-5F21-4C69-BB28-FCF73DEB788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10800000">
            <a:off x="7255097" y="2741278"/>
            <a:ext cx="708857" cy="708857"/>
          </a:xfrm>
          <a:prstGeom prst="rect">
            <a:avLst/>
          </a:prstGeom>
        </p:spPr>
      </p:pic>
      <p:pic>
        <p:nvPicPr>
          <p:cNvPr id="43" name="Graphic 42" descr="Line Arrow: Straight">
            <a:extLst>
              <a:ext uri="{FF2B5EF4-FFF2-40B4-BE49-F238E27FC236}">
                <a16:creationId xmlns:a16="http://schemas.microsoft.com/office/drawing/2014/main" id="{E3FCE297-E0BA-42C7-B468-42DF7E89A6A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10800000">
            <a:off x="1357596" y="2752189"/>
            <a:ext cx="708857" cy="708857"/>
          </a:xfrm>
          <a:prstGeom prst="rect">
            <a:avLst/>
          </a:prstGeom>
        </p:spPr>
      </p:pic>
      <p:pic>
        <p:nvPicPr>
          <p:cNvPr id="44" name="Graphic 43" descr="Table and chairs">
            <a:extLst>
              <a:ext uri="{FF2B5EF4-FFF2-40B4-BE49-F238E27FC236}">
                <a16:creationId xmlns:a16="http://schemas.microsoft.com/office/drawing/2014/main" id="{CE9149F2-EBC9-4C6A-BB61-B122D7E562C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213615" y="2647491"/>
            <a:ext cx="823837" cy="823837"/>
          </a:xfrm>
          <a:prstGeom prst="rect">
            <a:avLst/>
          </a:prstGeom>
        </p:spPr>
      </p:pic>
      <p:pic>
        <p:nvPicPr>
          <p:cNvPr id="45" name="Graphic 44" descr="List">
            <a:extLst>
              <a:ext uri="{FF2B5EF4-FFF2-40B4-BE49-F238E27FC236}">
                <a16:creationId xmlns:a16="http://schemas.microsoft.com/office/drawing/2014/main" id="{97C688A4-5D81-47DB-8BCA-EE4447CD1282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209924" y="2666968"/>
            <a:ext cx="809228" cy="80922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3C1A7D4E-CFB8-40F1-82B3-D5ABC8646C34}"/>
              </a:ext>
            </a:extLst>
          </p:cNvPr>
          <p:cNvSpPr txBox="1"/>
          <p:nvPr/>
        </p:nvSpPr>
        <p:spPr>
          <a:xfrm>
            <a:off x="6437925" y="4901538"/>
            <a:ext cx="1384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Or rarely, </a:t>
            </a:r>
            <a:r>
              <a:rPr lang="en-US" sz="16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</a:p>
        </p:txBody>
      </p:sp>
    </p:spTree>
    <p:extLst>
      <p:ext uri="{BB962C8B-B14F-4D97-AF65-F5344CB8AC3E}">
        <p14:creationId xmlns:p14="http://schemas.microsoft.com/office/powerpoint/2010/main" val="311749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F4E9-BCE9-4ACB-96D2-301C99A86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Rapid Rehousing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941FF6-5BD6-4184-8683-4168CB43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43E2A75-A69D-4F76-8BA2-F33BC44AC9C7}"/>
              </a:ext>
            </a:extLst>
          </p:cNvPr>
          <p:cNvGrpSpPr/>
          <p:nvPr/>
        </p:nvGrpSpPr>
        <p:grpSpPr>
          <a:xfrm>
            <a:off x="2098120" y="2046827"/>
            <a:ext cx="4530069" cy="3173898"/>
            <a:chOff x="2767567" y="2730875"/>
            <a:chExt cx="3322981" cy="222482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97B2816-1E74-4A45-80B5-581B461BED0F}"/>
                </a:ext>
              </a:extLst>
            </p:cNvPr>
            <p:cNvGrpSpPr/>
            <p:nvPr/>
          </p:nvGrpSpPr>
          <p:grpSpPr>
            <a:xfrm>
              <a:off x="2767567" y="2730875"/>
              <a:ext cx="3322981" cy="2224827"/>
              <a:chOff x="4757227" y="3767976"/>
              <a:chExt cx="3322981" cy="2224827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1AFF6B-3C66-498F-ADF8-8D5DAB576ECB}"/>
                  </a:ext>
                </a:extLst>
              </p:cNvPr>
              <p:cNvSpPr txBox="1"/>
              <p:nvPr/>
            </p:nvSpPr>
            <p:spPr>
              <a:xfrm>
                <a:off x="5168685" y="3767976"/>
                <a:ext cx="2500068" cy="40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/>
                  <a:t>Rapid Re-Housing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80A9E72-785A-4AD8-99F2-E4489CB83E45}"/>
                  </a:ext>
                </a:extLst>
              </p:cNvPr>
              <p:cNvSpPr txBox="1"/>
              <p:nvPr/>
            </p:nvSpPr>
            <p:spPr>
              <a:xfrm>
                <a:off x="4757227" y="5151401"/>
                <a:ext cx="3322981" cy="841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Graduated, short-term financial assistance and service supports in market-rate, </a:t>
                </a:r>
                <a:r>
                  <a:rPr lang="en-US" sz="2400" b="1" dirty="0">
                    <a:solidFill>
                      <a:srgbClr val="4AABA2"/>
                    </a:solidFill>
                  </a:rPr>
                  <a:t>permanent</a:t>
                </a:r>
                <a:r>
                  <a:rPr lang="en-US" sz="2400" dirty="0"/>
                  <a:t> housing</a:t>
                </a:r>
              </a:p>
            </p:txBody>
          </p:sp>
        </p:grpSp>
        <p:pic>
          <p:nvPicPr>
            <p:cNvPr id="7" name="Graphic 6" descr="House">
              <a:extLst>
                <a:ext uri="{FF2B5EF4-FFF2-40B4-BE49-F238E27FC236}">
                  <a16:creationId xmlns:a16="http://schemas.microsoft.com/office/drawing/2014/main" id="{F31C9F45-AE66-473D-8CE4-4E1295913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971859" y="3140788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165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F4E9-BCE9-4ACB-96D2-301C99A86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Transitional Housing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941FF6-5BD6-4184-8683-4168CB43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43E2A75-A69D-4F76-8BA2-F33BC44AC9C7}"/>
              </a:ext>
            </a:extLst>
          </p:cNvPr>
          <p:cNvGrpSpPr/>
          <p:nvPr/>
        </p:nvGrpSpPr>
        <p:grpSpPr>
          <a:xfrm>
            <a:off x="2098120" y="2061736"/>
            <a:ext cx="4530069" cy="3158989"/>
            <a:chOff x="2767567" y="2741326"/>
            <a:chExt cx="3322981" cy="221437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97B2816-1E74-4A45-80B5-581B461BED0F}"/>
                </a:ext>
              </a:extLst>
            </p:cNvPr>
            <p:cNvGrpSpPr/>
            <p:nvPr/>
          </p:nvGrpSpPr>
          <p:grpSpPr>
            <a:xfrm>
              <a:off x="2767567" y="2741326"/>
              <a:ext cx="3322981" cy="2214376"/>
              <a:chOff x="4757227" y="3778427"/>
              <a:chExt cx="3322981" cy="2214376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1AFF6B-3C66-498F-ADF8-8D5DAB576ECB}"/>
                  </a:ext>
                </a:extLst>
              </p:cNvPr>
              <p:cNvSpPr txBox="1"/>
              <p:nvPr/>
            </p:nvSpPr>
            <p:spPr>
              <a:xfrm>
                <a:off x="5055303" y="3778427"/>
                <a:ext cx="2726828" cy="40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/>
                  <a:t>Transitional Housing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80A9E72-785A-4AD8-99F2-E4489CB83E45}"/>
                  </a:ext>
                </a:extLst>
              </p:cNvPr>
              <p:cNvSpPr txBox="1"/>
              <p:nvPr/>
            </p:nvSpPr>
            <p:spPr>
              <a:xfrm>
                <a:off x="4757227" y="5151401"/>
                <a:ext cx="3322981" cy="841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C000"/>
                    </a:solidFill>
                  </a:rPr>
                  <a:t>Temporary</a:t>
                </a:r>
                <a:r>
                  <a:rPr lang="en-US" sz="2400" dirty="0"/>
                  <a:t>, site-based, </a:t>
                </a:r>
              </a:p>
              <a:p>
                <a:pPr algn="ctr"/>
                <a:r>
                  <a:rPr lang="en-US" sz="2400" dirty="0"/>
                  <a:t>non-permanent housing with mandatory, required services</a:t>
                </a:r>
              </a:p>
            </p:txBody>
          </p:sp>
        </p:grpSp>
        <p:pic>
          <p:nvPicPr>
            <p:cNvPr id="7" name="Graphic 6" descr="Building">
              <a:extLst>
                <a:ext uri="{FF2B5EF4-FFF2-40B4-BE49-F238E27FC236}">
                  <a16:creationId xmlns:a16="http://schemas.microsoft.com/office/drawing/2014/main" id="{F31C9F45-AE66-473D-8CE4-4E1295913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971859" y="3202435"/>
              <a:ext cx="914400" cy="8738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052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C5894-60E4-4ED1-821D-1D7CF6D53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Rapid Rehousing?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20AC0-4508-4950-A49C-F799AEEE5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49F54D-1EF0-4AC2-B714-4C8844F51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221" y="1655180"/>
            <a:ext cx="5762123" cy="3158093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8C329FF-C435-43DC-83AC-8FD57BE50188}"/>
              </a:ext>
            </a:extLst>
          </p:cNvPr>
          <p:cNvSpPr/>
          <p:nvPr/>
        </p:nvSpPr>
        <p:spPr>
          <a:xfrm>
            <a:off x="3736125" y="2912805"/>
            <a:ext cx="2094875" cy="2086317"/>
          </a:xfrm>
          <a:prstGeom prst="ellipse">
            <a:avLst/>
          </a:prstGeom>
          <a:solidFill>
            <a:srgbClr val="FF852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aleway" panose="020B05030301010600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8DB6AA-0C50-466E-9181-CEAABC29D31B}"/>
              </a:ext>
            </a:extLst>
          </p:cNvPr>
          <p:cNvSpPr txBox="1"/>
          <p:nvPr/>
        </p:nvSpPr>
        <p:spPr>
          <a:xfrm>
            <a:off x="529699" y="4961504"/>
            <a:ext cx="8084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>
                <a:latin typeface="Raleway" panose="020B0503030101060003" pitchFamily="34" charset="0"/>
              </a:rPr>
              <a:t>The most comprehensive federal study of homeless housing interventions suggested </a:t>
            </a:r>
            <a:r>
              <a:rPr lang="en-US" sz="2000" b="1" dirty="0">
                <a:solidFill>
                  <a:srgbClr val="4AABA2"/>
                </a:solidFill>
                <a:latin typeface="Raleway" panose="020B0503030101060003" pitchFamily="34" charset="0"/>
              </a:rPr>
              <a:t>rapid rehousing (RRH) was more cost-effective than transitional housing (TH)</a:t>
            </a:r>
            <a:r>
              <a:rPr lang="en-US" sz="2000" dirty="0">
                <a:solidFill>
                  <a:srgbClr val="4AABA2"/>
                </a:solidFill>
                <a:latin typeface="Raleway" panose="020B05030301010600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7351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48A4-8E7F-4D41-AEEB-622F9710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27816"/>
          </a:xfrm>
        </p:spPr>
        <p:txBody>
          <a:bodyPr/>
          <a:lstStyle/>
          <a:p>
            <a:r>
              <a:rPr lang="en-US" dirty="0"/>
              <a:t>How does the cost compare?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4E0CA-701B-4516-9FB9-71F75A7D7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F83659E-FF09-41DA-847E-FDFDF2EC69ED}"/>
              </a:ext>
            </a:extLst>
          </p:cNvPr>
          <p:cNvSpPr txBox="1">
            <a:spLocks/>
          </p:cNvSpPr>
          <p:nvPr/>
        </p:nvSpPr>
        <p:spPr>
          <a:xfrm>
            <a:off x="2136648" y="1600200"/>
            <a:ext cx="8153400" cy="44196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CC8624-34AF-4168-B022-E9EC48187381}"/>
              </a:ext>
            </a:extLst>
          </p:cNvPr>
          <p:cNvSpPr/>
          <p:nvPr/>
        </p:nvSpPr>
        <p:spPr>
          <a:xfrm>
            <a:off x="777240" y="5539789"/>
            <a:ext cx="7434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Families obtained housing at relatively low cost</a:t>
            </a:r>
            <a:endParaRPr lang="en-US" sz="32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6AA7890-029B-45AF-96A3-60E01C8A64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388355"/>
              </p:ext>
            </p:extLst>
          </p:nvPr>
        </p:nvGraphicFramePr>
        <p:xfrm>
          <a:off x="1063753" y="1672017"/>
          <a:ext cx="7303007" cy="3909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025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49C4F-00E6-4376-B6FC-A76010240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021335"/>
          </a:xfrm>
        </p:spPr>
        <p:txBody>
          <a:bodyPr/>
          <a:lstStyle/>
          <a:p>
            <a:r>
              <a:rPr lang="en-US" dirty="0"/>
              <a:t>How many served in RRH?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234AC-EDC5-44F1-AC85-7C3DE52B8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EC2BE4-A7C8-43DE-97A3-F431F1E4D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83" y="1562582"/>
            <a:ext cx="5389153" cy="388323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F404E45-D444-4534-9B28-8418CB50ADD5}"/>
              </a:ext>
            </a:extLst>
          </p:cNvPr>
          <p:cNvSpPr/>
          <p:nvPr/>
        </p:nvSpPr>
        <p:spPr>
          <a:xfrm>
            <a:off x="150471" y="5445814"/>
            <a:ext cx="86624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latin typeface="Raleway" panose="020B0503030101060003" pitchFamily="34" charset="0"/>
              </a:rPr>
              <a:t>Since 2013, </a:t>
            </a:r>
            <a:r>
              <a:rPr lang="en-US" sz="2000" b="1" dirty="0">
                <a:solidFill>
                  <a:srgbClr val="B80006"/>
                </a:solidFill>
                <a:latin typeface="Raleway" panose="020B0503030101060003" pitchFamily="34" charset="0"/>
              </a:rPr>
              <a:t>more than 6,000 people </a:t>
            </a:r>
            <a:r>
              <a:rPr lang="en-US" sz="2000" dirty="0">
                <a:latin typeface="Raleway" panose="020B0503030101060003" pitchFamily="34" charset="0"/>
              </a:rPr>
              <a:t>(in about 2,600 households) have been housed through rapid rehousing programs in Pierce County.</a:t>
            </a:r>
          </a:p>
        </p:txBody>
      </p:sp>
    </p:spTree>
    <p:extLst>
      <p:ext uri="{BB962C8B-B14F-4D97-AF65-F5344CB8AC3E}">
        <p14:creationId xmlns:p14="http://schemas.microsoft.com/office/powerpoint/2010/main" val="2647396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B49B6-E107-434B-A20D-7E8F4A5BF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it take?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FA11E-DD21-4CA9-9EB1-618DE0687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B167DF-E170-444E-9B1A-CFD7474332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" t="78224" r="52498" b="3237"/>
          <a:stretch/>
        </p:blipFill>
        <p:spPr>
          <a:xfrm>
            <a:off x="822960" y="1541728"/>
            <a:ext cx="7175146" cy="37745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9E6C79A-3B48-4D58-9F0C-E0279A3DFF33}"/>
              </a:ext>
            </a:extLst>
          </p:cNvPr>
          <p:cNvSpPr/>
          <p:nvPr/>
        </p:nvSpPr>
        <p:spPr>
          <a:xfrm>
            <a:off x="486269" y="5435737"/>
            <a:ext cx="81714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latin typeface="Raleway" panose="020B0503030101060003" pitchFamily="34" charset="0"/>
              </a:rPr>
              <a:t>Of those who find housing, about half of households move in </a:t>
            </a:r>
            <a:r>
              <a:rPr lang="en-US" sz="2000" b="1" dirty="0">
                <a:solidFill>
                  <a:srgbClr val="92C0DF"/>
                </a:solidFill>
                <a:latin typeface="Raleway" panose="020B0503030101060003" pitchFamily="34" charset="0"/>
              </a:rPr>
              <a:t>within 40 days.</a:t>
            </a:r>
          </a:p>
        </p:txBody>
      </p:sp>
    </p:spTree>
    <p:extLst>
      <p:ext uri="{BB962C8B-B14F-4D97-AF65-F5344CB8AC3E}">
        <p14:creationId xmlns:p14="http://schemas.microsoft.com/office/powerpoint/2010/main" val="38486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D5EE-C8B8-4066-98DB-0007237D6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719156" cy="985905"/>
          </a:xfrm>
        </p:spPr>
        <p:txBody>
          <a:bodyPr/>
          <a:lstStyle/>
          <a:p>
            <a:r>
              <a:rPr lang="en-US" dirty="0"/>
              <a:t>How long do they receive help?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0BC27-2ABE-43DD-8B3F-48FAB601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56EF0E-68CA-4D4F-BBB2-28E95A5D96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58" b="55503"/>
          <a:stretch/>
        </p:blipFill>
        <p:spPr>
          <a:xfrm>
            <a:off x="185679" y="1594427"/>
            <a:ext cx="8772642" cy="37355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2DEB9C1-5894-49BE-A4F1-B0B814FB8B77}"/>
              </a:ext>
            </a:extLst>
          </p:cNvPr>
          <p:cNvSpPr/>
          <p:nvPr/>
        </p:nvSpPr>
        <p:spPr>
          <a:xfrm>
            <a:off x="557093" y="3886767"/>
            <a:ext cx="8075534" cy="11713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62D659-34B5-47C3-A532-2DBC3F866E6E}"/>
              </a:ext>
            </a:extLst>
          </p:cNvPr>
          <p:cNvSpPr/>
          <p:nvPr/>
        </p:nvSpPr>
        <p:spPr>
          <a:xfrm>
            <a:off x="644771" y="4480856"/>
            <a:ext cx="80755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latin typeface="Raleway" panose="020B0503030101060003" pitchFamily="34" charset="0"/>
              </a:rPr>
              <a:t>On average, households spend </a:t>
            </a:r>
            <a:r>
              <a:rPr lang="en-US" sz="2000" b="1" dirty="0">
                <a:solidFill>
                  <a:srgbClr val="295981"/>
                </a:solidFill>
                <a:latin typeface="Raleway" panose="020B0503030101060003" pitchFamily="34" charset="0"/>
              </a:rPr>
              <a:t>about seven months</a:t>
            </a:r>
            <a:r>
              <a:rPr lang="en-US" sz="2000" dirty="0">
                <a:solidFill>
                  <a:srgbClr val="295981"/>
                </a:solidFill>
                <a:latin typeface="Raleway" panose="020B0503030101060003" pitchFamily="34" charset="0"/>
              </a:rPr>
              <a:t> </a:t>
            </a:r>
            <a:r>
              <a:rPr lang="en-US" sz="2000" dirty="0">
                <a:latin typeface="Raleway" panose="020B0503030101060003" pitchFamily="34" charset="0"/>
              </a:rPr>
              <a:t>in a rapid rehousing program—though many households successfully exit the program much sooner.</a:t>
            </a:r>
            <a:endParaRPr lang="en-US" sz="2000" b="1" dirty="0">
              <a:solidFill>
                <a:srgbClr val="92C0DF"/>
              </a:solidFill>
              <a:latin typeface="Raleway" panose="020B05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529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EF864-A892-436F-ABA3-C121E77E2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719156" cy="1059476"/>
          </a:xfrm>
        </p:spPr>
        <p:txBody>
          <a:bodyPr/>
          <a:lstStyle/>
          <a:p>
            <a:r>
              <a:rPr lang="en-US" dirty="0"/>
              <a:t>Are they successful in RRH?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802E5-7DD9-414D-A3F8-F92E20A05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A3F1-C5ED-4DFA-BC10-23701D1ED74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D53C365-BD8C-4985-B393-4BE7CEB4C887}"/>
              </a:ext>
            </a:extLst>
          </p:cNvPr>
          <p:cNvGrpSpPr/>
          <p:nvPr/>
        </p:nvGrpSpPr>
        <p:grpSpPr>
          <a:xfrm>
            <a:off x="1179871" y="1585733"/>
            <a:ext cx="6499123" cy="3675325"/>
            <a:chOff x="625861" y="2061263"/>
            <a:chExt cx="7133772" cy="394109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2A16714-4CA6-471A-98A1-101BF5DA65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928" t="74286" r="39587" b="8571"/>
            <a:stretch/>
          </p:blipFill>
          <p:spPr>
            <a:xfrm>
              <a:off x="625861" y="2061263"/>
              <a:ext cx="4524963" cy="3941095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A1F5CAC-3847-48C5-9E25-940292C437E2}"/>
                </a:ext>
              </a:extLst>
            </p:cNvPr>
            <p:cNvGrpSpPr/>
            <p:nvPr/>
          </p:nvGrpSpPr>
          <p:grpSpPr>
            <a:xfrm>
              <a:off x="4572000" y="3570145"/>
              <a:ext cx="3187633" cy="923330"/>
              <a:chOff x="5491911" y="5079028"/>
              <a:chExt cx="3187633" cy="923330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29ECC9-C6B2-4441-A727-8FE5F36A3DB5}"/>
                  </a:ext>
                </a:extLst>
              </p:cNvPr>
              <p:cNvSpPr txBox="1"/>
              <p:nvPr/>
            </p:nvSpPr>
            <p:spPr>
              <a:xfrm>
                <a:off x="5491911" y="5540693"/>
                <a:ext cx="31876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4AABA2"/>
                    </a:solidFill>
                    <a:latin typeface="Raleway" panose="020B0503030101060003" pitchFamily="34" charset="0"/>
                  </a:rPr>
                  <a:t>■ Unsuccessful Exit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1A35757-373B-4A3B-A596-1576924D67C7}"/>
                  </a:ext>
                </a:extLst>
              </p:cNvPr>
              <p:cNvSpPr txBox="1"/>
              <p:nvPr/>
            </p:nvSpPr>
            <p:spPr>
              <a:xfrm>
                <a:off x="5491911" y="5079028"/>
                <a:ext cx="28738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295981"/>
                    </a:solidFill>
                    <a:latin typeface="Raleway" panose="020B0503030101060003" pitchFamily="34" charset="0"/>
                  </a:rPr>
                  <a:t>■ Successful Exit</a:t>
                </a:r>
              </a:p>
            </p:txBody>
          </p:sp>
        </p:grp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BEE1B4D5-CD6E-435E-BAE5-4C3332B5C976}"/>
              </a:ext>
            </a:extLst>
          </p:cNvPr>
          <p:cNvSpPr/>
          <p:nvPr/>
        </p:nvSpPr>
        <p:spPr>
          <a:xfrm>
            <a:off x="534233" y="5261058"/>
            <a:ext cx="80755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latin typeface="Raleway" panose="020B0503030101060003" pitchFamily="34" charset="0"/>
              </a:rPr>
              <a:t>Almost </a:t>
            </a:r>
            <a:r>
              <a:rPr lang="en-US" sz="2000" b="1" dirty="0">
                <a:solidFill>
                  <a:srgbClr val="295981"/>
                </a:solidFill>
                <a:latin typeface="Raleway" panose="020B0503030101060003" pitchFamily="34" charset="0"/>
              </a:rPr>
              <a:t>90% of households </a:t>
            </a:r>
            <a:r>
              <a:rPr lang="en-US" sz="2000" dirty="0">
                <a:latin typeface="Raleway" panose="020B0503030101060003" pitchFamily="34" charset="0"/>
              </a:rPr>
              <a:t>who move in to a unit ultimately retain their leases or exit to other permanent housing.</a:t>
            </a:r>
            <a:endParaRPr lang="en-US" sz="2000" b="1" dirty="0">
              <a:solidFill>
                <a:srgbClr val="92C0DF"/>
              </a:solidFill>
              <a:latin typeface="Raleway" panose="020B0503030101060003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2EB0D93-05F1-414B-87DE-A4AB2D5694B2}"/>
              </a:ext>
            </a:extLst>
          </p:cNvPr>
          <p:cNvSpPr/>
          <p:nvPr/>
        </p:nvSpPr>
        <p:spPr>
          <a:xfrm>
            <a:off x="2638455" y="2615381"/>
            <a:ext cx="1491093" cy="14730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634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4AABA2"/>
      </a:accent1>
      <a:accent2>
        <a:srgbClr val="295981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38115</TotalTime>
  <Words>333</Words>
  <Application>Microsoft Office PowerPoint</Application>
  <PresentationFormat>On-screen Show (4:3)</PresentationFormat>
  <Paragraphs>53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Raleway</vt:lpstr>
      <vt:lpstr>Retrospect</vt:lpstr>
      <vt:lpstr>Rapid Re-Housing in Pierce County</vt:lpstr>
      <vt:lpstr>Overview of Rapid Rehousing</vt:lpstr>
      <vt:lpstr>Overview of Transitional Housing</vt:lpstr>
      <vt:lpstr>Why Rapid Rehousing?</vt:lpstr>
      <vt:lpstr>How does the cost compare?</vt:lpstr>
      <vt:lpstr>How many served in RRH?</vt:lpstr>
      <vt:lpstr>How long does it take?</vt:lpstr>
      <vt:lpstr>How long do they receive help?</vt:lpstr>
      <vt:lpstr>Are they successful in RRH?</vt:lpstr>
      <vt:lpstr>How much do they receive?</vt:lpstr>
      <vt:lpstr>Do they stay housed?</vt:lpstr>
      <vt:lpstr>Homeless Crisis Response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Homelessness in Pierce County—A Single Night</dc:title>
  <dc:creator>Clayton Aldern</dc:creator>
  <cp:lastModifiedBy>Anne Marie Edmunds</cp:lastModifiedBy>
  <cp:revision>301</cp:revision>
  <cp:lastPrinted>2018-05-05T01:02:20Z</cp:lastPrinted>
  <dcterms:created xsi:type="dcterms:W3CDTF">2017-11-03T20:10:27Z</dcterms:created>
  <dcterms:modified xsi:type="dcterms:W3CDTF">2019-03-22T15:43:58Z</dcterms:modified>
</cp:coreProperties>
</file>