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799" r:id="rId4"/>
  </p:sldMasterIdLst>
  <p:notesMasterIdLst>
    <p:notesMasterId r:id="rId15"/>
  </p:notesMasterIdLst>
  <p:handoutMasterIdLst>
    <p:handoutMasterId r:id="rId16"/>
  </p:handoutMasterIdLst>
  <p:sldIdLst>
    <p:sldId id="377" r:id="rId5"/>
    <p:sldId id="352" r:id="rId6"/>
    <p:sldId id="465" r:id="rId7"/>
    <p:sldId id="466" r:id="rId8"/>
    <p:sldId id="468" r:id="rId9"/>
    <p:sldId id="469" r:id="rId10"/>
    <p:sldId id="470" r:id="rId11"/>
    <p:sldId id="476" r:id="rId12"/>
    <p:sldId id="492" r:id="rId13"/>
    <p:sldId id="355" r:id="rId14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20">
          <p15:clr>
            <a:srgbClr val="A4A3A4"/>
          </p15:clr>
        </p15:guide>
        <p15:guide id="2" orient="horz" pos="49">
          <p15:clr>
            <a:srgbClr val="A4A3A4"/>
          </p15:clr>
        </p15:guide>
        <p15:guide id="3" orient="horz" pos="237">
          <p15:clr>
            <a:srgbClr val="A4A3A4"/>
          </p15:clr>
        </p15:guide>
        <p15:guide id="4" orient="horz" pos="708">
          <p15:clr>
            <a:srgbClr val="A4A3A4"/>
          </p15:clr>
        </p15:guide>
        <p15:guide id="5" orient="horz" pos="3582">
          <p15:clr>
            <a:srgbClr val="A4A3A4"/>
          </p15:clr>
        </p15:guide>
        <p15:guide id="6" pos="5415">
          <p15:clr>
            <a:srgbClr val="A4A3A4"/>
          </p15:clr>
        </p15:guide>
        <p15:guide id="7" pos="355">
          <p15:clr>
            <a:srgbClr val="A4A3A4"/>
          </p15:clr>
        </p15:guide>
        <p15:guide id="8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5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ja, Brittany C." initials="BCP" lastIdx="4" clrIdx="0"/>
  <p:cmAuthor id="1" name="Galindo, Casey I." initials="GCI" lastIdx="14" clrIdx="1"/>
  <p:cmAuthor id="2" name="Jill Hanna" initials="JH" lastIdx="2" clrIdx="2"/>
  <p:cmAuthor id="3" name="Grayson, Rita" initials="GR" lastIdx="3" clrIdx="3"/>
  <p:cmAuthor id="4" name="Brown, Amy" initials="BA" lastIdx="13" clrIdx="4"/>
  <p:cmAuthor id="5" name="Esparza, Valeria" initials="EV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B65"/>
    <a:srgbClr val="007096"/>
    <a:srgbClr val="702F8A"/>
    <a:srgbClr val="AE2573"/>
    <a:srgbClr val="542368"/>
    <a:srgbClr val="BB0826"/>
    <a:srgbClr val="46A033"/>
    <a:srgbClr val="007337"/>
    <a:srgbClr val="D9D9D6"/>
    <a:srgbClr val="EC1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1" autoAdjust="0"/>
    <p:restoredTop sz="86433" autoAdjust="0"/>
  </p:normalViewPr>
  <p:slideViewPr>
    <p:cSldViewPr snapToGrid="0" snapToObjects="1">
      <p:cViewPr varScale="1">
        <p:scale>
          <a:sx n="59" d="100"/>
          <a:sy n="59" d="100"/>
        </p:scale>
        <p:origin x="1148" y="28"/>
      </p:cViewPr>
      <p:guideLst>
        <p:guide orient="horz" pos="4220"/>
        <p:guide orient="horz" pos="49"/>
        <p:guide orient="horz" pos="237"/>
        <p:guide orient="horz" pos="708"/>
        <p:guide orient="horz" pos="3582"/>
        <p:guide pos="5415"/>
        <p:guide pos="355"/>
        <p:guide pos="2877"/>
      </p:guideLst>
    </p:cSldViewPr>
  </p:slideViewPr>
  <p:outlineViewPr>
    <p:cViewPr>
      <p:scale>
        <a:sx n="33" d="100"/>
        <a:sy n="33" d="100"/>
      </p:scale>
      <p:origin x="0" y="-14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68" y="56"/>
      </p:cViewPr>
      <p:guideLst>
        <p:guide orient="horz" pos="2835"/>
        <p:guide pos="2116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1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1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pPr>
              <a:defRPr/>
            </a:pPr>
            <a:fld id="{63211C34-7316-491E-B30E-8AABD4CEF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795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1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1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189C4A-F59C-461A-ABCA-12531F27A0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79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5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8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39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1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538163" y="3430588"/>
            <a:ext cx="8058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3" descr="logo-and-stagecoach-lockup-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85"/>
          <a:stretch>
            <a:fillRect/>
          </a:stretch>
        </p:blipFill>
        <p:spPr bwMode="auto">
          <a:xfrm>
            <a:off x="5137150" y="5403850"/>
            <a:ext cx="36703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384175"/>
            <a:ext cx="741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384175"/>
            <a:ext cx="741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786" y="1305643"/>
            <a:ext cx="7772400" cy="195988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lang="en-US" sz="48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786" y="3657600"/>
            <a:ext cx="6400800" cy="914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rIns="91440" bIns="45720">
            <a:norm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en-US" sz="1800" b="1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46786" y="5275171"/>
            <a:ext cx="2819400" cy="762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33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5045C796-46D7-480A-848A-57D5BB4F3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95" y="392111"/>
            <a:ext cx="8229600" cy="589302"/>
          </a:xfrm>
        </p:spPr>
        <p:txBody>
          <a:bodyPr/>
          <a:lstStyle/>
          <a:p>
            <a:endParaRPr lang="en-US" altLang="en-US" sz="3200" dirty="0">
              <a:solidFill>
                <a:srgbClr val="BB0826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80A79F-14CD-4397-99C4-100753FC8C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9088" y="1084263"/>
            <a:ext cx="8148637" cy="5205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DE5B288-A5CE-4273-BBEB-E6431C2292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6722DFA5-2620-4ED1-A34A-615795AE5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170" y="427736"/>
            <a:ext cx="8229600" cy="589302"/>
          </a:xfrm>
        </p:spPr>
        <p:txBody>
          <a:bodyPr/>
          <a:lstStyle/>
          <a:p>
            <a:endParaRPr lang="en-US" altLang="en-US" sz="3200" dirty="0">
              <a:solidFill>
                <a:srgbClr val="BB0826"/>
              </a:solidFill>
            </a:endParaRPr>
          </a:p>
        </p:txBody>
      </p:sp>
      <p:sp>
        <p:nvSpPr>
          <p:cNvPr id="8" name="Content Blue Background">
            <a:extLst>
              <a:ext uri="{FF2B5EF4-FFF2-40B4-BE49-F238E27FC236}">
                <a16:creationId xmlns:a16="http://schemas.microsoft.com/office/drawing/2014/main" id="{3FD1AB72-256C-4617-B2C0-CBCC6D93CD14}"/>
              </a:ext>
            </a:extLst>
          </p:cNvPr>
          <p:cNvSpPr/>
          <p:nvPr userDrawn="1"/>
        </p:nvSpPr>
        <p:spPr>
          <a:xfrm>
            <a:off x="0" y="5249333"/>
            <a:ext cx="9144000" cy="1142999"/>
          </a:xfrm>
          <a:prstGeom prst="rect">
            <a:avLst/>
          </a:prstGeom>
          <a:solidFill>
            <a:srgbClr val="00709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8B8EBA-6EAB-4326-8C96-8CFCB04C3A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1313" y="1187450"/>
            <a:ext cx="8194675" cy="3848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dirty="0" smtClean="0"/>
            </a:lvl1pPr>
            <a:lvl2pPr>
              <a:defRPr lang="en-US" sz="1800" b="1" dirty="0" smtClean="0">
                <a:solidFill>
                  <a:srgbClr val="007096"/>
                </a:solidFill>
              </a:defRPr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/>
            <a:endParaRPr lang="en-C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6A3D89D-C6DB-4484-B24F-1664482DA2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288" y="5375275"/>
            <a:ext cx="8061325" cy="8763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sz="1600" b="1" smtClean="0">
                <a:solidFill>
                  <a:srgbClr val="FFFFFF"/>
                </a:solidFill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>
              <a:spcBef>
                <a:spcPts val="800"/>
              </a:spcBef>
              <a:spcAft>
                <a:spcPct val="0"/>
              </a:spcAft>
            </a:pPr>
            <a:endParaRPr lang="en-CA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3F0660E-E2AA-4E32-B113-752BA6C9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9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C64B1EFC-1890-4332-875F-ED7E8076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95" y="451486"/>
            <a:ext cx="8229600" cy="589302"/>
          </a:xfrm>
        </p:spPr>
        <p:txBody>
          <a:bodyPr/>
          <a:lstStyle/>
          <a:p>
            <a:endParaRPr altLang="en-US" sz="3200" dirty="0"/>
          </a:p>
        </p:txBody>
      </p:sp>
      <p:pic>
        <p:nvPicPr>
          <p:cNvPr id="8" name="Picture Loan" descr="Loan icon">
            <a:extLst>
              <a:ext uri="{FF2B5EF4-FFF2-40B4-BE49-F238E27FC236}">
                <a16:creationId xmlns:a16="http://schemas.microsoft.com/office/drawing/2014/main" id="{E64BD8E2-00F0-48B2-B299-1693E0B60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1" y="1434699"/>
            <a:ext cx="858097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Check" descr="Check icon">
            <a:extLst>
              <a:ext uri="{FF2B5EF4-FFF2-40B4-BE49-F238E27FC236}">
                <a16:creationId xmlns:a16="http://schemas.microsoft.com/office/drawing/2014/main" id="{363EF8A5-0226-4AE9-8E7B-A727BCF39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6" y="2843149"/>
            <a:ext cx="1271926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Envelope" descr="Envelope Icon">
            <a:extLst>
              <a:ext uri="{FF2B5EF4-FFF2-40B4-BE49-F238E27FC236}">
                <a16:creationId xmlns:a16="http://schemas.microsoft.com/office/drawing/2014/main" id="{4D6D18AF-0198-4757-9318-6C5A32F63F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6" y="4041138"/>
            <a:ext cx="1008485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Information" descr="Information Icon">
            <a:extLst>
              <a:ext uri="{FF2B5EF4-FFF2-40B4-BE49-F238E27FC236}">
                <a16:creationId xmlns:a16="http://schemas.microsoft.com/office/drawing/2014/main" id="{70A56A0A-5F50-4814-9FEF-0F257DD247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8" y="5270499"/>
            <a:ext cx="82296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F3E4EAA-F1A0-4923-BA77-236F4D3B65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78938" y="1896109"/>
            <a:ext cx="7119826" cy="390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 typeface="Arial" panose="020B0604020202020204" pitchFamily="34" charset="0"/>
              <a:buNone/>
              <a:defRPr lang="en-CA" dirty="0"/>
            </a:lvl1pPr>
          </a:lstStyle>
          <a:p>
            <a:pPr lvl="0"/>
            <a:endParaRPr lang="en-CA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ADA20A2-B2E2-4691-A88D-E591C844633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72515" y="2932747"/>
            <a:ext cx="7143750" cy="3905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CA" dirty="0"/>
            </a:lvl1pPr>
          </a:lstStyle>
          <a:p>
            <a:pPr lvl="0"/>
            <a:endParaRPr lang="en-CA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8D5A351-104E-4178-89BA-50329DF34F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31920" y="3959859"/>
            <a:ext cx="7174819" cy="812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CA" dirty="0"/>
            </a:lvl1pPr>
          </a:lstStyle>
          <a:p>
            <a:pPr lvl="0"/>
            <a:endParaRPr lang="en-CA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C29DEDE-5E5D-4D32-895E-9DEC1A4BEA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13777" y="5388609"/>
            <a:ext cx="7202488" cy="7048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CA" dirty="0"/>
            </a:lvl1pPr>
          </a:lstStyle>
          <a:p>
            <a:pPr lvl="0"/>
            <a:endParaRPr lang="en-CA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E70E68B-3EDC-48A6-ADCA-1B68805E6A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7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EA1CE7D5-EC6A-411B-A16E-1F9770B86804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2286000"/>
            <a:ext cx="8229600" cy="38401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6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BF7216CD-EB03-4AB1-A705-19E8B6E8B74E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CA3E1FA4-29C7-412E-BED4-0F16C0ACF15D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506" y="3383179"/>
            <a:ext cx="7772400" cy="533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1506" y="2159440"/>
            <a:ext cx="8343900" cy="1143000"/>
          </a:xfrm>
        </p:spPr>
        <p:txBody>
          <a:bodyPr anchor="b"/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6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83A828C1-4947-4EA3-87F5-B0DA87E62592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ADE2D989-92D0-4212-93D4-71D86E0EA1BE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730" y="1647823"/>
            <a:ext cx="402427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7783" y="1647823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3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>
            <a:extLst>
              <a:ext uri="{FF2B5EF4-FFF2-40B4-BE49-F238E27FC236}">
                <a16:creationId xmlns:a16="http://schemas.microsoft.com/office/drawing/2014/main" id="{BCA4E505-078D-4D6A-B03C-A75302AF1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13" y="389636"/>
            <a:ext cx="8634661" cy="589302"/>
          </a:xfrm>
        </p:spPr>
        <p:txBody>
          <a:bodyPr/>
          <a:lstStyle/>
          <a:p>
            <a:endParaRPr altLang="en-US" sz="32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D50D49-CF57-488D-8A1F-5AE182B3BD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423988"/>
            <a:ext cx="7321550" cy="4764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BD29BB7-DAA2-4988-BFF1-0D5B080A25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5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>
            <a:extLst>
              <a:ext uri="{FF2B5EF4-FFF2-40B4-BE49-F238E27FC236}">
                <a16:creationId xmlns:a16="http://schemas.microsoft.com/office/drawing/2014/main" id="{CBA50A2A-C72F-439B-B934-F08B13956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95" y="451486"/>
            <a:ext cx="8229600" cy="589302"/>
          </a:xfrm>
        </p:spPr>
        <p:txBody>
          <a:bodyPr/>
          <a:lstStyle/>
          <a:p>
            <a:endParaRPr altLang="en-US" sz="3200" dirty="0"/>
          </a:p>
        </p:txBody>
      </p:sp>
      <p:pic>
        <p:nvPicPr>
          <p:cNvPr id="8" name="Picture Laptop" descr="Icon of laptop with picture of  person on the screen.">
            <a:extLst>
              <a:ext uri="{FF2B5EF4-FFF2-40B4-BE49-F238E27FC236}">
                <a16:creationId xmlns:a16="http://schemas.microsoft.com/office/drawing/2014/main" id="{35BB9B31-A573-44EB-AB65-91753689CF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9" y="1543324"/>
            <a:ext cx="2503970" cy="192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A1F0AB-3F9F-4B5C-8401-BF64C87C0F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25813" y="1839913"/>
            <a:ext cx="5208587" cy="947892"/>
          </a:xfrm>
          <a:ln>
            <a:noFill/>
          </a:ln>
        </p:spPr>
        <p:txBody>
          <a:bodyPr wrap="square">
            <a:noAutofit/>
          </a:bodyPr>
          <a:lstStyle>
            <a:lvl1pPr>
              <a:defRPr lang="en-US" sz="2800" smtClean="0">
                <a:solidFill>
                  <a:srgbClr val="AE2573"/>
                </a:solidFill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marL="0" lvl="0" indent="0">
              <a:spcAft>
                <a:spcPct val="0"/>
              </a:spcAft>
              <a:buNone/>
            </a:pPr>
            <a:endParaRPr lang="en-CA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406013-D11C-4043-8457-B47DAFDA65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25813" y="2787650"/>
            <a:ext cx="2673350" cy="401599"/>
          </a:xfrm>
          <a:ln>
            <a:noFill/>
          </a:ln>
        </p:spPr>
        <p:txBody>
          <a:bodyPr wrap="square">
            <a:noAutofit/>
          </a:bodyPr>
          <a:lstStyle>
            <a:lvl1pPr>
              <a:defRPr lang="en-US" sz="2000" smtClean="0"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marL="0" lvl="0" indent="0">
              <a:spcAft>
                <a:spcPct val="0"/>
              </a:spcAft>
              <a:buNone/>
            </a:pPr>
            <a:endParaRPr lang="en-CA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B4BD382-B3D8-4987-B99E-873AB43C4C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300" y="3768725"/>
            <a:ext cx="7937500" cy="369332"/>
          </a:xfrm>
          <a:ln>
            <a:noFill/>
          </a:ln>
        </p:spPr>
        <p:txBody>
          <a:bodyPr wrap="square">
            <a:spAutoFit/>
          </a:bodyPr>
          <a:lstStyle>
            <a:lvl1pPr marL="0" indent="0">
              <a:buNone/>
              <a:defRPr lang="en-US" sz="2400" dirty="0" smtClean="0">
                <a:solidFill>
                  <a:srgbClr val="AE2573"/>
                </a:solidFill>
                <a:cs typeface="Arial" charset="0"/>
              </a:defRPr>
            </a:lvl1pPr>
            <a:lvl2pPr>
              <a:defRPr lang="en-US" dirty="0" smtClean="0">
                <a:cs typeface="Arial" charset="0"/>
              </a:defRPr>
            </a:lvl2pPr>
            <a:lvl3pPr>
              <a:defRPr lang="en-US" dirty="0" smtClean="0">
                <a:cs typeface="Arial" charset="0"/>
              </a:defRPr>
            </a:lvl3pPr>
            <a:lvl4pPr>
              <a:defRPr lang="en-US" dirty="0" smtClean="0">
                <a:cs typeface="Arial" charset="0"/>
              </a:defRPr>
            </a:lvl4pPr>
            <a:lvl5pPr>
              <a:defRPr lang="en-CA" dirty="0">
                <a:cs typeface="Arial" charset="0"/>
              </a:defRPr>
            </a:lvl5pPr>
          </a:lstStyle>
          <a:p>
            <a:pPr lvl="0">
              <a:spcAft>
                <a:spcPct val="0"/>
              </a:spcAft>
              <a:buClr>
                <a:schemeClr val="tx1"/>
              </a:buClr>
            </a:pPr>
            <a:endParaRPr lang="en-CA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62173B3-35C5-4723-8D37-252FEAB7F1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4170363"/>
            <a:ext cx="7937500" cy="2442310"/>
          </a:xfrm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lang="en-US" sz="2000" dirty="0" smtClean="0">
                <a:cs typeface="Arial" charset="0"/>
              </a:defRPr>
            </a:lvl1pPr>
            <a:lvl2pPr>
              <a:defRPr lang="en-US" dirty="0" smtClean="0">
                <a:cs typeface="Arial" charset="0"/>
              </a:defRPr>
            </a:lvl2pPr>
            <a:lvl3pPr>
              <a:defRPr lang="en-US" dirty="0" smtClean="0">
                <a:cs typeface="Arial" charset="0"/>
              </a:defRPr>
            </a:lvl3pPr>
            <a:lvl4pPr>
              <a:defRPr lang="en-US" dirty="0" smtClean="0">
                <a:cs typeface="Arial" charset="0"/>
              </a:defRPr>
            </a:lvl4pPr>
            <a:lvl5pPr>
              <a:defRPr lang="en-CA" dirty="0">
                <a:cs typeface="Arial" charset="0"/>
              </a:defRPr>
            </a:lvl5pPr>
          </a:lstStyle>
          <a:p>
            <a:pPr lvl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</a:pPr>
            <a:endParaRPr lang="en-CA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A57FB1A-A420-4075-BC43-F6B4552FAB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19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>
            <a:extLst>
              <a:ext uri="{FF2B5EF4-FFF2-40B4-BE49-F238E27FC236}">
                <a16:creationId xmlns:a16="http://schemas.microsoft.com/office/drawing/2014/main" id="{120101A4-9EF8-47A6-A33B-9B3EB5EE6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95" y="415861"/>
            <a:ext cx="8229600" cy="589302"/>
          </a:xfrm>
        </p:spPr>
        <p:txBody>
          <a:bodyPr/>
          <a:lstStyle/>
          <a:p>
            <a:endParaRPr altLang="en-US" sz="32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F1FB67-C430-4F14-93C9-AFC069FD8F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300" y="1149350"/>
            <a:ext cx="8175625" cy="786331"/>
          </a:xfrm>
          <a:ln>
            <a:noFill/>
          </a:ln>
        </p:spPr>
        <p:txBody>
          <a:bodyPr wrap="square">
            <a:noAutofit/>
          </a:bodyPr>
          <a:lstStyle>
            <a:lvl1pPr>
              <a:defRPr lang="en-US" sz="2000" smtClean="0"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marL="0" lvl="0" indent="0">
              <a:spcAft>
                <a:spcPct val="0"/>
              </a:spcAft>
              <a:buNone/>
            </a:pPr>
            <a:endParaRPr lang="en-CA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81F7637-6EAC-4390-93B0-E3A0E1F231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6113" y="1955800"/>
            <a:ext cx="7104062" cy="248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6BC395C-6554-4846-B61D-1C0B5FE1CB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300" y="4500563"/>
            <a:ext cx="7937500" cy="2223622"/>
          </a:xfrm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lang="en-US" sz="2000" b="1" smtClean="0">
                <a:solidFill>
                  <a:srgbClr val="AE2573"/>
                </a:solidFill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</a:pPr>
            <a:endParaRPr lang="en-CA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270213E-4457-4DA4-A435-BA4AEA6928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5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>
            <a:extLst>
              <a:ext uri="{FF2B5EF4-FFF2-40B4-BE49-F238E27FC236}">
                <a16:creationId xmlns:a16="http://schemas.microsoft.com/office/drawing/2014/main" id="{9B5D314F-AA6F-43C4-A7DA-A1AD83AD9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95" y="451486"/>
            <a:ext cx="8229600" cy="589302"/>
          </a:xfrm>
        </p:spPr>
        <p:txBody>
          <a:bodyPr/>
          <a:lstStyle/>
          <a:p>
            <a:endParaRPr altLang="en-US" sz="3200" dirty="0"/>
          </a:p>
        </p:txBody>
      </p:sp>
      <p:pic>
        <p:nvPicPr>
          <p:cNvPr id="8" name="Picture Person 1" descr="Person icon">
            <a:extLst>
              <a:ext uri="{FF2B5EF4-FFF2-40B4-BE49-F238E27FC236}">
                <a16:creationId xmlns:a16="http://schemas.microsoft.com/office/drawing/2014/main" id="{9685B433-19F5-48CE-869B-026684F5B5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7" y="1308867"/>
            <a:ext cx="98991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Dollar 1" descr="Dollar icon">
            <a:extLst>
              <a:ext uri="{FF2B5EF4-FFF2-40B4-BE49-F238E27FC236}">
                <a16:creationId xmlns:a16="http://schemas.microsoft.com/office/drawing/2014/main" id="{CBB1F64F-BE9F-4C9D-9D5A-E12A017B05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506654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tent Line 1">
            <a:extLst>
              <a:ext uri="{FF2B5EF4-FFF2-40B4-BE49-F238E27FC236}">
                <a16:creationId xmlns:a16="http://schemas.microsoft.com/office/drawing/2014/main" id="{DE9F3FA7-A402-41F3-85F9-B54D26A24268}"/>
              </a:ext>
            </a:extLst>
          </p:cNvPr>
          <p:cNvCxnSpPr/>
          <p:nvPr userDrawn="1"/>
        </p:nvCxnSpPr>
        <p:spPr>
          <a:xfrm>
            <a:off x="400722" y="3031476"/>
            <a:ext cx="8146379" cy="0"/>
          </a:xfrm>
          <a:prstGeom prst="line">
            <a:avLst/>
          </a:prstGeom>
          <a:ln w="28575">
            <a:solidFill>
              <a:srgbClr val="AE2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erson 2" descr="Person icon">
            <a:extLst>
              <a:ext uri="{FF2B5EF4-FFF2-40B4-BE49-F238E27FC236}">
                <a16:creationId xmlns:a16="http://schemas.microsoft.com/office/drawing/2014/main" id="{5712985F-51D5-437D-BAA9-D421E4720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6" y="3239824"/>
            <a:ext cx="98991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Dollar 2" descr="Dollar icon">
            <a:extLst>
              <a:ext uri="{FF2B5EF4-FFF2-40B4-BE49-F238E27FC236}">
                <a16:creationId xmlns:a16="http://schemas.microsoft.com/office/drawing/2014/main" id="{DF44B39A-957F-4C42-AD41-EB93555CB5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20" y="3473335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tent Line 2">
            <a:extLst>
              <a:ext uri="{FF2B5EF4-FFF2-40B4-BE49-F238E27FC236}">
                <a16:creationId xmlns:a16="http://schemas.microsoft.com/office/drawing/2014/main" id="{A949388D-8874-48EA-8A4E-D643221CC66A}"/>
              </a:ext>
            </a:extLst>
          </p:cNvPr>
          <p:cNvCxnSpPr/>
          <p:nvPr userDrawn="1"/>
        </p:nvCxnSpPr>
        <p:spPr>
          <a:xfrm>
            <a:off x="400722" y="4988613"/>
            <a:ext cx="8146379" cy="0"/>
          </a:xfrm>
          <a:prstGeom prst="line">
            <a:avLst/>
          </a:prstGeom>
          <a:ln w="28575">
            <a:solidFill>
              <a:srgbClr val="AE2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Person 3" descr="Person icon">
            <a:extLst>
              <a:ext uri="{FF2B5EF4-FFF2-40B4-BE49-F238E27FC236}">
                <a16:creationId xmlns:a16="http://schemas.microsoft.com/office/drawing/2014/main" id="{11474C1B-9E64-4A69-BFE6-36E93370E9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5" y="5121053"/>
            <a:ext cx="98991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Dollar 3" descr="dollar icon">
            <a:extLst>
              <a:ext uri="{FF2B5EF4-FFF2-40B4-BE49-F238E27FC236}">
                <a16:creationId xmlns:a16="http://schemas.microsoft.com/office/drawing/2014/main" id="{6885A377-BFD4-4A36-8614-D7A9B7AB0F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20" y="5382153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icture Final Disbursement" descr="Final Disbursement Icon">
            <a:extLst>
              <a:ext uri="{FF2B5EF4-FFF2-40B4-BE49-F238E27FC236}">
                <a16:creationId xmlns:a16="http://schemas.microsoft.com/office/drawing/2014/main" id="{1C053C13-6F57-4D0C-ACC7-3D1867E8F76C}"/>
              </a:ext>
            </a:extLst>
          </p:cNvPr>
          <p:cNvSpPr/>
          <p:nvPr userDrawn="1"/>
        </p:nvSpPr>
        <p:spPr>
          <a:xfrm>
            <a:off x="1871350" y="5806853"/>
            <a:ext cx="693720" cy="673822"/>
          </a:xfrm>
          <a:prstGeom prst="ellipse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</a:t>
            </a:r>
          </a:p>
        </p:txBody>
      </p:sp>
      <p:pic>
        <p:nvPicPr>
          <p:cNvPr id="20" name="Picture 2" descr="Diagram showing Federal Direct and most Private Loans being due 6 months after graduation">
            <a:extLst>
              <a:ext uri="{FF2B5EF4-FFF2-40B4-BE49-F238E27FC236}">
                <a16:creationId xmlns:a16="http://schemas.microsoft.com/office/drawing/2014/main" id="{2910766A-8551-46B2-83D8-2352D6D5A8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25" y="2223925"/>
            <a:ext cx="381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iagram showing Federal Perkins Loan being due 9 months after graduation">
            <a:extLst>
              <a:ext uri="{FF2B5EF4-FFF2-40B4-BE49-F238E27FC236}">
                <a16:creationId xmlns:a16="http://schemas.microsoft.com/office/drawing/2014/main" id="{512A677F-4E24-44EE-9A26-A2802F1635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13" y="4154850"/>
            <a:ext cx="5400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F25404F-989A-415B-A013-61ED7A986D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1808" y="1186363"/>
            <a:ext cx="6794500" cy="307777"/>
          </a:xfrm>
          <a:ln>
            <a:noFill/>
          </a:ln>
        </p:spPr>
        <p:txBody>
          <a:bodyPr wrap="square">
            <a:spAutoFit/>
          </a:bodyPr>
          <a:lstStyle>
            <a:lvl1pPr>
              <a:defRPr lang="en-US" sz="2000" b="1" smtClean="0">
                <a:solidFill>
                  <a:srgbClr val="AE2573"/>
                </a:solidFill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marL="0" lvl="0" indent="0">
              <a:spcAft>
                <a:spcPct val="0"/>
              </a:spcAft>
              <a:buNone/>
            </a:pPr>
            <a:endParaRPr lang="en-CA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6E3BBFB-6E76-4BF1-9EF2-70A1F59397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41808" y="1506538"/>
            <a:ext cx="6794500" cy="699956"/>
          </a:xfrm>
          <a:ln>
            <a:noFill/>
          </a:ln>
        </p:spPr>
        <p:txBody>
          <a:bodyPr wrap="square">
            <a:noAutofit/>
          </a:bodyPr>
          <a:lstStyle>
            <a:lvl1pPr>
              <a:defRPr lang="en-CA" sz="2000" dirty="0">
                <a:cs typeface="Arial" charset="0"/>
              </a:defRPr>
            </a:lvl1pPr>
          </a:lstStyle>
          <a:p>
            <a:pPr marL="0" lvl="0" indent="0">
              <a:spcAft>
                <a:spcPct val="0"/>
              </a:spcAft>
              <a:buNone/>
            </a:pPr>
            <a:endParaRPr lang="en-CA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C4A3F41-773F-44E4-8D5C-82559D1625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32373" y="3148128"/>
            <a:ext cx="3956050" cy="307777"/>
          </a:xfrm>
          <a:ln>
            <a:noFill/>
          </a:ln>
        </p:spPr>
        <p:txBody>
          <a:bodyPr wrap="square">
            <a:spAutoFit/>
          </a:bodyPr>
          <a:lstStyle>
            <a:lvl1pPr>
              <a:defRPr lang="en-US" sz="2000" b="1" smtClean="0">
                <a:solidFill>
                  <a:srgbClr val="AE2573"/>
                </a:solidFill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marL="0" lvl="0" indent="0">
              <a:spcAft>
                <a:spcPct val="0"/>
              </a:spcAft>
              <a:buNone/>
            </a:pPr>
            <a:endParaRPr lang="en-CA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91FC6D1E-FC1F-4969-91C5-BC883A6D4F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1988" y="3455988"/>
            <a:ext cx="6673850" cy="699956"/>
          </a:xfrm>
          <a:ln>
            <a:noFill/>
          </a:ln>
        </p:spPr>
        <p:txBody>
          <a:bodyPr wrap="square">
            <a:noAutofit/>
          </a:bodyPr>
          <a:lstStyle>
            <a:lvl1pPr>
              <a:defRPr lang="en-CA" sz="2000" dirty="0">
                <a:cs typeface="Arial" charset="0"/>
              </a:defRPr>
            </a:lvl1pPr>
          </a:lstStyle>
          <a:p>
            <a:pPr marL="0" lvl="0" indent="0">
              <a:spcAft>
                <a:spcPct val="0"/>
              </a:spcAft>
              <a:buNone/>
            </a:pPr>
            <a:endParaRPr lang="en-CA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139C7FE3-FEC0-4A8F-BCB2-3151D773B0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10072" y="5065983"/>
            <a:ext cx="5154612" cy="3077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b="1" smtClean="0">
                <a:solidFill>
                  <a:srgbClr val="AE2573"/>
                </a:solidFill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marL="0" lvl="0" indent="0">
              <a:spcAft>
                <a:spcPct val="0"/>
              </a:spcAft>
              <a:buNone/>
            </a:pPr>
            <a:endParaRPr lang="en-CA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E183D917-BA1B-4046-B1E4-B9183117FFC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09763" y="5373688"/>
            <a:ext cx="5065712" cy="699956"/>
          </a:xfrm>
          <a:ln>
            <a:noFill/>
          </a:ln>
        </p:spPr>
        <p:txBody>
          <a:bodyPr wrap="square">
            <a:noAutofit/>
          </a:bodyPr>
          <a:lstStyle>
            <a:lvl1pPr>
              <a:defRPr lang="en-CA" sz="2000" dirty="0">
                <a:cs typeface="Arial" charset="0"/>
              </a:defRPr>
            </a:lvl1pPr>
          </a:lstStyle>
          <a:p>
            <a:pPr marL="0" lvl="0" indent="0">
              <a:spcAft>
                <a:spcPct val="0"/>
              </a:spcAft>
              <a:buNone/>
            </a:pPr>
            <a:endParaRPr lang="en-CA" dirty="0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505B2E8-2EC3-45EB-8B21-8CB6434345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2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538163" y="3430588"/>
            <a:ext cx="8058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itle Placeholder">
            <a:extLst>
              <a:ext uri="{FF2B5EF4-FFF2-40B4-BE49-F238E27FC236}">
                <a16:creationId xmlns:a16="http://schemas.microsoft.com/office/drawing/2014/main" id="{027C1C23-9689-4674-B693-FA0B4A6C42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6100" y="1304925"/>
            <a:ext cx="7772400" cy="1960563"/>
          </a:xfrm>
          <a:ln/>
        </p:spPr>
        <p:txBody>
          <a:bodyPr/>
          <a:lstStyle/>
          <a:p>
            <a:endParaRPr alt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5FB848-3814-4431-9703-1E263A655E0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839075" y="371475"/>
            <a:ext cx="757238" cy="74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AD670CD-C3C9-4944-87BD-9281861B8A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6100" y="3657600"/>
            <a:ext cx="6400800" cy="3111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18B94BB-F237-4BDC-BC1F-78B177B051F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46100" y="3968750"/>
            <a:ext cx="6400800" cy="422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066EC48-1642-4ADC-B0FC-DDCF7167C18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8163" y="5275263"/>
            <a:ext cx="2827337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4D006F0-0204-415F-A14E-4ABD115FC7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4175" y="6149975"/>
            <a:ext cx="3473450" cy="504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AB0F2EC-389E-4661-9EC3-9FBD4DE8C22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35563" y="5359400"/>
            <a:ext cx="3670300" cy="1292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6141D38-0158-41A5-B601-387F5FB116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9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>
            <a:extLst>
              <a:ext uri="{FF2B5EF4-FFF2-40B4-BE49-F238E27FC236}">
                <a16:creationId xmlns:a16="http://schemas.microsoft.com/office/drawing/2014/main" id="{EF72561E-CBCD-407C-A112-4DD7AF603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95" y="451486"/>
            <a:ext cx="8229600" cy="589302"/>
          </a:xfrm>
        </p:spPr>
        <p:txBody>
          <a:bodyPr/>
          <a:lstStyle/>
          <a:p>
            <a:endParaRPr altLang="en-US" sz="3200" dirty="0"/>
          </a:p>
        </p:txBody>
      </p:sp>
      <p:pic>
        <p:nvPicPr>
          <p:cNvPr id="9" name="Picture Clock" descr="Clock icon">
            <a:extLst>
              <a:ext uri="{FF2B5EF4-FFF2-40B4-BE49-F238E27FC236}">
                <a16:creationId xmlns:a16="http://schemas.microsoft.com/office/drawing/2014/main" id="{4BC455B9-7486-4901-B382-2A5876EFF6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4" y="4438642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F13E17-2A00-4947-9367-71F80A21F9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5825" y="1177925"/>
            <a:ext cx="7866063" cy="2998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29D5D33-1BEC-48D1-98C9-602C913DCA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7575" y="4327525"/>
            <a:ext cx="6483350" cy="414157"/>
          </a:xfrm>
          <a:ln>
            <a:noFill/>
          </a:ln>
        </p:spPr>
        <p:txBody>
          <a:bodyPr wrap="square">
            <a:noAutofit/>
          </a:bodyPr>
          <a:lstStyle>
            <a:lvl1pPr>
              <a:defRPr lang="en-US" sz="2000" b="1" smtClean="0">
                <a:solidFill>
                  <a:srgbClr val="AE2573"/>
                </a:solidFill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marL="0" lvl="0" indent="0">
              <a:spcAft>
                <a:spcPct val="0"/>
              </a:spcAft>
              <a:buNone/>
            </a:pPr>
            <a:endParaRPr lang="en-CA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AAE4E13-4325-42C6-BDC7-9AB5621996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187575" y="4741863"/>
            <a:ext cx="6483350" cy="1583523"/>
          </a:xfrm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lang="en-US" sz="2000" smtClean="0"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>
              <a:spcBef>
                <a:spcPts val="500"/>
              </a:spcBef>
              <a:spcAft>
                <a:spcPct val="0"/>
              </a:spcAft>
            </a:pPr>
            <a:endParaRPr lang="en-CA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B5AE1F6-2E41-4F20-A394-B6A15259A6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74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">
            <a:extLst>
              <a:ext uri="{FF2B5EF4-FFF2-40B4-BE49-F238E27FC236}">
                <a16:creationId xmlns:a16="http://schemas.microsoft.com/office/drawing/2014/main" id="{29353C50-8414-4A3A-AA58-6F9513BA6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95" y="451486"/>
            <a:ext cx="8229600" cy="589302"/>
          </a:xfrm>
        </p:spPr>
        <p:txBody>
          <a:bodyPr/>
          <a:lstStyle/>
          <a:p>
            <a:endParaRPr altLang="en-US" dirty="0"/>
          </a:p>
        </p:txBody>
      </p:sp>
      <p:sp>
        <p:nvSpPr>
          <p:cNvPr id="9" name="Content Example">
            <a:extLst>
              <a:ext uri="{FF2B5EF4-FFF2-40B4-BE49-F238E27FC236}">
                <a16:creationId xmlns:a16="http://schemas.microsoft.com/office/drawing/2014/main" id="{C1DFBB3A-4750-4067-911D-87B8504621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10222" y="3681995"/>
            <a:ext cx="3200400" cy="875646"/>
          </a:xfrm>
          <a:prstGeom prst="wedgeRectCallout">
            <a:avLst>
              <a:gd name="adj1" fmla="val -184047"/>
              <a:gd name="adj2" fmla="val 30306"/>
            </a:avLst>
          </a:prstGeom>
          <a:solidFill>
            <a:srgbClr val="FFFF66"/>
          </a:solidFill>
          <a:ln w="19050">
            <a:noFill/>
            <a:round/>
            <a:headEnd/>
            <a:tailEnd/>
          </a:ln>
          <a:effectLst/>
        </p:spPr>
        <p:txBody>
          <a:bodyPr tIns="91440" bIns="91440" anchor="ctr"/>
          <a:lstStyle/>
          <a:p>
            <a:pPr>
              <a:spcAft>
                <a:spcPts val="400"/>
              </a:spcAft>
              <a:defRPr/>
            </a:pPr>
            <a:r>
              <a:rPr lang="en-US" sz="1100" dirty="0"/>
              <a:t>Example call-out box.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61B45-D251-4911-81E4-DD08DC0737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1325" y="1230313"/>
            <a:ext cx="8229600" cy="23415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0" lvl="0" indent="0">
              <a:buNone/>
            </a:pPr>
            <a:endParaRPr lang="en-C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38E42E8-0603-44E8-BBD0-F066EEF27C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0113" y="3681413"/>
            <a:ext cx="3200400" cy="876300"/>
          </a:xfrm>
          <a:solidFill>
            <a:srgbClr val="FFFF66"/>
          </a:solidFill>
          <a:ln w="19050">
            <a:noFill/>
            <a:round/>
            <a:headEnd/>
            <a:tailEnd/>
          </a:ln>
          <a:effectLst/>
        </p:spPr>
        <p:txBody>
          <a:bodyPr tIns="91440" bIns="91440" anchor="ctr"/>
          <a:lstStyle>
            <a:lvl1pPr marL="0" indent="0">
              <a:buNone/>
              <a:defRPr lang="en-US" sz="1100" smtClean="0"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>
              <a:spcAft>
                <a:spcPts val="400"/>
              </a:spcAft>
            </a:pPr>
            <a:endParaRPr lang="en-CA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50FD073-2FAB-4F11-ADDB-2B77009259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33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5660BBED-22CF-4A23-8CA1-E52F285DADB3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D55E65C9-97C5-43BE-B6AA-7420F5D8BC7A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730" y="1643942"/>
            <a:ext cx="4024270" cy="744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730" y="2546048"/>
            <a:ext cx="40242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08" y="1643942"/>
            <a:ext cx="4041775" cy="744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08" y="2546048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60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105EADE1-1183-4B88-882D-3ED6C666D893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290C7B1A-05F7-4F14-BBB1-0B2150B7A70F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00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CC149BFC-2111-4ABA-8705-E47C07505D09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F78440E6-7DD9-4AAA-8BF7-D02F975E6A8F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1933678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nk Icon">
            <a:extLst>
              <a:ext uri="{FF2B5EF4-FFF2-40B4-BE49-F238E27FC236}">
                <a16:creationId xmlns:a16="http://schemas.microsoft.com/office/drawing/2014/main" id="{E5122F1C-4EB2-4B59-ACCA-087874994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1" y="2877449"/>
            <a:ext cx="1890334" cy="16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8D144B9-DE5C-4C45-A9F7-5033461F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9AB9C1-85F9-4D4E-92D7-06784B7737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60738" y="1790700"/>
            <a:ext cx="5022850" cy="38258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ED633-F7DD-4242-B85B-B138AA45FA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7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724026"/>
            <a:ext cx="8248650" cy="2313820"/>
          </a:xfrm>
        </p:spPr>
        <p:txBody>
          <a:bodyPr rIns="91440" bIns="45720" rtlCol="0">
            <a:normAutofit/>
          </a:bodyPr>
          <a:lstStyle>
            <a:lvl1pPr marL="227013" indent="-227013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2800" kern="120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48238" y="4138203"/>
            <a:ext cx="3470275" cy="403225"/>
          </a:xfrm>
        </p:spPr>
        <p:txBody>
          <a:bodyPr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751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">
            <a:extLst>
              <a:ext uri="{FF2B5EF4-FFF2-40B4-BE49-F238E27FC236}">
                <a16:creationId xmlns:a16="http://schemas.microsoft.com/office/drawing/2014/main" id="{05B30F39-1E68-4AA1-BCD9-381871D1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496300" cy="572551"/>
          </a:xfrm>
        </p:spPr>
        <p:txBody>
          <a:bodyPr/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1" name="Picture operator" descr="Phone operator">
            <a:extLst>
              <a:ext uri="{FF2B5EF4-FFF2-40B4-BE49-F238E27FC236}">
                <a16:creationId xmlns:a16="http://schemas.microsoft.com/office/drawing/2014/main" id="{958A7F5E-1AD4-43C9-92F0-0FE7602C2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128"/>
            <a:ext cx="9143245" cy="2096851"/>
          </a:xfrm>
          <a:prstGeom prst="rect">
            <a:avLst/>
          </a:prstGeom>
        </p:spPr>
      </p:pic>
      <p:sp>
        <p:nvSpPr>
          <p:cNvPr id="25" name="Picture 45" descr="45">
            <a:extLst>
              <a:ext uri="{FF2B5EF4-FFF2-40B4-BE49-F238E27FC236}">
                <a16:creationId xmlns:a16="http://schemas.microsoft.com/office/drawing/2014/main" id="{AFE3CFAD-844E-4853-BAE3-F7790DD8A32E}"/>
              </a:ext>
            </a:extLst>
          </p:cNvPr>
          <p:cNvSpPr/>
          <p:nvPr userDrawn="1"/>
        </p:nvSpPr>
        <p:spPr>
          <a:xfrm>
            <a:off x="178283" y="3612101"/>
            <a:ext cx="822960" cy="822960"/>
          </a:xfrm>
          <a:prstGeom prst="ellipse">
            <a:avLst/>
          </a:prstGeom>
          <a:solidFill>
            <a:srgbClr val="4D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45</a:t>
            </a:r>
          </a:p>
        </p:txBody>
      </p:sp>
      <p:pic>
        <p:nvPicPr>
          <p:cNvPr id="32" name="Picture operator" descr="Icon phone operator">
            <a:extLst>
              <a:ext uri="{FF2B5EF4-FFF2-40B4-BE49-F238E27FC236}">
                <a16:creationId xmlns:a16="http://schemas.microsoft.com/office/drawing/2014/main" id="{2D705F44-6B9A-489B-863F-6AA1B73FA4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5" y="5248761"/>
            <a:ext cx="64391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0245-B20C-45EC-B65E-3EDEEBE226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7800" y="1374775"/>
            <a:ext cx="5200650" cy="1133601"/>
          </a:xfrm>
        </p:spPr>
        <p:txBody>
          <a:bodyPr wrap="square">
            <a:noAutofit/>
          </a:bodyPr>
          <a:lstStyle>
            <a:lvl1pPr marL="0" indent="0">
              <a:buNone/>
              <a:defRPr lang="en-US" sz="2800" smtClean="0">
                <a:solidFill>
                  <a:schemeClr val="bg1"/>
                </a:solidFill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</a:pP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1C71B-F055-4F38-A9EB-20A940878F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81075" y="3557588"/>
            <a:ext cx="3363913" cy="931862"/>
          </a:xfrm>
        </p:spPr>
        <p:txBody>
          <a:bodyPr vert="horz" wrap="none" lIns="91440" tIns="45720" rIns="91440" bIns="45720" rtlCol="0">
            <a:normAutofit/>
          </a:bodyPr>
          <a:lstStyle>
            <a:lvl1pPr marL="0" indent="0">
              <a:buNone/>
              <a:defRPr lang="en-CA" sz="1600" dirty="0">
                <a:cs typeface="Arial" charset="0"/>
              </a:defRPr>
            </a:lvl1pPr>
          </a:lstStyle>
          <a:p>
            <a:pPr lvl="0" defTabSz="914400" latinLnBrk="0">
              <a:spcBef>
                <a:spcPts val="0"/>
              </a:spcBef>
              <a:spcAft>
                <a:spcPct val="0"/>
              </a:spcAft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194297-127E-4197-9AAB-F67283BDB3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78450" y="3355975"/>
            <a:ext cx="3640138" cy="1577975"/>
          </a:xfrm>
        </p:spPr>
        <p:txBody>
          <a:bodyPr vert="horz" wrap="none" lIns="91440" tIns="45720" rIns="91440" bIns="45720" rtlCol="0">
            <a:normAutofit/>
          </a:bodyPr>
          <a:lstStyle>
            <a:lvl1pPr marL="0" indent="0">
              <a:buNone/>
              <a:defRPr lang="en-US" sz="1600" smtClean="0"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 defTabSz="914400" latinLnBrk="0">
              <a:spcBef>
                <a:spcPts val="0"/>
              </a:spcBef>
              <a:spcAft>
                <a:spcPct val="0"/>
              </a:spcAft>
            </a:pPr>
            <a:endParaRPr lang="en-CA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F75B0878-DB43-4444-9FFF-639C5E38AB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1075" y="5011738"/>
            <a:ext cx="3363913" cy="1751012"/>
          </a:xfrm>
        </p:spPr>
        <p:txBody>
          <a:bodyPr vert="horz" wrap="none" lIns="91440" tIns="45720" rIns="91440" bIns="45720" rtlCol="0">
            <a:normAutofit/>
          </a:bodyPr>
          <a:lstStyle>
            <a:lvl1pPr marL="0" indent="0">
              <a:buNone/>
              <a:defRPr lang="en-US" sz="1600" smtClean="0"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 defTabSz="914400" latinLnBrk="0">
              <a:spcBef>
                <a:spcPts val="0"/>
              </a:spcBef>
              <a:spcAft>
                <a:spcPct val="0"/>
              </a:spcAft>
            </a:pPr>
            <a:endParaRPr lang="en-CA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CEDAECE4-A877-4382-B0CF-556F4123AF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13388" y="5186363"/>
            <a:ext cx="3351212" cy="1038225"/>
          </a:xfrm>
        </p:spPr>
        <p:txBody>
          <a:bodyPr vert="horz" wrap="none" lIns="91440" tIns="45720" rIns="91440" bIns="45720" rtlCol="0">
            <a:normAutofit/>
          </a:bodyPr>
          <a:lstStyle>
            <a:lvl1pPr marL="0" indent="0">
              <a:buNone/>
              <a:defRPr lang="en-US" sz="1600" smtClean="0"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 defTabSz="914400" latinLnBrk="0">
              <a:spcBef>
                <a:spcPts val="0"/>
              </a:spcBef>
              <a:spcAft>
                <a:spcPct val="0"/>
              </a:spcAft>
            </a:pPr>
            <a:endParaRPr lang="en-CA" dirty="0"/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E9612A8F-181B-44D7-827A-025CF9D3C1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208956"/>
            <a:ext cx="8472739" cy="3383000"/>
          </a:xfrm>
          <a:prstGeom prst="rect">
            <a:avLst/>
          </a:prstGeom>
        </p:spPr>
      </p:pic>
      <p:pic>
        <p:nvPicPr>
          <p:cNvPr id="14" name="Picture Laptop" descr="Laptop icon">
            <a:extLst>
              <a:ext uri="{FF2B5EF4-FFF2-40B4-BE49-F238E27FC236}">
                <a16:creationId xmlns:a16="http://schemas.microsoft.com/office/drawing/2014/main" id="{3B35F5BB-38CE-4B2A-8AC0-3F384D374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84" y="3670361"/>
            <a:ext cx="87153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Desktop" descr="Desktop icon">
            <a:extLst>
              <a:ext uri="{FF2B5EF4-FFF2-40B4-BE49-F238E27FC236}">
                <a16:creationId xmlns:a16="http://schemas.microsoft.com/office/drawing/2014/main" id="{50B81401-B893-4B1B-8247-55D76C0AFC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84" y="5352741"/>
            <a:ext cx="87153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FC0AD312-7119-45F4-9800-65AEF5ECA8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4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3D8C9371-4984-4831-9CF2-8B75EE4CF2E1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774113" y="6611938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Font typeface="Wingdings" pitchFamily="2" charset="2"/>
              <a:buNone/>
              <a:defRPr/>
            </a:pPr>
            <a:fld id="{2B0D0FF1-E73A-40E8-93CE-4486DFF17722}" type="slidenum">
              <a:rPr lang="en-US" altLang="en-US" sz="900" smtClean="0"/>
              <a:pPr eaLnBrk="1" hangingPunct="1">
                <a:spcBef>
                  <a:spcPts val="800"/>
                </a:spcBef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30" y="319903"/>
            <a:ext cx="82296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730" y="1646600"/>
            <a:ext cx="8229600" cy="5047672"/>
          </a:xfrm>
        </p:spPr>
        <p:txBody>
          <a:bodyPr/>
          <a:lstStyle>
            <a:lvl1pPr>
              <a:spcBef>
                <a:spcPts val="0"/>
              </a:spcBef>
              <a:defRPr sz="2200">
                <a:solidFill>
                  <a:schemeClr val="tx1"/>
                </a:solidFill>
              </a:defRPr>
            </a:lvl1pPr>
            <a:lvl2pPr marL="687388" indent="-342900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914400" indent="-227013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marL="1141413" indent="-227013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1376363" indent="-234950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1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Note to Presenter">
            <a:extLst>
              <a:ext uri="{FF2B5EF4-FFF2-40B4-BE49-F238E27FC236}">
                <a16:creationId xmlns:a16="http://schemas.microsoft.com/office/drawing/2014/main" id="{92FDF392-C617-4070-8493-9EEF403893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63012" y="368361"/>
            <a:ext cx="3200400" cy="875646"/>
          </a:xfrm>
          <a:prstGeom prst="wedgeRectCallout">
            <a:avLst>
              <a:gd name="adj1" fmla="val -160299"/>
              <a:gd name="adj2" fmla="val 23525"/>
            </a:avLst>
          </a:prstGeom>
          <a:solidFill>
            <a:srgbClr val="FFFF66"/>
          </a:solidFill>
          <a:ln w="19050">
            <a:noFill/>
            <a:round/>
            <a:headEnd/>
            <a:tailEnd/>
          </a:ln>
          <a:effectLst/>
        </p:spPr>
        <p:txBody>
          <a:bodyPr tIns="91440" bIns="91440" anchor="ctr"/>
          <a:lstStyle/>
          <a:p>
            <a:pPr>
              <a:spcAft>
                <a:spcPts val="400"/>
              </a:spcAft>
              <a:defRPr/>
            </a:pPr>
            <a:endParaRPr lang="en-US" sz="11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C583A68-9B74-48AB-8B7C-AB42F5F2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320675"/>
            <a:ext cx="8229600" cy="6064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CA98BE-9B7B-4DC2-B6BD-2EA243030C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2400" y="368300"/>
            <a:ext cx="3200400" cy="876300"/>
          </a:xfrm>
          <a:solidFill>
            <a:srgbClr val="FFFF66"/>
          </a:solidFill>
          <a:ln w="19050">
            <a:noFill/>
            <a:round/>
            <a:headEnd/>
            <a:tailEnd/>
          </a:ln>
          <a:effectLst/>
        </p:spPr>
        <p:txBody>
          <a:bodyPr tIns="91440" bIns="91440" anchor="ctr"/>
          <a:lstStyle>
            <a:lvl1pPr marL="0" indent="0">
              <a:buNone/>
              <a:defRPr lang="en-US" sz="1100" smtClean="0"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>
              <a:spcAft>
                <a:spcPts val="400"/>
              </a:spcAft>
            </a:pPr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CC9EC7-FC4B-43F1-B3F0-AE62229C83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4975" y="1125538"/>
            <a:ext cx="8158163" cy="8302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smtClean="0">
                <a:solidFill>
                  <a:srgbClr val="542368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0" lvl="0" indent="0">
              <a:buNone/>
            </a:pPr>
            <a:endParaRPr lang="en-C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2782D19-4C92-4982-9CC9-0D0EBBBED37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4975" y="1955800"/>
            <a:ext cx="8164513" cy="33321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buClr>
                <a:schemeClr val="tx1"/>
              </a:buClr>
            </a:pPr>
            <a:endParaRPr lang="en-CA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594115-090F-4A2E-B713-2DA67D80A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975" y="5287963"/>
            <a:ext cx="8343900" cy="606425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sz="1100" smtClean="0">
                <a:latin typeface="Calibri" panose="020F0502020204030204" pitchFamily="34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>
              <a:spcBef>
                <a:spcPts val="0"/>
              </a:spcBef>
              <a:spcAft>
                <a:spcPct val="0"/>
              </a:spcAft>
            </a:pPr>
            <a:endParaRPr lang="en-CA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44A1AE8-519F-46A7-B42E-A1EE0EAB33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975" y="5894388"/>
            <a:ext cx="8343900" cy="3159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100" smtClean="0">
                <a:latin typeface="Calibri" panose="020F0502020204030204" pitchFamily="34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marL="0" lvl="0" indent="0">
              <a:spcBef>
                <a:spcPts val="0"/>
              </a:spcBef>
              <a:spcAft>
                <a:spcPct val="0"/>
              </a:spcAft>
              <a:buNone/>
            </a:pPr>
            <a:endParaRPr lang="en-CA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96BD205-DB81-4FA4-99C6-75EFA74D7F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4975" y="6210300"/>
            <a:ext cx="8343900" cy="6064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100" smtClean="0">
                <a:latin typeface="Calibri" panose="020F0502020204030204" pitchFamily="34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marL="0" lvl="0" indent="0">
              <a:spcBef>
                <a:spcPts val="0"/>
              </a:spcBef>
              <a:spcAft>
                <a:spcPct val="0"/>
              </a:spcAft>
              <a:buNone/>
            </a:pPr>
            <a:endParaRPr lang="en-CA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FE966D85-EEE5-4B66-A710-E033716315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6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660F35F2-442A-44EE-87D9-6E7B982E7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295" y="403986"/>
            <a:ext cx="8229600" cy="589302"/>
          </a:xfrm>
        </p:spPr>
        <p:txBody>
          <a:bodyPr/>
          <a:lstStyle/>
          <a:p>
            <a:endParaRPr lang="en-US" altLang="en-US" sz="3200" dirty="0">
              <a:solidFill>
                <a:srgbClr val="BB0826"/>
              </a:solidFill>
            </a:endParaRPr>
          </a:p>
        </p:txBody>
      </p:sp>
      <p:pic>
        <p:nvPicPr>
          <p:cNvPr id="7" name="Picture" descr="Information Icon">
            <a:extLst>
              <a:ext uri="{FF2B5EF4-FFF2-40B4-BE49-F238E27FC236}">
                <a16:creationId xmlns:a16="http://schemas.microsoft.com/office/drawing/2014/main" id="{534D7E67-C2CE-40BD-AFDD-6F6AF3DDBD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1" y="5463975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5B8041-5FC9-4FEE-9D74-31FDC57B8F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8950" y="1355725"/>
            <a:ext cx="8167688" cy="4476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b="1" smtClean="0">
                <a:solidFill>
                  <a:srgbClr val="46A033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0" lvl="0" indent="0">
              <a:spcBef>
                <a:spcPts val="0"/>
              </a:spcBef>
              <a:buClr>
                <a:schemeClr val="tx1"/>
              </a:buClr>
              <a:buNone/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1C64852-2BB7-47C4-9B23-E3AE5F59F0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8950" y="1803400"/>
            <a:ext cx="8167688" cy="35512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0"/>
              </a:spcBef>
            </a:pPr>
            <a:endParaRPr lang="en-CA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ADD9B06-2E1E-4416-B95D-2D75F2BF69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89025" y="5641975"/>
            <a:ext cx="6035675" cy="4810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>
              <a:spcBef>
                <a:spcPts val="0"/>
              </a:spcBef>
            </a:pPr>
            <a:endParaRPr lang="en-CA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DBD7771-8B70-498C-8DDB-A2ACBB72A9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2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473EABC8-E8FE-4369-AFF7-1A7CFB5B3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295" y="403986"/>
            <a:ext cx="8229600" cy="589302"/>
          </a:xfrm>
        </p:spPr>
        <p:txBody>
          <a:bodyPr/>
          <a:lstStyle/>
          <a:p>
            <a:endParaRPr lang="en-US" altLang="en-US" sz="3200" dirty="0">
              <a:solidFill>
                <a:srgbClr val="BB0826"/>
              </a:solidFill>
            </a:endParaRPr>
          </a:p>
        </p:txBody>
      </p:sp>
      <p:pic>
        <p:nvPicPr>
          <p:cNvPr id="8" name="Picture" descr="Information icon">
            <a:extLst>
              <a:ext uri="{FF2B5EF4-FFF2-40B4-BE49-F238E27FC236}">
                <a16:creationId xmlns:a16="http://schemas.microsoft.com/office/drawing/2014/main" id="{0963EDC0-D78F-406C-A024-9C7E73EDE1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5" y="4898400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F4DDBD-416B-4750-A372-3729D045BB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8788" y="1346200"/>
            <a:ext cx="8343900" cy="4953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lang="en-US" b="1" smtClean="0">
                <a:solidFill>
                  <a:srgbClr val="46A033"/>
                </a:solidFill>
              </a:defRPr>
            </a:lvl1pPr>
            <a:lvl2pPr>
              <a:defRPr lang="en-US" smtClean="0">
                <a:solidFill>
                  <a:srgbClr val="000000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0" lvl="0" indent="0">
              <a:buClr>
                <a:schemeClr val="tx1"/>
              </a:buClr>
              <a:buNone/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CEDB779-5B32-426B-8C4D-A026F2DAA7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8788" y="1841500"/>
            <a:ext cx="8343900" cy="279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mtClean="0"/>
            </a:lvl1pPr>
            <a:lvl2pPr>
              <a:defRPr lang="en-US" smtClean="0">
                <a:solidFill>
                  <a:srgbClr val="000000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endParaRPr lang="en-CA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B2C474B-27DA-45B4-938C-2852D97B78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74738" y="4899025"/>
            <a:ext cx="7485062" cy="6588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mtClean="0"/>
            </a:lvl1pPr>
            <a:lvl2pPr>
              <a:defRPr lang="en-US" smtClean="0">
                <a:solidFill>
                  <a:srgbClr val="000000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lvl="0"/>
            <a:endParaRPr lang="en-CA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3E256C9-F51C-42BE-8C0A-43E05F4200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1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B768E8AE-E17E-4297-96A2-3BEC55299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95" y="392111"/>
            <a:ext cx="8229600" cy="589302"/>
          </a:xfrm>
        </p:spPr>
        <p:txBody>
          <a:bodyPr/>
          <a:lstStyle/>
          <a:p>
            <a:endParaRPr lang="en-US" altLang="en-US" sz="3200" dirty="0">
              <a:solidFill>
                <a:srgbClr val="BB0826"/>
              </a:solidFill>
            </a:endParaRPr>
          </a:p>
        </p:txBody>
      </p:sp>
      <p:pic>
        <p:nvPicPr>
          <p:cNvPr id="7" name="Picture" descr="Information icon">
            <a:extLst>
              <a:ext uri="{FF2B5EF4-FFF2-40B4-BE49-F238E27FC236}">
                <a16:creationId xmlns:a16="http://schemas.microsoft.com/office/drawing/2014/main" id="{F9BEE006-BC34-48B6-A23C-8B9349F368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7" y="3053065"/>
            <a:ext cx="1293063" cy="129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58B412-9E56-454C-A7E9-B0FF3215CB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87575" y="1354138"/>
            <a:ext cx="6600825" cy="5111750"/>
          </a:xfrm>
        </p:spPr>
        <p:txBody>
          <a:bodyPr vert="horz" wrap="square" lIns="45720" tIns="45720" rIns="45720" bIns="45720" rtlCol="0">
            <a:noAutofit/>
          </a:bodyPr>
          <a:lstStyle>
            <a:lvl1pPr marL="0" indent="0">
              <a:buNone/>
              <a:defRPr lang="en-US" smtClean="0">
                <a:cs typeface="Arial" charset="0"/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>
              <a:spcAft>
                <a:spcPct val="0"/>
              </a:spcAft>
            </a:pP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121D8-FDD1-4D16-9425-73A92162C9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9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4026C8A3-66C0-4ABF-8F0F-0682FD387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95" y="392111"/>
            <a:ext cx="8229600" cy="589302"/>
          </a:xfrm>
        </p:spPr>
        <p:txBody>
          <a:bodyPr/>
          <a:lstStyle/>
          <a:p>
            <a:endParaRPr lang="en-US" altLang="en-US" sz="3200" dirty="0">
              <a:solidFill>
                <a:srgbClr val="BB0826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EB98E6-0EA4-4560-BD99-0BA6386503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3725" y="814388"/>
            <a:ext cx="7712075" cy="2882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C7B1F-5C8E-4B69-8C3B-203D825146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9738" y="3697288"/>
            <a:ext cx="8359775" cy="2490787"/>
          </a:xfrm>
        </p:spPr>
        <p:txBody>
          <a:bodyPr vert="horz" wrap="square" lIns="45720" tIns="45720" rIns="45720" bIns="45720" rtlCol="0">
            <a:noAutofit/>
          </a:bodyPr>
          <a:lstStyle>
            <a:lvl1pPr marL="0" indent="0">
              <a:buNone/>
              <a:defRPr lang="en-US" smtClean="0">
                <a:cs typeface="Arial" charset="0"/>
              </a:defRPr>
            </a:lvl1pPr>
            <a:lvl2pPr>
              <a:defRPr lang="en-US" b="1" smtClean="0">
                <a:solidFill>
                  <a:srgbClr val="007096"/>
                </a:solidFill>
                <a:cs typeface="Arial" charset="0"/>
              </a:defRPr>
            </a:lvl2pPr>
            <a:lvl3pPr>
              <a:defRPr lang="en-US" sz="1600" b="1" smtClean="0">
                <a:solidFill>
                  <a:srgbClr val="007096"/>
                </a:solidFill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>
              <a:spcAft>
                <a:spcPct val="0"/>
              </a:spcAft>
            </a:pPr>
            <a:endParaRPr lang="en-CA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231ADCF-F220-43A0-910D-0006E55046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150" y="6362700"/>
            <a:ext cx="7740650" cy="323850"/>
          </a:xfrm>
          <a:solidFill>
            <a:srgbClr val="007096"/>
          </a:solidFill>
        </p:spPr>
        <p:txBody>
          <a:bodyPr vert="horz" wrap="none" lIns="91440" tIns="45720" rIns="91440" bIns="45720" rtlCol="0">
            <a:normAutofit/>
          </a:bodyPr>
          <a:lstStyle>
            <a:lvl1pPr marL="0" indent="0">
              <a:buNone/>
              <a:defRPr lang="en-US" sz="1400" b="1" smtClean="0">
                <a:solidFill>
                  <a:schemeClr val="bg1"/>
                </a:solidFill>
              </a:defRPr>
            </a:lvl1pPr>
            <a:lvl2pPr>
              <a:defRPr lang="en-US" smtClean="0">
                <a:cs typeface="Arial" charset="0"/>
              </a:defRPr>
            </a:lvl2pPr>
            <a:lvl3pPr>
              <a:defRPr lang="en-US" smtClean="0">
                <a:cs typeface="Arial" charset="0"/>
              </a:defRPr>
            </a:lvl3pPr>
            <a:lvl4pPr>
              <a:defRPr lang="en-US" smtClean="0">
                <a:cs typeface="Arial" charset="0"/>
              </a:defRPr>
            </a:lvl4pPr>
            <a:lvl5pPr>
              <a:defRPr lang="en-CA">
                <a:cs typeface="Arial" charset="0"/>
              </a:defRPr>
            </a:lvl5pPr>
          </a:lstStyle>
          <a:p>
            <a:pPr lvl="0" defTabSz="914400" latinLnBrk="0">
              <a:spcBef>
                <a:spcPts val="800"/>
              </a:spcBef>
              <a:spcAft>
                <a:spcPct val="0"/>
              </a:spcAft>
            </a:pPr>
            <a:endParaRPr lang="en-CA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FDDBD1E-BABB-4376-A3D8-9601DFDEDE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0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52AD2AE5-BD7D-4EC9-8861-B2626A0F1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795" y="392111"/>
            <a:ext cx="8229600" cy="589302"/>
          </a:xfrm>
        </p:spPr>
        <p:txBody>
          <a:bodyPr/>
          <a:lstStyle/>
          <a:p>
            <a:endParaRPr lang="en-US" altLang="en-US" sz="3200" dirty="0">
              <a:solidFill>
                <a:srgbClr val="BB0826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8D3B7D-D4B9-4A97-A754-A768274051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038" y="1887538"/>
            <a:ext cx="8315325" cy="2679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84E978B-5479-40E9-A2D6-47DDCAD98E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70925" y="6567487"/>
            <a:ext cx="64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eaLnBrk="1" fontAlgn="base" hangingPunct="1">
              <a:spcBef>
                <a:spcPts val="8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fld id="{C63E9CB4-000B-46CE-8EE3-7C132581EF1F}" type="slidenum">
              <a:rPr lang="en-US" altLang="en-US" sz="900" smtClean="0">
                <a:solidFill>
                  <a:srgbClr val="000000"/>
                </a:solidFill>
              </a:rPr>
              <a:pPr eaLnBrk="1" fontAlgn="base" hangingPunct="1">
                <a:spcBef>
                  <a:spcPts val="800"/>
                </a:spcBef>
                <a:spcAft>
                  <a:spcPct val="0"/>
                </a:spcAft>
                <a:buFont typeface="Wingdings" pitchFamily="2" charset="2"/>
                <a:buNone/>
                <a:defRPr/>
              </a:pPr>
              <a:t>‹#›</a:t>
            </a:fld>
            <a:endParaRPr lang="en-US" alt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4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7688" y="320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7688" y="1651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51" r:id="rId2"/>
    <p:sldLayoutId id="2147484835" r:id="rId3"/>
    <p:sldLayoutId id="2147484867" r:id="rId4"/>
    <p:sldLayoutId id="2147484866" r:id="rId5"/>
    <p:sldLayoutId id="2147484865" r:id="rId6"/>
    <p:sldLayoutId id="2147484864" r:id="rId7"/>
    <p:sldLayoutId id="2147484862" r:id="rId8"/>
    <p:sldLayoutId id="2147484861" r:id="rId9"/>
    <p:sldLayoutId id="2147484860" r:id="rId10"/>
    <p:sldLayoutId id="2147484858" r:id="rId11"/>
    <p:sldLayoutId id="2147484854" r:id="rId12"/>
    <p:sldLayoutId id="2147484836" r:id="rId13"/>
    <p:sldLayoutId id="2147484837" r:id="rId14"/>
    <p:sldLayoutId id="2147484838" r:id="rId15"/>
    <p:sldLayoutId id="2147484859" r:id="rId16"/>
    <p:sldLayoutId id="2147484857" r:id="rId17"/>
    <p:sldLayoutId id="2147484856" r:id="rId18"/>
    <p:sldLayoutId id="2147484855" r:id="rId19"/>
    <p:sldLayoutId id="2147484853" r:id="rId20"/>
    <p:sldLayoutId id="2147484850" r:id="rId21"/>
    <p:sldLayoutId id="2147484839" r:id="rId22"/>
    <p:sldLayoutId id="2147484840" r:id="rId23"/>
    <p:sldLayoutId id="2147484841" r:id="rId24"/>
    <p:sldLayoutId id="2147484863" r:id="rId25"/>
    <p:sldLayoutId id="2147484842" r:id="rId26"/>
    <p:sldLayoutId id="2147484868" r:id="rId27"/>
  </p:sldLayoutIdLst>
  <p:hf hdr="0" ftr="0" dt="0"/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lang="en-US" sz="3000" kern="1200" dirty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Georgia" pitchFamily="18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Georgia" pitchFamily="18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Georgia" pitchFamily="18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Georgia" pitchFamily="18" charset="0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2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87388" indent="-342900" algn="l" rtl="0" eaLnBrk="1" fontAlgn="base" hangingPunct="1">
        <a:spcBef>
          <a:spcPct val="0"/>
        </a:spcBef>
        <a:spcAft>
          <a:spcPts val="1200"/>
        </a:spcAft>
        <a:buFont typeface="Verdana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914400" indent="-227013" algn="l" rtl="0" eaLnBrk="1" fontAlgn="base" hangingPunct="1"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141413" indent="-227013" algn="l" rtl="0" eaLnBrk="1" fontAlgn="base" hangingPunct="1">
        <a:spcBef>
          <a:spcPct val="0"/>
        </a:spcBef>
        <a:spcAft>
          <a:spcPts val="12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376363" indent="-234950" algn="l" rtl="0" eaLnBrk="1" fontAlgn="base" hangingPunct="1">
        <a:spcBef>
          <a:spcPct val="0"/>
        </a:spcBef>
        <a:spcAft>
          <a:spcPts val="12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slds.ed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llsfargo.com/consolida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://wellsfargo.com/pathtocredit" TargetMode="External"/><Relationship Id="rId4" Type="http://schemas.openxmlformats.org/officeDocument/2006/relationships/hyperlink" Target="http://handsonbanking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F09D47-0FC2-4DB8-B68B-51B890376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 anchorCtr="0"/>
          <a:lstStyle/>
          <a:p>
            <a:r>
              <a:rPr lang="en-US" sz="4400" dirty="0" smtClean="0">
                <a:solidFill>
                  <a:srgbClr val="BB0826"/>
                </a:solidFill>
              </a:rPr>
              <a:t>Student loan repayment basics</a:t>
            </a:r>
            <a:endParaRPr lang="en-CA" sz="2800" dirty="0"/>
          </a:p>
        </p:txBody>
      </p:sp>
      <p:pic>
        <p:nvPicPr>
          <p:cNvPr id="19" name="Content Placeholder 18" descr="Wells Fargo Logo">
            <a:extLst>
              <a:ext uri="{FF2B5EF4-FFF2-40B4-BE49-F238E27FC236}">
                <a16:creationId xmlns:a16="http://schemas.microsoft.com/office/drawing/2014/main" id="{52A1D963-CA4F-444A-B16A-6F8C4FBB1BC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60" y="373016"/>
            <a:ext cx="739868" cy="739868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8ED09B4-2C7E-4BF7-A1DF-0A5BE34DCC5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lvl="0">
              <a:lnSpc>
                <a:spcPct val="130000"/>
              </a:lnSpc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cs typeface="Arial" charset="0"/>
              </a:rPr>
              <a:t>© 2018 Wells Fargo Bank, N.A. All rights reserved</a:t>
            </a:r>
            <a:r>
              <a:rPr lang="en-US" altLang="en-US" sz="1000" dirty="0" smtClean="0">
                <a:solidFill>
                  <a:srgbClr val="000000"/>
                </a:solidFill>
                <a:cs typeface="Arial" charset="0"/>
              </a:rPr>
              <a:t>. Public use.  </a:t>
            </a:r>
            <a:r>
              <a:rPr lang="fr-FR" sz="1000" dirty="0" err="1" smtClean="0">
                <a:solidFill>
                  <a:srgbClr val="000000"/>
                </a:solidFill>
                <a:cs typeface="Arial" charset="0"/>
              </a:rPr>
              <a:t>Materials</a:t>
            </a:r>
            <a:r>
              <a:rPr lang="fr-FR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sz="1000" dirty="0">
                <a:solidFill>
                  <a:srgbClr val="000000"/>
                </a:solidFill>
                <a:cs typeface="Arial" charset="0"/>
              </a:rPr>
              <a:t>expire </a:t>
            </a:r>
            <a:r>
              <a:rPr lang="fr-FR" sz="1000" dirty="0" smtClean="0">
                <a:solidFill>
                  <a:srgbClr val="000000"/>
                </a:solidFill>
                <a:cs typeface="Arial" charset="0"/>
              </a:rPr>
              <a:t>10/1/2019</a:t>
            </a:r>
            <a:r>
              <a:rPr lang="fr-FR" sz="1000" dirty="0">
                <a:solidFill>
                  <a:srgbClr val="000000"/>
                </a:solidFill>
                <a:cs typeface="Arial" charset="0"/>
              </a:rPr>
              <a:t>.</a:t>
            </a:r>
            <a:r>
              <a:rPr lang="en-US" altLang="en-US" sz="1000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pic>
        <p:nvPicPr>
          <p:cNvPr id="17" name="Content Placeholder 16" descr="Wells Fargo Stagecoach, Together we'll go far">
            <a:extLst>
              <a:ext uri="{FF2B5EF4-FFF2-40B4-BE49-F238E27FC236}">
                <a16:creationId xmlns:a16="http://schemas.microsoft.com/office/drawing/2014/main" id="{089D7E27-CAF8-4F40-B5D3-5963DCF16D34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19" y="5428973"/>
            <a:ext cx="3670300" cy="1292225"/>
          </a:xfrm>
        </p:spPr>
      </p:pic>
    </p:spTree>
    <p:extLst>
      <p:ext uri="{BB962C8B-B14F-4D97-AF65-F5344CB8AC3E}">
        <p14:creationId xmlns:p14="http://schemas.microsoft.com/office/powerpoint/2010/main" val="977175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7" name="Title Placeholder"/>
          <p:cNvSpPr>
            <a:spLocks noGrp="1" noChangeArrowheads="1"/>
          </p:cNvSpPr>
          <p:nvPr>
            <p:ph type="title"/>
          </p:nvPr>
        </p:nvSpPr>
        <p:spPr>
          <a:xfrm>
            <a:off x="504700" y="1499229"/>
            <a:ext cx="8343900" cy="2115312"/>
          </a:xfrm>
        </p:spPr>
        <p:txBody>
          <a:bodyPr/>
          <a:lstStyle/>
          <a:p>
            <a:r>
              <a:rPr lang="en-US" dirty="0" smtClean="0">
                <a:solidFill>
                  <a:srgbClr val="BB0826"/>
                </a:solidFill>
              </a:rPr>
              <a:t>Thank you!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Placeholder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Today’s agenda</a:t>
            </a:r>
            <a:r>
              <a:rPr lang="en-US" sz="3200" dirty="0"/>
              <a:t>	</a:t>
            </a:r>
          </a:p>
        </p:txBody>
      </p:sp>
      <p:sp>
        <p:nvSpPr>
          <p:cNvPr id="16388" name="Content Placeholder"/>
          <p:cNvSpPr>
            <a:spLocks noGrp="1" noChangeArrowheads="1"/>
          </p:cNvSpPr>
          <p:nvPr>
            <p:ph idx="1"/>
          </p:nvPr>
        </p:nvSpPr>
        <p:spPr>
          <a:xfrm>
            <a:off x="522513" y="1600200"/>
            <a:ext cx="8167915" cy="4724400"/>
          </a:xfrm>
        </p:spPr>
        <p:txBody>
          <a:bodyPr lIns="45720" tIns="45720" rIns="45720" bIns="45720">
            <a:noAutofit/>
          </a:bodyPr>
          <a:lstStyle/>
          <a:p>
            <a:pPr>
              <a:defRPr/>
            </a:pPr>
            <a:r>
              <a:rPr lang="en-US" sz="2400" dirty="0" smtClean="0"/>
              <a:t>When does repayment begin?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Borrower responsibilities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What is a loan servicer?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Common financial aid terms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Reminders and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146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80F754-4491-41D9-B2BE-223F73D6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BB0826"/>
                </a:solidFill>
              </a:rPr>
              <a:t>When does repayment begin?</a:t>
            </a:r>
            <a:endParaRPr lang="en-CA" sz="800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 descr="Diagram showing relationship between Lender offering a loan to a student (borrower), who's going to repay it when he graduates or leaves school.">
            <a:extLst>
              <a:ext uri="{FF2B5EF4-FFF2-40B4-BE49-F238E27FC236}">
                <a16:creationId xmlns:a16="http://schemas.microsoft.com/office/drawing/2014/main" id="{D8042954-4A5A-4DA5-B95B-C685898D20F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81" y="1332816"/>
            <a:ext cx="7209237" cy="2755192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0AF644-05E0-45F0-93F0-1244FB2FB1E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lvl="0" indent="0">
              <a:spcAft>
                <a:spcPct val="0"/>
              </a:spcAft>
              <a:buNone/>
            </a:pPr>
            <a:r>
              <a:rPr lang="en-US" dirty="0">
                <a:solidFill>
                  <a:srgbClr val="821861"/>
                </a:solidFill>
              </a:rPr>
              <a:t>Repayment </a:t>
            </a:r>
            <a:r>
              <a:rPr lang="en-US" dirty="0" smtClean="0">
                <a:solidFill>
                  <a:srgbClr val="821861"/>
                </a:solidFill>
              </a:rPr>
              <a:t>begins </a:t>
            </a:r>
            <a:r>
              <a:rPr lang="en-US" dirty="0">
                <a:solidFill>
                  <a:srgbClr val="821861"/>
                </a:solidFill>
              </a:rPr>
              <a:t>when you: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3826B8-C809-4011-AA76-CD17062666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lvl="0" indent="-342900"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Graduate</a:t>
            </a:r>
          </a:p>
          <a:p>
            <a:pPr marL="342900" lvl="0" indent="-342900"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Leave </a:t>
            </a:r>
            <a:r>
              <a:rPr lang="en-US" dirty="0" smtClean="0">
                <a:solidFill>
                  <a:srgbClr val="000000"/>
                </a:solidFill>
              </a:rPr>
              <a:t>school</a:t>
            </a:r>
            <a:endParaRPr lang="en-US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Drop below the half-time attendance mark</a:t>
            </a:r>
          </a:p>
        </p:txBody>
      </p:sp>
    </p:spTree>
    <p:extLst>
      <p:ext uri="{BB962C8B-B14F-4D97-AF65-F5344CB8AC3E}">
        <p14:creationId xmlns:p14="http://schemas.microsoft.com/office/powerpoint/2010/main" val="74583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8AEF5A1-243B-4030-91A7-B993AE67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BB0826"/>
                </a:solidFill>
              </a:rPr>
              <a:t>Borrower responsibilities</a:t>
            </a:r>
            <a:endParaRPr lang="en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CF45F4-C617-4520-9EF6-8D76BB99F0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56995" y="1784599"/>
            <a:ext cx="7119826" cy="390525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Repaying your student loan(s) as agreed</a:t>
            </a:r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8667463-DFFF-4B99-9D66-38C190AEB1F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50572" y="2821237"/>
            <a:ext cx="7143750" cy="390525"/>
          </a:xfrm>
        </p:spPr>
        <p:txBody>
          <a:bodyPr/>
          <a:lstStyle/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</a:rPr>
              <a:t>Repaying your loan even if a bill is not sent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ED906E3-6485-4E70-8568-64BB70F768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43430" y="3848349"/>
            <a:ext cx="7010999" cy="812800"/>
          </a:xfrm>
        </p:spPr>
        <p:txBody>
          <a:bodyPr/>
          <a:lstStyle/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</a:rPr>
              <a:t>Opening and reading mail and email related to your student loan(s)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AF5E7C-B8B0-49F7-A4E7-23B5D45B7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25287" y="5277099"/>
            <a:ext cx="7202488" cy="704850"/>
          </a:xfrm>
        </p:spPr>
        <p:txBody>
          <a:bodyPr/>
          <a:lstStyle/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</a:rPr>
              <a:t>Keeping your </a:t>
            </a:r>
            <a:r>
              <a:rPr lang="en-US" sz="2400" dirty="0" smtClean="0">
                <a:solidFill>
                  <a:srgbClr val="000000"/>
                </a:solidFill>
              </a:rPr>
              <a:t>lender or servicer informed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FBA304-B20A-4812-8117-93A8D1FA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BB0826"/>
                </a:solidFill>
              </a:rPr>
              <a:t>What is a loan servicer?</a:t>
            </a:r>
            <a:endParaRPr lang="en-CA" dirty="0"/>
          </a:p>
        </p:txBody>
      </p:sp>
      <p:pic>
        <p:nvPicPr>
          <p:cNvPr id="10" name="Content Placeholder 9" descr="Diagram showing borrower making a payment to the loan servicer, school, or bank.">
            <a:extLst>
              <a:ext uri="{FF2B5EF4-FFF2-40B4-BE49-F238E27FC236}">
                <a16:creationId xmlns:a16="http://schemas.microsoft.com/office/drawing/2014/main" id="{C40A8844-EF82-4009-A317-6CFEF08D584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6" y="2528172"/>
            <a:ext cx="7023013" cy="2505093"/>
          </a:xfr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AA98C61-405A-44EB-9695-EF31388FED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508" y="1216438"/>
            <a:ext cx="8175625" cy="123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company that collects payments, responds to customer service inquiries, and performs other administrative tasks associated with maintaining a federal or private student loan </a:t>
            </a:r>
            <a:r>
              <a:rPr lang="en-US" b="1" dirty="0"/>
              <a:t>on behalf of a lender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514067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80F22F-72CC-4F50-A9E8-7DBC72C4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BB0826"/>
                </a:solidFill>
              </a:rPr>
              <a:t>Finding your </a:t>
            </a:r>
            <a:r>
              <a:rPr lang="en-US" altLang="en-US" sz="3200" dirty="0" smtClean="0">
                <a:solidFill>
                  <a:srgbClr val="BB0826"/>
                </a:solidFill>
              </a:rPr>
              <a:t>federal loan </a:t>
            </a:r>
            <a:r>
              <a:rPr lang="en-US" altLang="en-US" sz="3200" dirty="0">
                <a:solidFill>
                  <a:srgbClr val="BB0826"/>
                </a:solidFill>
              </a:rPr>
              <a:t>servicer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EF134F-F268-4A56-8606-26491536B7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17754" y="1821209"/>
            <a:ext cx="5653641" cy="947892"/>
          </a:xfrm>
        </p:spPr>
        <p:txBody>
          <a:bodyPr/>
          <a:lstStyle/>
          <a:p>
            <a:pPr marL="0" lvl="0" indent="0">
              <a:spcAft>
                <a:spcPct val="0"/>
              </a:spcAft>
              <a:buNone/>
            </a:pPr>
            <a:r>
              <a:rPr lang="en-US" sz="2400" dirty="0">
                <a:solidFill>
                  <a:srgbClr val="821861"/>
                </a:solidFill>
              </a:rPr>
              <a:t>National Student Loan Data System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E8C8AF-4CF0-4B19-9E69-7A6AE4D05D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89909" y="2218590"/>
            <a:ext cx="2673350" cy="401599"/>
          </a:xfrm>
        </p:spPr>
        <p:txBody>
          <a:bodyPr/>
          <a:lstStyle/>
          <a:p>
            <a:pPr marL="0" lvl="0" indent="0">
              <a:spcAft>
                <a:spcPct val="0"/>
              </a:spcAft>
              <a:buNone/>
            </a:pPr>
            <a:r>
              <a:rPr lang="en-US" dirty="0">
                <a:solidFill>
                  <a:srgbClr val="000000"/>
                </a:solidFill>
                <a:hlinkClick r:id="rId3"/>
              </a:rPr>
              <a:t>NSLDS.ed.gov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549A09-6C76-4DB0-877E-FB9474DDDA3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300" y="3768725"/>
            <a:ext cx="7937500" cy="369332"/>
          </a:xfrm>
        </p:spPr>
        <p:txBody>
          <a:bodyPr/>
          <a:lstStyle/>
          <a:p>
            <a:pPr lvl="0">
              <a:spcAft>
                <a:spcPct val="0"/>
              </a:spcAft>
              <a:buClr>
                <a:srgbClr val="000000"/>
              </a:buClr>
            </a:pPr>
            <a:r>
              <a:rPr lang="en-US" dirty="0">
                <a:solidFill>
                  <a:srgbClr val="821861"/>
                </a:solidFill>
              </a:rPr>
              <a:t>What information is available?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2D425D-88EB-4C82-8A6E-19539D47AB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Loan servicer name and contact information</a:t>
            </a:r>
          </a:p>
          <a:p>
            <a:pPr marL="342900" lvl="0" indent="-34290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Your federal loans and grants </a:t>
            </a:r>
          </a:p>
          <a:p>
            <a:pPr marL="342900" lvl="0" indent="-34290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Loan details</a:t>
            </a:r>
          </a:p>
          <a:p>
            <a:pPr marL="342900" lvl="0" indent="-34290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Common financial aid questions and answers</a:t>
            </a:r>
          </a:p>
          <a:p>
            <a:pPr marL="342900" lvl="0" indent="-34290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Glossary of terms</a:t>
            </a:r>
          </a:p>
        </p:txBody>
      </p:sp>
    </p:spTree>
    <p:extLst>
      <p:ext uri="{BB962C8B-B14F-4D97-AF65-F5344CB8AC3E}">
        <p14:creationId xmlns:p14="http://schemas.microsoft.com/office/powerpoint/2010/main" val="1957034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A932DE-3B6B-4A4B-A796-A7A5A72B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BB0826"/>
                </a:solidFill>
              </a:rPr>
              <a:t>Common financial aid terms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1E68C7-7D4C-4336-8114-756EAAC1BC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7472" lvl="1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/>
              <a:t>Grace period: </a:t>
            </a:r>
            <a:r>
              <a:rPr lang="en-US" b="0" dirty="0">
                <a:solidFill>
                  <a:srgbClr val="000000"/>
                </a:solidFill>
              </a:rPr>
              <a:t>set period of time after you graduate, leave school, or drop below half-time enrollment before you must begin repaying your loan balance.</a:t>
            </a:r>
          </a:p>
          <a:p>
            <a:pPr marL="347472" lvl="1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/>
              <a:t>Deferment:</a:t>
            </a:r>
            <a:r>
              <a:rPr lang="en-US" b="0" dirty="0">
                <a:solidFill>
                  <a:srgbClr val="702F8A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period in which a repayment of the principal and interest of your loan is temporarily postponed.</a:t>
            </a:r>
          </a:p>
          <a:p>
            <a:pPr marL="347472" lvl="1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/>
              <a:t>Forbearance:</a:t>
            </a:r>
            <a:r>
              <a:rPr lang="en-US" b="0" dirty="0">
                <a:solidFill>
                  <a:srgbClr val="702F8A"/>
                </a:solidFill>
              </a:rPr>
              <a:t> </a:t>
            </a:r>
            <a:r>
              <a:rPr lang="en-US" b="0" dirty="0">
                <a:solidFill>
                  <a:srgbClr val="000000"/>
                </a:solidFill>
              </a:rPr>
              <a:t>period of time where you may be able to stop making payments or reduce your monthly payment for a limited time. Interest will continue to accrue on your loan.</a:t>
            </a:r>
          </a:p>
          <a:p>
            <a:pPr marL="347472" lvl="1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98C"/>
                </a:solidFill>
              </a:rPr>
              <a:t>In-school repayment</a:t>
            </a:r>
            <a:r>
              <a:rPr lang="en-US" b="0" dirty="0">
                <a:solidFill>
                  <a:srgbClr val="000000"/>
                </a:solidFill>
              </a:rPr>
              <a:t>: </a:t>
            </a:r>
            <a:r>
              <a:rPr lang="en-US" b="0" dirty="0">
                <a:solidFill>
                  <a:srgbClr val="000000"/>
                </a:solidFill>
                <a:latin typeface="Verdana"/>
              </a:rPr>
              <a:t>some lenders have the option to make payments on your loan while attending school. Speak to your student loan provider.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7E1E76-5464-4ECC-A10D-BE2579F9CA2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>
              <a:spcBef>
                <a:spcPts val="800"/>
              </a:spcBef>
              <a:spcAft>
                <a:spcPct val="0"/>
              </a:spcAft>
            </a:pPr>
            <a:r>
              <a:rPr lang="en-US" dirty="0"/>
              <a:t>Note: </a:t>
            </a:r>
            <a:r>
              <a:rPr lang="en-US" b="0" dirty="0"/>
              <a:t>S</a:t>
            </a:r>
            <a:r>
              <a:rPr lang="en-US" b="0" dirty="0" smtClean="0"/>
              <a:t>ome </a:t>
            </a:r>
            <a:r>
              <a:rPr lang="en-US" b="0" dirty="0"/>
              <a:t>loans require immediate repayment once the loan is taken out. Check with your </a:t>
            </a:r>
            <a:r>
              <a:rPr lang="en-US" b="0" dirty="0" smtClean="0"/>
              <a:t>lender or servicer to find out the repayment </a:t>
            </a:r>
            <a:r>
              <a:rPr lang="en-US" b="0" dirty="0"/>
              <a:t>terms </a:t>
            </a:r>
            <a:r>
              <a:rPr lang="en-US" b="0" dirty="0" smtClean="0"/>
              <a:t>for </a:t>
            </a:r>
            <a:r>
              <a:rPr lang="en-US" b="0" dirty="0"/>
              <a:t>your particular loan.</a:t>
            </a:r>
          </a:p>
        </p:txBody>
      </p:sp>
    </p:spTree>
    <p:extLst>
      <p:ext uri="{BB962C8B-B14F-4D97-AF65-F5344CB8AC3E}">
        <p14:creationId xmlns:p14="http://schemas.microsoft.com/office/powerpoint/2010/main" val="10076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5F963-537C-417F-A30E-6E514BE1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BB0826"/>
                </a:solidFill>
              </a:rPr>
              <a:t>Reminders </a:t>
            </a:r>
            <a:r>
              <a:rPr lang="en-US" sz="3200" dirty="0">
                <a:solidFill>
                  <a:srgbClr val="BB0826"/>
                </a:solidFill>
              </a:rPr>
              <a:t>and resources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D9877-4D16-4863-AD04-55326721C0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7472" lvl="1" indent="-347472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</a:rPr>
              <a:t>Find </a:t>
            </a:r>
            <a:r>
              <a:rPr lang="en-US" sz="2600" dirty="0" smtClean="0">
                <a:solidFill>
                  <a:srgbClr val="000000"/>
                </a:solidFill>
              </a:rPr>
              <a:t>the </a:t>
            </a:r>
            <a:r>
              <a:rPr lang="en-US" sz="2600" b="1" dirty="0">
                <a:solidFill>
                  <a:srgbClr val="000000"/>
                </a:solidFill>
              </a:rPr>
              <a:t>loan servicer </a:t>
            </a:r>
            <a:r>
              <a:rPr lang="en-US" sz="2600" b="1" dirty="0" smtClean="0">
                <a:solidFill>
                  <a:srgbClr val="000000"/>
                </a:solidFill>
              </a:rPr>
              <a:t>for federal loans </a:t>
            </a:r>
            <a:r>
              <a:rPr lang="en-US" sz="2600" dirty="0" smtClean="0">
                <a:solidFill>
                  <a:srgbClr val="000000"/>
                </a:solidFill>
              </a:rPr>
              <a:t>using </a:t>
            </a:r>
            <a:r>
              <a:rPr lang="en-US" sz="2600" dirty="0">
                <a:solidFill>
                  <a:srgbClr val="000000"/>
                </a:solidFill>
              </a:rPr>
              <a:t>the National Student Loan Data System at </a:t>
            </a:r>
            <a:r>
              <a:rPr lang="en-US" sz="2600" b="1" dirty="0" smtClean="0">
                <a:solidFill>
                  <a:srgbClr val="000000"/>
                </a:solidFill>
              </a:rPr>
              <a:t>NSLDS.ed.gov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</a:p>
          <a:p>
            <a:pPr marL="347472" lvl="1" indent="-347472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600" b="1" dirty="0">
              <a:solidFill>
                <a:srgbClr val="000000"/>
              </a:solidFill>
            </a:endParaRPr>
          </a:p>
          <a:p>
            <a:pPr marL="347472" lvl="1" indent="-347472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000000"/>
                </a:solidFill>
              </a:rPr>
              <a:t>Stay </a:t>
            </a:r>
            <a:r>
              <a:rPr lang="en-US" sz="2600" dirty="0">
                <a:solidFill>
                  <a:srgbClr val="000000"/>
                </a:solidFill>
              </a:rPr>
              <a:t>in touch with your </a:t>
            </a:r>
            <a:r>
              <a:rPr lang="en-US" sz="2600" b="1" dirty="0" smtClean="0">
                <a:solidFill>
                  <a:srgbClr val="000000"/>
                </a:solidFill>
              </a:rPr>
              <a:t>lender </a:t>
            </a:r>
            <a:r>
              <a:rPr lang="en-US" sz="2600" dirty="0" smtClean="0">
                <a:solidFill>
                  <a:srgbClr val="000000"/>
                </a:solidFill>
              </a:rPr>
              <a:t>or</a:t>
            </a:r>
            <a:r>
              <a:rPr lang="en-US" sz="2600" b="1" dirty="0" smtClean="0">
                <a:solidFill>
                  <a:srgbClr val="000000"/>
                </a:solidFill>
              </a:rPr>
              <a:t> servicer.</a:t>
            </a:r>
          </a:p>
          <a:p>
            <a:pPr marL="347472" lvl="1" indent="-347472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600" b="1" dirty="0">
              <a:solidFill>
                <a:srgbClr val="000000"/>
              </a:solidFill>
            </a:endParaRPr>
          </a:p>
          <a:p>
            <a:pPr marL="347472" lvl="1" indent="-347472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</a:rPr>
              <a:t>For more information about </a:t>
            </a:r>
            <a:r>
              <a:rPr lang="en-US" sz="2600" b="1" dirty="0">
                <a:solidFill>
                  <a:srgbClr val="000000"/>
                </a:solidFill>
              </a:rPr>
              <a:t>federal loan repayment </a:t>
            </a:r>
            <a:r>
              <a:rPr lang="en-US" sz="2600" dirty="0" smtClean="0">
                <a:solidFill>
                  <a:srgbClr val="000000"/>
                </a:solidFill>
              </a:rPr>
              <a:t>options, visit </a:t>
            </a:r>
            <a:r>
              <a:rPr lang="en-US" sz="2600" b="1" dirty="0" smtClean="0">
                <a:solidFill>
                  <a:srgbClr val="000000"/>
                </a:solidFill>
              </a:rPr>
              <a:t>studentaid.ed.gov</a:t>
            </a:r>
            <a:r>
              <a:rPr lang="en-US" sz="2600" dirty="0" smtClean="0">
                <a:solidFill>
                  <a:srgbClr val="000000"/>
                </a:solidFill>
              </a:rPr>
              <a:t>.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7C9D1E-9E98-46E5-B35F-3A712ABD7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77800"/>
            <a:ext cx="8496300" cy="572551"/>
          </a:xfrm>
        </p:spPr>
        <p:txBody>
          <a:bodyPr/>
          <a:lstStyle/>
          <a:p>
            <a:r>
              <a:rPr lang="en-US" dirty="0">
                <a:solidFill>
                  <a:srgbClr val="BB0826"/>
                </a:solidFill>
              </a:rPr>
              <a:t>Wells Fargo is here to help 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F1F60C-28BC-4408-A087-D63156064A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4000" y="1336675"/>
            <a:ext cx="4569209" cy="1133601"/>
          </a:xfrm>
        </p:spPr>
        <p:txBody>
          <a:bodyPr/>
          <a:lstStyle/>
          <a:p>
            <a:pPr lvl="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dirty="0">
                <a:solidFill>
                  <a:srgbClr val="FFFFFF"/>
                </a:solidFill>
              </a:rPr>
              <a:t>Still have questions? Wells Fargo can help. 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BC7BF2-036D-4E28-840C-ACFF5BD4E4B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wrap="square"/>
          <a:lstStyle/>
          <a:p>
            <a:pPr lvl="0">
              <a:spcBef>
                <a:spcPts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More than </a:t>
            </a:r>
            <a:r>
              <a:rPr lang="en-US" b="1" dirty="0">
                <a:solidFill>
                  <a:srgbClr val="4D3B65"/>
                </a:solidFill>
              </a:rPr>
              <a:t>45 years </a:t>
            </a:r>
            <a:r>
              <a:rPr lang="en-US" dirty="0">
                <a:solidFill>
                  <a:srgbClr val="000000"/>
                </a:solidFill>
              </a:rPr>
              <a:t>of helping students achieve their dream of a higher education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78F773-3E5C-483D-B42C-5CFE7ADC06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59321" y="3537317"/>
            <a:ext cx="3640138" cy="1577975"/>
          </a:xfrm>
        </p:spPr>
        <p:txBody>
          <a:bodyPr wrap="square"/>
          <a:lstStyle/>
          <a:p>
            <a:pPr lvl="0"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earn </a:t>
            </a:r>
            <a:r>
              <a:rPr lang="en-US" dirty="0">
                <a:solidFill>
                  <a:srgbClr val="000000"/>
                </a:solidFill>
              </a:rPr>
              <a:t>more about private student loan refinance and consolidation options </a:t>
            </a:r>
            <a:r>
              <a:rPr lang="en-US" dirty="0" smtClean="0">
                <a:solidFill>
                  <a:srgbClr val="000000"/>
                </a:solidFill>
              </a:rPr>
              <a:t>at: </a:t>
            </a:r>
            <a:r>
              <a:rPr lang="en-US" b="1" dirty="0">
                <a:solidFill>
                  <a:srgbClr val="702F8A"/>
                </a:solidFill>
                <a:hlinkClick r:id="rId3"/>
              </a:rPr>
              <a:t>wellsfargo.com/consolidation</a:t>
            </a:r>
            <a:r>
              <a:rPr lang="en-US" dirty="0">
                <a:solidFill>
                  <a:srgbClr val="4D3B65"/>
                </a:solidFill>
                <a:hlinkClick r:id="rId3"/>
              </a:rPr>
              <a:t> </a:t>
            </a:r>
            <a:endParaRPr lang="en-US" b="1" dirty="0">
              <a:solidFill>
                <a:srgbClr val="4D3B65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6E4DBE4-7FFB-42F5-BBF9-E02860F20D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13441" y="4941402"/>
            <a:ext cx="3603009" cy="1815882"/>
          </a:xfrm>
        </p:spPr>
        <p:txBody>
          <a:bodyPr wrap="square">
            <a:spAutoFit/>
          </a:bodyPr>
          <a:lstStyle/>
          <a:p>
            <a:pPr lvl="0"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Our dedicated </a:t>
            </a:r>
            <a:r>
              <a:rPr lang="en-US" b="1" dirty="0">
                <a:solidFill>
                  <a:srgbClr val="4D3B65"/>
                </a:solidFill>
              </a:rPr>
              <a:t>Student Loan Consultants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will work with you to help you understand your options every step of the way. Call </a:t>
            </a:r>
            <a:r>
              <a:rPr lang="en-US" b="1" dirty="0">
                <a:solidFill>
                  <a:srgbClr val="4D3B65"/>
                </a:solidFill>
              </a:rPr>
              <a:t>1-800-456-1551</a:t>
            </a:r>
            <a:r>
              <a:rPr lang="en-US" b="1" dirty="0">
                <a:solidFill>
                  <a:srgbClr val="702F8A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Monday to Friday 7:00 am to 8:00 pm Central Time  </a:t>
            </a:r>
            <a:endParaRPr lang="en-US" dirty="0">
              <a:solidFill>
                <a:srgbClr val="702F8A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E44EDE4-2653-4EEE-889A-4F9BE073A39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9321" y="5197825"/>
            <a:ext cx="3351212" cy="1138237"/>
          </a:xfrm>
        </p:spPr>
        <p:txBody>
          <a:bodyPr wrap="square">
            <a:normAutofit fontScale="92500"/>
          </a:bodyPr>
          <a:lstStyle/>
          <a:p>
            <a:pPr lvl="0"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Learn more about money management by visiting </a:t>
            </a:r>
            <a:r>
              <a:rPr lang="en-US" b="1" dirty="0">
                <a:solidFill>
                  <a:srgbClr val="542368"/>
                </a:solidFill>
                <a:hlinkClick r:id="rId4"/>
              </a:rPr>
              <a:t>h</a:t>
            </a:r>
            <a:r>
              <a:rPr lang="en-US" b="1" dirty="0">
                <a:solidFill>
                  <a:srgbClr val="702F8A"/>
                </a:solidFill>
                <a:hlinkClick r:id="rId4"/>
              </a:rPr>
              <a:t>andsonbanking.org</a:t>
            </a:r>
            <a:r>
              <a:rPr lang="en-US" b="1" dirty="0">
                <a:solidFill>
                  <a:srgbClr val="4D3265"/>
                </a:solidFill>
                <a:hlinkClick r:id="rId4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702F8A"/>
                </a:solidFill>
                <a:hlinkClick r:id="rId5"/>
              </a:rPr>
              <a:t>wellsfargo.com/</a:t>
            </a:r>
            <a:r>
              <a:rPr lang="en-US" b="1" dirty="0" err="1">
                <a:solidFill>
                  <a:srgbClr val="702F8A"/>
                </a:solidFill>
                <a:hlinkClick r:id="rId5"/>
              </a:rPr>
              <a:t>pathtocredit</a:t>
            </a:r>
            <a:endParaRPr lang="en-US" b="1" dirty="0">
              <a:solidFill>
                <a:srgbClr val="702F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rand 2.0 template 9_23_14">
  <a:themeElements>
    <a:clrScheme name="Custom 19">
      <a:dk1>
        <a:srgbClr val="000000"/>
      </a:dk1>
      <a:lt1>
        <a:srgbClr val="FFFFFF"/>
      </a:lt1>
      <a:dk2>
        <a:srgbClr val="ED8800"/>
      </a:dk2>
      <a:lt2>
        <a:srgbClr val="BB0826"/>
      </a:lt2>
      <a:accent1>
        <a:srgbClr val="ED8800"/>
      </a:accent1>
      <a:accent2>
        <a:srgbClr val="702F8A"/>
      </a:accent2>
      <a:accent3>
        <a:srgbClr val="0095C8"/>
      </a:accent3>
      <a:accent4>
        <a:srgbClr val="46A033"/>
      </a:accent4>
      <a:accent5>
        <a:srgbClr val="AE2573"/>
      </a:accent5>
      <a:accent6>
        <a:srgbClr val="7A6855"/>
      </a:accent6>
      <a:hlink>
        <a:srgbClr val="4077AE"/>
      </a:hlink>
      <a:folHlink>
        <a:srgbClr val="D9D9D6"/>
      </a:folHlink>
    </a:clrScheme>
    <a:fontScheme name="Brand 2.0 Fonts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marL="342900" indent="-342900" algn="l" defTabSz="914400" rtl="0" eaLnBrk="1" latinLnBrk="0" hangingPunct="1">
          <a:spcBef>
            <a:spcPts val="800"/>
          </a:spcBef>
          <a:buFont typeface="Wingdings" pitchFamily="2" charset="2"/>
          <a:buChar char="§"/>
          <a:defRPr sz="1400" kern="1200" dirty="0" err="1" smtClean="0">
            <a:solidFill>
              <a:schemeClr val="tx1"/>
            </a:solidFill>
            <a:latin typeface="Verdana" pitchFamily="34" charset="0"/>
            <a:ea typeface="+mn-ea"/>
            <a:cs typeface="+mn-cs"/>
          </a:defRPr>
        </a:defPPr>
      </a:lstStyle>
    </a:txDef>
  </a:objectDefaults>
  <a:extraClrSchemeLst/>
  <a:custClrLst>
    <a:custClr name="Dark Orange">
      <a:srgbClr val="CE4C00"/>
    </a:custClr>
    <a:custClr name="Dark Plum">
      <a:srgbClr val="4D3B65"/>
    </a:custClr>
    <a:custClr name="Dark Teal">
      <a:srgbClr val="00698C"/>
    </a:custClr>
    <a:custClr name="Dark Green">
      <a:srgbClr val="007337"/>
    </a:custClr>
    <a:custClr name="Dark Magenta">
      <a:srgbClr val="821861"/>
    </a:custClr>
    <a:custClr name="Dark Ebony">
      <a:srgbClr val="574537"/>
    </a:custClr>
    <a:custClr name="WF Yellow">
      <a:srgbClr val="FCC60A"/>
    </a:custClr>
    <a:custClr name="WF Gray">
      <a:srgbClr val="8F8F8F"/>
    </a:custClr>
    <a:custClr name="Aqua Blue">
      <a:srgbClr val="44464A"/>
    </a:custClr>
    <a:custClr name="Khaki">
      <a:srgbClr val="BFC0BE"/>
    </a:custClr>
    <a:custClr name="Stone">
      <a:srgbClr val="D7D3C7"/>
    </a:custClr>
    <a:custClr name="Breeze">
      <a:srgbClr val="DADBBF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0655133D4E14496A0C7B22766CBB4" ma:contentTypeVersion="1" ma:contentTypeDescription="Create a new document." ma:contentTypeScope="" ma:versionID="f244b2682d57202fcfc000ef143330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624FBA-4F27-4003-96FA-6B96526027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D7C1BB-4617-48B4-9970-4540CA4D637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5509A0-E650-47B0-B27C-341CA43B4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 2.0 template 9_23_14</Template>
  <TotalTime>0</TotalTime>
  <Words>425</Words>
  <Application>Microsoft Office PowerPoint</Application>
  <PresentationFormat>On-screen Show (4:3)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Verdana</vt:lpstr>
      <vt:lpstr>Wingdings</vt:lpstr>
      <vt:lpstr>Brand 2.0 template 9_23_14</vt:lpstr>
      <vt:lpstr>Student loan repayment basics</vt:lpstr>
      <vt:lpstr>Today’s agenda </vt:lpstr>
      <vt:lpstr>When does repayment begin?</vt:lpstr>
      <vt:lpstr>Borrower responsibilities</vt:lpstr>
      <vt:lpstr>What is a loan servicer?</vt:lpstr>
      <vt:lpstr>Finding your federal loan servicer</vt:lpstr>
      <vt:lpstr>Common financial aid terms</vt:lpstr>
      <vt:lpstr>Reminders and resources</vt:lpstr>
      <vt:lpstr>Wells Fargo is here to help </vt:lpstr>
      <vt:lpstr>Thank you!</vt:lpstr>
    </vt:vector>
  </TitlesOfParts>
  <Company>Wells Fargo &amp; Co.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Repaying Your Student Loans</dc:title>
  <dc:subject>A Guide to Repaying Your Student Loans</dc:subject>
  <dc:creator>Wells Fargo &amp; Co.</dc:creator>
  <cp:keywords>Repayment, Wells Fargo, Examples, Loans, Students</cp:keywords>
  <dc:description>Wells Fargo PPT 2007 Template V. 3.0</dc:description>
  <cp:lastModifiedBy>Michael Kleckner</cp:lastModifiedBy>
  <cp:revision>405</cp:revision>
  <cp:lastPrinted>2018-09-27T14:31:38Z</cp:lastPrinted>
  <dcterms:created xsi:type="dcterms:W3CDTF">2015-02-23T15:18:42Z</dcterms:created>
  <dcterms:modified xsi:type="dcterms:W3CDTF">2019-08-27T17:49:34Z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0x0101000AC0655133D4E14496A0C7B22766CBB4</vt:lpwstr>
  </property>
</Properties>
</file>