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9" r:id="rId4"/>
    <p:sldMasterId id="2147484862" r:id="rId5"/>
    <p:sldMasterId id="2147484892" r:id="rId6"/>
    <p:sldMasterId id="2147484898" r:id="rId7"/>
    <p:sldMasterId id="2147484907" r:id="rId8"/>
  </p:sldMasterIdLst>
  <p:notesMasterIdLst>
    <p:notesMasterId r:id="rId32"/>
  </p:notesMasterIdLst>
  <p:handoutMasterIdLst>
    <p:handoutMasterId r:id="rId33"/>
  </p:handoutMasterIdLst>
  <p:sldIdLst>
    <p:sldId id="385" r:id="rId9"/>
    <p:sldId id="366" r:id="rId10"/>
    <p:sldId id="394" r:id="rId11"/>
    <p:sldId id="374" r:id="rId12"/>
    <p:sldId id="380" r:id="rId13"/>
    <p:sldId id="381" r:id="rId14"/>
    <p:sldId id="335" r:id="rId15"/>
    <p:sldId id="336" r:id="rId16"/>
    <p:sldId id="353" r:id="rId17"/>
    <p:sldId id="352" r:id="rId18"/>
    <p:sldId id="332" r:id="rId19"/>
    <p:sldId id="376" r:id="rId20"/>
    <p:sldId id="397" r:id="rId21"/>
    <p:sldId id="334" r:id="rId22"/>
    <p:sldId id="359" r:id="rId23"/>
    <p:sldId id="382" r:id="rId24"/>
    <p:sldId id="360" r:id="rId25"/>
    <p:sldId id="396" r:id="rId26"/>
    <p:sldId id="338" r:id="rId27"/>
    <p:sldId id="377" r:id="rId28"/>
    <p:sldId id="387" r:id="rId29"/>
    <p:sldId id="368" r:id="rId30"/>
    <p:sldId id="386" r:id="rId31"/>
  </p:sldIdLst>
  <p:sldSz cx="9144000" cy="6858000" type="screen4x3"/>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3186">
          <p15:clr>
            <a:srgbClr val="A4A3A4"/>
          </p15:clr>
        </p15:guide>
        <p15:guide id="2" orient="horz" pos="49">
          <p15:clr>
            <a:srgbClr val="A4A3A4"/>
          </p15:clr>
        </p15:guide>
        <p15:guide id="3" orient="horz" pos="237">
          <p15:clr>
            <a:srgbClr val="A4A3A4"/>
          </p15:clr>
        </p15:guide>
        <p15:guide id="4" orient="horz" pos="708">
          <p15:clr>
            <a:srgbClr val="A4A3A4"/>
          </p15:clr>
        </p15:guide>
        <p15:guide id="5" orient="horz" pos="3801">
          <p15:clr>
            <a:srgbClr val="A4A3A4"/>
          </p15:clr>
        </p15:guide>
        <p15:guide id="6" pos="699">
          <p15:clr>
            <a:srgbClr val="A4A3A4"/>
          </p15:clr>
        </p15:guide>
        <p15:guide id="7" pos="316">
          <p15:clr>
            <a:srgbClr val="A4A3A4"/>
          </p15:clr>
        </p15:guide>
        <p15:guide id="8" pos="287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amy, Alicia P" initials="APL" lastIdx="9" clrIdx="0"/>
  <p:cmAuthor id="1" name="Vennes, Cindy" initials="VC" lastIdx="8" clrIdx="1">
    <p:extLst/>
  </p:cmAuthor>
  <p:cmAuthor id="2" name="McIntosh, Marchetta" initials="MM" lastIdx="4" clrIdx="2">
    <p:extLst>
      <p:ext uri="{19B8F6BF-5375-455C-9EA6-DF929625EA0E}">
        <p15:presenceInfo xmlns:p15="http://schemas.microsoft.com/office/powerpoint/2012/main" userId="S-1-5-21-1123561945-1708537768-1801674531-590175" providerId="AD"/>
      </p:ext>
    </p:extLst>
  </p:cmAuthor>
  <p:cmAuthor id="3" name="Spearman, Ceseli M" initials="SCM" lastIdx="1" clrIdx="3">
    <p:extLst>
      <p:ext uri="{19B8F6BF-5375-455C-9EA6-DF929625EA0E}">
        <p15:presenceInfo xmlns:p15="http://schemas.microsoft.com/office/powerpoint/2012/main" userId="S-1-5-21-1123561945-1708537768-1801674531-2033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E23"/>
    <a:srgbClr val="00698C"/>
    <a:srgbClr val="D9D9D6"/>
    <a:srgbClr val="EC1C29"/>
    <a:srgbClr val="FFFFFF"/>
    <a:srgbClr val="BFC0BE"/>
    <a:srgbClr val="44464A"/>
    <a:srgbClr val="4D3B65"/>
    <a:srgbClr val="CE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9" d="100"/>
          <a:sy n="59" d="100"/>
        </p:scale>
        <p:origin x="820" y="60"/>
      </p:cViewPr>
      <p:guideLst>
        <p:guide orient="horz" pos="3186"/>
        <p:guide orient="horz" pos="49"/>
        <p:guide orient="horz" pos="237"/>
        <p:guide orient="horz" pos="708"/>
        <p:guide orient="horz" pos="3801"/>
        <p:guide pos="699"/>
        <p:guide pos="316"/>
        <p:guide pos="2877"/>
      </p:guideLst>
    </p:cSldViewPr>
  </p:slideViewPr>
  <p:outlineViewPr>
    <p:cViewPr>
      <p:scale>
        <a:sx n="33" d="100"/>
        <a:sy n="33" d="100"/>
      </p:scale>
      <p:origin x="0" y="-5931"/>
    </p:cViewPr>
  </p:outlineViewPr>
  <p:notesTextViewPr>
    <p:cViewPr>
      <p:scale>
        <a:sx n="100" d="100"/>
        <a:sy n="100" d="100"/>
      </p:scale>
      <p:origin x="0" y="0"/>
    </p:cViewPr>
  </p:notesTextViewPr>
  <p:sorterViewPr>
    <p:cViewPr varScale="1">
      <p:scale>
        <a:sx n="1" d="1"/>
        <a:sy n="1" d="1"/>
      </p:scale>
      <p:origin x="0" y="-3257"/>
    </p:cViewPr>
  </p:sorterViewPr>
  <p:notesViewPr>
    <p:cSldViewPr snapToGrid="0">
      <p:cViewPr varScale="1">
        <p:scale>
          <a:sx n="41" d="100"/>
          <a:sy n="41" d="100"/>
        </p:scale>
        <p:origin x="2349" y="5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pPr>
              <a:defRPr/>
            </a:pP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pPr>
              <a:defRPr/>
            </a:pPr>
            <a:fld id="{63211C34-7316-491E-B30E-8AABD4CEF14E}" type="slidenum">
              <a:rPr lang="en-US"/>
              <a:pPr>
                <a:defRPr/>
              </a:pPr>
              <a:t>‹#›</a:t>
            </a:fld>
            <a:endParaRPr lang="en-US" dirty="0"/>
          </a:p>
        </p:txBody>
      </p:sp>
    </p:spTree>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dirty="0"/>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14177"/>
          </a:xfrm>
        </p:spPr>
        <p:txBody>
          <a:bodyPr>
            <a:normAutofit fontScale="85000" lnSpcReduction="20000"/>
          </a:bodyPr>
          <a:lstStyle/>
          <a:p>
            <a:r>
              <a:rPr lang="en-US" sz="1500" dirty="0"/>
              <a:t>Good morning/afternoon!  It’s a pleasure to be here with you today.  My name is __________  ____________  and I’m with Wells Fargo.  I am delighted to be here with you today to review some ways to protect yourself from identity theft and fraud.</a:t>
            </a:r>
          </a:p>
          <a:p>
            <a:endParaRPr lang="en-US" sz="1500" dirty="0"/>
          </a:p>
          <a:p>
            <a:r>
              <a:rPr lang="en-US" sz="1500" dirty="0"/>
              <a:t>Before we get started, I have placed evaluation forms (on your chairs, on the table, etc.) which I would appreciate you completing at the end of our session to let us know if this content was helpful and how we can make it better. </a:t>
            </a:r>
          </a:p>
          <a:p>
            <a:endParaRPr lang="en-US" sz="1500" dirty="0"/>
          </a:p>
          <a:p>
            <a:r>
              <a:rPr lang="en-US" sz="1500" dirty="0"/>
              <a:t>As I mentioned, I’ll be sharing some tips and resources on how you may be able to protect your financial information.  </a:t>
            </a:r>
          </a:p>
          <a:p>
            <a:endParaRPr lang="en-US" sz="1500" dirty="0"/>
          </a:p>
          <a:p>
            <a:r>
              <a:rPr lang="en-US" sz="1500" dirty="0"/>
              <a:t>According to the 2018 Identity Fraud Study by Javelin Strategy &amp; Research, identity fraud hit an all-time high with 16.7 million Americans being impacted.  That’s an increase of nearly 1 million more fraud victims than the previous year.    </a:t>
            </a:r>
          </a:p>
          <a:p>
            <a:endParaRPr lang="en-US" sz="1500" dirty="0"/>
          </a:p>
          <a:p>
            <a:r>
              <a:rPr lang="en-US" sz="1500" dirty="0"/>
              <a:t>Identity theft can serious impacts, including damaging your credit and financial reputation  It may take some time to restore your good credit and name.  Worse, fraudsters can drain your bank accounts, take out loans, credit cards, and even a driver’s license in your name.</a:t>
            </a:r>
          </a:p>
          <a:p>
            <a:endParaRPr lang="en-US" sz="1500" dirty="0"/>
          </a:p>
          <a:p>
            <a:r>
              <a:rPr lang="en-US" sz="1500" dirty="0"/>
              <a:t>The stakes are high and it’s critically important that you protect yourself! </a:t>
            </a:r>
          </a:p>
          <a:p>
            <a:endParaRPr lang="en-US" sz="1400"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0</a:t>
            </a:fld>
            <a:endParaRPr lang="en-US" dirty="0"/>
          </a:p>
        </p:txBody>
      </p:sp>
    </p:spTree>
    <p:extLst>
      <p:ext uri="{BB962C8B-B14F-4D97-AF65-F5344CB8AC3E}">
        <p14:creationId xmlns:p14="http://schemas.microsoft.com/office/powerpoint/2010/main" val="21827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526818-8020-44BB-94A4-1AFACD619E8B}" type="slidenum">
              <a:rPr lang="en-US"/>
              <a:pPr fontAlgn="base">
                <a:spcBef>
                  <a:spcPct val="0"/>
                </a:spcBef>
                <a:spcAft>
                  <a:spcPct val="0"/>
                </a:spcAft>
                <a:defRPr/>
              </a:pPr>
              <a:t>9</a:t>
            </a:fld>
            <a:endParaRPr lang="en-US" dirty="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400" dirty="0"/>
              <a:t>This is a </a:t>
            </a:r>
            <a:r>
              <a:rPr lang="en-US" sz="1400" b="1" dirty="0"/>
              <a:t>False</a:t>
            </a:r>
            <a:r>
              <a:rPr lang="en-US" sz="1400" dirty="0"/>
              <a:t> statement.  </a:t>
            </a:r>
          </a:p>
          <a:p>
            <a:pPr eaLnBrk="1" hangingPunct="1">
              <a:spcBef>
                <a:spcPct val="0"/>
              </a:spcBef>
            </a:pPr>
            <a:endParaRPr lang="en-US" sz="1400" dirty="0"/>
          </a:p>
          <a:p>
            <a:pPr eaLnBrk="1" hangingPunct="1">
              <a:spcBef>
                <a:spcPct val="0"/>
              </a:spcBef>
            </a:pPr>
            <a:r>
              <a:rPr lang="en-US" sz="1400" dirty="0"/>
              <a:t>Credit Card fraud using Card-Not-Present transactions continue to </a:t>
            </a:r>
            <a:r>
              <a:rPr lang="en-US" sz="1400" b="1" dirty="0"/>
              <a:t>increase</a:t>
            </a:r>
            <a:r>
              <a:rPr lang="en-US" sz="1400" dirty="0"/>
              <a:t> since EMV chip technology was fully implemented in October 2015.</a:t>
            </a:r>
          </a:p>
          <a:p>
            <a:pPr eaLnBrk="1" hangingPunct="1">
              <a:spcBef>
                <a:spcPct val="0"/>
              </a:spcBef>
            </a:pPr>
            <a:endParaRPr lang="en-US" sz="1400" dirty="0"/>
          </a:p>
          <a:p>
            <a:pPr eaLnBrk="1" hangingPunct="1">
              <a:spcBef>
                <a:spcPct val="0"/>
              </a:spcBef>
            </a:pPr>
            <a:r>
              <a:rPr lang="en-US" sz="1400" dirty="0"/>
              <a:t>EMV stands for </a:t>
            </a:r>
            <a:r>
              <a:rPr lang="en-US" sz="1400" b="1" dirty="0"/>
              <a:t>E</a:t>
            </a:r>
            <a:r>
              <a:rPr lang="en-US" sz="1400" dirty="0"/>
              <a:t>uropay, </a:t>
            </a:r>
            <a:r>
              <a:rPr lang="en-US" sz="1400" b="1" dirty="0"/>
              <a:t>M</a:t>
            </a:r>
            <a:r>
              <a:rPr lang="en-US" sz="1400" dirty="0"/>
              <a:t>asterCard, </a:t>
            </a:r>
            <a:r>
              <a:rPr lang="en-US" sz="1400" b="1" dirty="0"/>
              <a:t>V</a:t>
            </a:r>
            <a:r>
              <a:rPr lang="en-US" sz="1400" dirty="0"/>
              <a:t>isa.  The chip technology adopted in the United States for in-person, Point of Sale card transactions forced fraudsters to shift to using more remote fraud methods, like Card-Not-Present transaction theft.  </a:t>
            </a:r>
          </a:p>
          <a:p>
            <a:pPr eaLnBrk="1" hangingPunct="1">
              <a:spcBef>
                <a:spcPct val="0"/>
              </a:spcBef>
            </a:pPr>
            <a:endParaRPr lang="en-US" sz="1400" dirty="0"/>
          </a:p>
          <a:p>
            <a:pPr eaLnBrk="1" hangingPunct="1">
              <a:spcBef>
                <a:spcPct val="0"/>
              </a:spcBef>
            </a:pPr>
            <a:r>
              <a:rPr lang="en-US" sz="1400" dirty="0"/>
              <a:t>This is why it’s important to set up online, mobile and text alerts on your checking and credit card accounts to monitor activity so you can quickly detect and stop unauthorized transactions to minimize your losses.  </a:t>
            </a:r>
          </a:p>
          <a:p>
            <a:pPr eaLnBrk="1" hangingPunct="1">
              <a:spcBef>
                <a:spcPct val="0"/>
              </a:spcBef>
            </a:pPr>
            <a:endParaRPr lang="en-US" sz="1400" dirty="0"/>
          </a:p>
          <a:p>
            <a:pPr eaLnBrk="1" hangingPunct="1">
              <a:spcBef>
                <a:spcPct val="0"/>
              </a:spcBef>
            </a:pPr>
            <a:r>
              <a:rPr lang="en-US" sz="1400" dirty="0"/>
              <a:t>By the time a paper or online monthly statement has arrived, it may be too late to minimize your losses up that point.  </a:t>
            </a:r>
          </a:p>
          <a:p>
            <a:pPr eaLnBrk="1" hangingPunct="1">
              <a:spcBef>
                <a:spcPct val="0"/>
              </a:spcBef>
            </a:pPr>
            <a:endParaRPr lang="en-US" sz="1400" dirty="0"/>
          </a:p>
          <a:p>
            <a:pPr eaLnBrk="1" hangingPunct="1">
              <a:spcBef>
                <a:spcPct val="0"/>
              </a:spcBef>
            </a:pPr>
            <a:r>
              <a:rPr lang="en-US" sz="1400" dirty="0"/>
              <a:t>In fact, offline consumers may take more than 40 days to detect fraud, and they incur higher fraud losses than other fraud victims.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B3807-2522-4648-8195-2B50C7BBC8F7}" type="slidenum">
              <a:rPr lang="en-US"/>
              <a:pPr fontAlgn="base">
                <a:spcBef>
                  <a:spcPct val="0"/>
                </a:spcBef>
                <a:spcAft>
                  <a:spcPct val="0"/>
                </a:spcAft>
                <a:defRPr/>
              </a:pPr>
              <a:t>10</a:t>
            </a:fld>
            <a:endParaRPr lang="en-US" dirty="0"/>
          </a:p>
        </p:txBody>
      </p:sp>
      <p:sp>
        <p:nvSpPr>
          <p:cNvPr id="2" name="Notes Placeholder 1"/>
          <p:cNvSpPr>
            <a:spLocks noGrp="1"/>
          </p:cNvSpPr>
          <p:nvPr>
            <p:ph type="body" sz="quarter" idx="10"/>
          </p:nvPr>
        </p:nvSpPr>
        <p:spPr/>
        <p:txBody>
          <a:bodyPr>
            <a:normAutofit lnSpcReduction="10000"/>
          </a:bodyPr>
          <a:lstStyle/>
          <a:p>
            <a:r>
              <a:rPr lang="en-US" sz="1400" dirty="0"/>
              <a:t>Social media can be a great way to stay connected with family and friends – and for fraudsters to get connected with you.  This includes dating sites where “Romeos and Juliets” may be scammers out to get your money rather than your friendship.  </a:t>
            </a:r>
          </a:p>
          <a:p>
            <a:endParaRPr lang="en-US" sz="1400" dirty="0"/>
          </a:p>
          <a:p>
            <a:r>
              <a:rPr lang="en-US" sz="1400" dirty="0"/>
              <a:t>Assume that any information posted on a social media site is not private.   </a:t>
            </a:r>
          </a:p>
          <a:p>
            <a:endParaRPr lang="en-US" sz="1400" dirty="0"/>
          </a:p>
          <a:p>
            <a:r>
              <a:rPr lang="en-US" sz="1400" dirty="0"/>
              <a:t>Even “quizzes” on social media sites could be used for collecting personal information so be cautious about sharing any information online. </a:t>
            </a:r>
          </a:p>
          <a:p>
            <a:endParaRPr lang="en-US" sz="1400" dirty="0"/>
          </a:p>
          <a:p>
            <a:r>
              <a:rPr lang="en-US" sz="1400" dirty="0"/>
              <a:t>Here are some Do’s and Don’ts when it comes to internet use you should consider.  </a:t>
            </a:r>
          </a:p>
          <a:p>
            <a:r>
              <a:rPr lang="en-US" sz="1400" b="1" dirty="0">
                <a:solidFill>
                  <a:srgbClr val="FF0000"/>
                </a:solidFill>
              </a:rPr>
              <a:t>[Presenter – review the Do and Don’t columns on the slide]</a:t>
            </a:r>
          </a:p>
          <a:p>
            <a:endParaRPr lang="en-US" sz="1400" dirty="0"/>
          </a:p>
          <a:p>
            <a:r>
              <a:rPr lang="en-US" sz="1400" dirty="0"/>
              <a:t>Be sure not to use an open, free or unsecured Wi-Fi network if you are accessing your bank or credit card sites or keying in personal information that could be stolen by a hacker on that same open network.  </a:t>
            </a:r>
          </a:p>
          <a:p>
            <a:endParaRPr lang="en-US" sz="1400" dirty="0"/>
          </a:p>
          <a:p>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45330"/>
          </a:xfrm>
        </p:spPr>
        <p:txBody>
          <a:bodyPr>
            <a:normAutofit lnSpcReduction="10000"/>
          </a:bodyPr>
          <a:lstStyle/>
          <a:p>
            <a:r>
              <a:rPr lang="en-US" sz="1400" dirty="0"/>
              <a:t>Malware is Malicious Software that gets installed on your computer if you click on:</a:t>
            </a:r>
          </a:p>
          <a:p>
            <a:pPr marL="285708" indent="-285708">
              <a:buFont typeface="Arial" panose="020B0604020202020204" pitchFamily="34" charset="0"/>
              <a:buChar char="•"/>
            </a:pPr>
            <a:r>
              <a:rPr lang="en-US" sz="1400" dirty="0"/>
              <a:t>A link in a phishing email, like the one we just reviewed on the previous slide</a:t>
            </a:r>
          </a:p>
          <a:p>
            <a:pPr marL="285708" indent="-285708">
              <a:buFont typeface="Arial" panose="020B0604020202020204" pitchFamily="34" charset="0"/>
              <a:buChar char="•"/>
            </a:pPr>
            <a:r>
              <a:rPr lang="en-US" sz="1400" dirty="0"/>
              <a:t>A link in a web ad that is infected</a:t>
            </a:r>
          </a:p>
          <a:p>
            <a:pPr marL="285708" indent="-285708">
              <a:buFont typeface="Arial" panose="020B0604020202020204" pitchFamily="34" charset="0"/>
              <a:buChar char="•"/>
            </a:pPr>
            <a:r>
              <a:rPr lang="en-US" sz="1400" dirty="0"/>
              <a:t>Any link or email that is infected</a:t>
            </a:r>
          </a:p>
          <a:p>
            <a:pPr marL="285708" indent="-285708">
              <a:buFont typeface="Arial" panose="020B0604020202020204" pitchFamily="34" charset="0"/>
              <a:buChar char="•"/>
            </a:pPr>
            <a:endParaRPr lang="en-US" sz="1400" dirty="0"/>
          </a:p>
          <a:p>
            <a:r>
              <a:rPr lang="en-US" sz="1400" dirty="0"/>
              <a:t>Fraudsters may use  these to:  </a:t>
            </a:r>
          </a:p>
          <a:p>
            <a:pPr marL="285708" indent="-285708">
              <a:buFont typeface="Arial" panose="020B0604020202020204" pitchFamily="34" charset="0"/>
              <a:buChar char="•"/>
            </a:pPr>
            <a:r>
              <a:rPr lang="en-US" sz="1400" dirty="0"/>
              <a:t>Track your keystrokes to try to steal your user names and passwords and other information  to access your accounts </a:t>
            </a:r>
          </a:p>
          <a:p>
            <a:pPr marL="285708" indent="-285708">
              <a:buFont typeface="Arial" panose="020B0604020202020204" pitchFamily="34" charset="0"/>
              <a:buChar char="•"/>
            </a:pPr>
            <a:r>
              <a:rPr lang="en-US" sz="1400" dirty="0"/>
              <a:t>Lock down your computer so it doesn’t work correctly </a:t>
            </a:r>
          </a:p>
          <a:p>
            <a:pPr marL="285708" indent="-285708">
              <a:buFont typeface="Arial" panose="020B0604020202020204" pitchFamily="34" charset="0"/>
              <a:buChar char="•"/>
            </a:pPr>
            <a:r>
              <a:rPr lang="en-US" sz="1400" dirty="0"/>
              <a:t>Take over your accounts through your computer</a:t>
            </a:r>
          </a:p>
          <a:p>
            <a:pPr marL="285708" indent="-285708">
              <a:buFont typeface="Arial" panose="020B0604020202020204" pitchFamily="34" charset="0"/>
              <a:buChar char="•"/>
            </a:pPr>
            <a:r>
              <a:rPr lang="en-US" sz="1400" dirty="0"/>
              <a:t>Send out emails under your name to attract your contacts like friends and families to become victims, too  </a:t>
            </a:r>
          </a:p>
          <a:p>
            <a:endParaRPr lang="en-US" sz="1400" dirty="0"/>
          </a:p>
          <a:p>
            <a:r>
              <a:rPr lang="en-US" sz="1400" dirty="0"/>
              <a:t>TIP: A good rule of thumb is to not open any unfamiliar emails or links on the internet.  Use appropriate anti-virus software that is updated frequently by the vendor to protect your computer.</a:t>
            </a:r>
          </a:p>
          <a:p>
            <a:endParaRPr lang="en-US" sz="1400" dirty="0"/>
          </a:p>
          <a:p>
            <a:endParaRPr lang="en-US" sz="1400" dirty="0"/>
          </a:p>
          <a:p>
            <a:pPr marL="285708" indent="-285708">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11</a:t>
            </a:fld>
            <a:endParaRPr lang="en-US" dirty="0"/>
          </a:p>
        </p:txBody>
      </p:sp>
    </p:spTree>
    <p:extLst>
      <p:ext uri="{BB962C8B-B14F-4D97-AF65-F5344CB8AC3E}">
        <p14:creationId xmlns:p14="http://schemas.microsoft.com/office/powerpoint/2010/main" val="289824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Now let’s look at ways to protect your information.</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12</a:t>
            </a:fld>
            <a:endParaRPr lang="en-US" dirty="0"/>
          </a:p>
        </p:txBody>
      </p:sp>
    </p:spTree>
    <p:extLst>
      <p:ext uri="{BB962C8B-B14F-4D97-AF65-F5344CB8AC3E}">
        <p14:creationId xmlns:p14="http://schemas.microsoft.com/office/powerpoint/2010/main" val="47034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1BEE2-B47C-4C8B-97D3-B1F3A38606CA}" type="slidenum">
              <a:rPr lang="en-US"/>
              <a:pPr fontAlgn="base">
                <a:spcBef>
                  <a:spcPct val="0"/>
                </a:spcBef>
                <a:spcAft>
                  <a:spcPct val="0"/>
                </a:spcAft>
                <a:defRPr/>
              </a:pPr>
              <a:t>13</a:t>
            </a:fld>
            <a:endParaRPr lang="en-US" dirty="0"/>
          </a:p>
        </p:txBody>
      </p:sp>
      <p:sp>
        <p:nvSpPr>
          <p:cNvPr id="57347" name="Rectangle 2"/>
          <p:cNvSpPr>
            <a:spLocks noGrp="1" noRot="1" noChangeAspect="1" noChangeArrowheads="1" noTextEdit="1"/>
          </p:cNvSpPr>
          <p:nvPr>
            <p:ph type="sldImg"/>
          </p:nvPr>
        </p:nvSpPr>
        <p:spPr bwMode="auto">
          <a:xfrm>
            <a:off x="1182688" y="663575"/>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spcAft>
                <a:spcPct val="50000"/>
              </a:spcAft>
            </a:pPr>
            <a:r>
              <a:rPr lang="en-US" sz="1400" dirty="0"/>
              <a:t>As we have been discussing, you need to defend your personal information, and there are many ways for fraudsters to get it from online interactions.  </a:t>
            </a:r>
          </a:p>
          <a:p>
            <a:pPr eaLnBrk="1" hangingPunct="1">
              <a:spcBef>
                <a:spcPct val="0"/>
              </a:spcBef>
              <a:spcAft>
                <a:spcPct val="50000"/>
              </a:spcAft>
            </a:pPr>
            <a:r>
              <a:rPr lang="en-US" sz="1400" b="1" dirty="0">
                <a:solidFill>
                  <a:srgbClr val="FF0000"/>
                </a:solidFill>
              </a:rPr>
              <a:t>[Presenter – review the slide and read the TIP]</a:t>
            </a:r>
          </a:p>
          <a:p>
            <a:pPr eaLnBrk="1" hangingPunct="1">
              <a:spcBef>
                <a:spcPct val="0"/>
              </a:spcBef>
              <a:spcAft>
                <a:spcPct val="50000"/>
              </a:spcAft>
            </a:pPr>
            <a:endParaRPr lang="en-US" sz="1400" b="1" dirty="0">
              <a:solidFill>
                <a:srgbClr val="FF0000"/>
              </a:solidFill>
            </a:endParaRPr>
          </a:p>
          <a:p>
            <a:pPr eaLnBrk="1" hangingPunct="1">
              <a:spcBef>
                <a:spcPct val="0"/>
              </a:spcBef>
              <a:spcAft>
                <a:spcPct val="50000"/>
              </a:spcAft>
            </a:pPr>
            <a:endParaRPr 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CF5F0-7DE7-43C7-AE93-20FB19AACDA7}" type="slidenum">
              <a:rPr lang="en-US"/>
              <a:pPr fontAlgn="base">
                <a:spcBef>
                  <a:spcPct val="0"/>
                </a:spcBef>
                <a:spcAft>
                  <a:spcPct val="0"/>
                </a:spcAft>
                <a:defRPr/>
              </a:pPr>
              <a:t>14</a:t>
            </a:fld>
            <a:endParaRPr lang="en-US"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701040" y="4317543"/>
            <a:ext cx="5608320" cy="47448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sz="1400" dirty="0"/>
              <a:t>Here are some general fraud prevention tips you can use to avoid or minimize identity fraud from happening to you.</a:t>
            </a:r>
          </a:p>
          <a:p>
            <a:pPr eaLnBrk="1" hangingPunct="1">
              <a:spcBef>
                <a:spcPct val="0"/>
              </a:spcBef>
            </a:pPr>
            <a:endParaRPr lang="en-US" sz="1400" dirty="0"/>
          </a:p>
          <a:p>
            <a:pPr eaLnBrk="1" hangingPunct="1">
              <a:spcBef>
                <a:spcPct val="0"/>
              </a:spcBef>
            </a:pPr>
            <a:r>
              <a:rPr lang="en-US" sz="1400" b="1" dirty="0">
                <a:solidFill>
                  <a:srgbClr val="FF0000"/>
                </a:solidFill>
              </a:rPr>
              <a:t>[Presenter – Review slide – and say these notes for the last 3 bullets]</a:t>
            </a:r>
          </a:p>
          <a:p>
            <a:pPr eaLnBrk="1" hangingPunct="1">
              <a:spcBef>
                <a:spcPct val="0"/>
              </a:spcBef>
            </a:pPr>
            <a:endParaRPr lang="en-US" sz="1400" dirty="0">
              <a:solidFill>
                <a:srgbClr val="FF0000"/>
              </a:solidFill>
            </a:endParaRPr>
          </a:p>
          <a:p>
            <a:pPr eaLnBrk="1" hangingPunct="1">
              <a:spcBef>
                <a:spcPct val="0"/>
              </a:spcBef>
            </a:pPr>
            <a:r>
              <a:rPr lang="en-US" sz="1400" b="1" dirty="0"/>
              <a:t>Place outgoing mail in a U.S. Post Office mailbox - </a:t>
            </a:r>
            <a:r>
              <a:rPr lang="en-US" sz="1400" dirty="0"/>
              <a:t>if you don’t have a secure postal mailbox at home or your neighborhood has had problems with “lost” or stolen mail, you may want to drop outgoing mail that contains personal information at a US Postal Service mailbox.</a:t>
            </a:r>
          </a:p>
          <a:p>
            <a:pPr eaLnBrk="1" hangingPunct="1">
              <a:spcBef>
                <a:spcPct val="0"/>
              </a:spcBef>
            </a:pPr>
            <a:endParaRPr lang="en-US" sz="1400" dirty="0">
              <a:solidFill>
                <a:srgbClr val="FF0000"/>
              </a:solidFill>
            </a:endParaRPr>
          </a:p>
          <a:p>
            <a:pPr eaLnBrk="1" hangingPunct="1">
              <a:spcBef>
                <a:spcPct val="0"/>
              </a:spcBef>
            </a:pPr>
            <a:r>
              <a:rPr lang="en-US" sz="1400" b="1" dirty="0"/>
              <a:t>Know your billing and statement cycles </a:t>
            </a:r>
            <a:r>
              <a:rPr lang="en-US" sz="1400" dirty="0"/>
              <a:t>- if you receive mailed statements and you think one is late in arriving, call to avoid missing a payment or learn if someone has compromised your account.</a:t>
            </a:r>
          </a:p>
          <a:p>
            <a:pPr eaLnBrk="1" hangingPunct="1">
              <a:spcBef>
                <a:spcPct val="0"/>
              </a:spcBef>
            </a:pPr>
            <a:endParaRPr lang="en-US" sz="1400" dirty="0"/>
          </a:p>
          <a:p>
            <a:pPr eaLnBrk="1" hangingPunct="1">
              <a:spcBef>
                <a:spcPct val="0"/>
              </a:spcBef>
            </a:pPr>
            <a:r>
              <a:rPr lang="en-US" sz="1400" b="1" dirty="0"/>
              <a:t>Don’t provide or key in your PIN over the phone </a:t>
            </a:r>
            <a:r>
              <a:rPr lang="en-US" sz="1400" dirty="0"/>
              <a:t>– a recent scam is when someone calls you claiming to be your bank and that the bank has detected fraud on your debit card. They say you can change your PIN with them right now. They ask you to key in your current PIN into your phone, and then to key in your new PIN. The scammer has a device that records the beeps you make when you key in your current PIN to capture the numbers and they likely already have your debit card number so that’s all they need to commit fraud on your card!  </a:t>
            </a:r>
          </a:p>
          <a:p>
            <a:pPr eaLnBrk="1" hangingPunct="1">
              <a:spcBef>
                <a:spcPct val="0"/>
              </a:spcBef>
            </a:pPr>
            <a:endParaRPr lang="en-US" sz="1400" dirty="0"/>
          </a:p>
          <a:p>
            <a:pPr eaLnBrk="1" hangingPunct="1">
              <a:spcBef>
                <a:spcPct val="0"/>
              </a:spcBef>
            </a:pPr>
            <a:endParaRPr lang="en-US" sz="1400" dirty="0"/>
          </a:p>
          <a:p>
            <a:pPr eaLnBrk="1" hangingPunct="1">
              <a:spcBef>
                <a:spcPct val="0"/>
              </a:spcBef>
            </a:pPr>
            <a:r>
              <a:rPr lang="en-US" sz="1400" b="1" dirty="0">
                <a:solidFill>
                  <a:srgbClr val="FF0000"/>
                </a:solidFill>
              </a:rPr>
              <a:t>[Presenter - Read TIP]  </a:t>
            </a:r>
          </a:p>
          <a:p>
            <a:pPr eaLnBrk="1" hangingPunct="1">
              <a:spcBef>
                <a:spcPct val="0"/>
              </a:spcBef>
            </a:pPr>
            <a:r>
              <a:rPr lang="en-US" sz="1400" dirty="0"/>
              <a:t>You can print your electronic statements and then delete them from their email inbox.  And be sure to secure the printed statements, even in your home.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17613" y="663575"/>
            <a:ext cx="4648200" cy="3486150"/>
          </a:xfrm>
          <a:noFill/>
        </p:spPr>
      </p:sp>
      <p:sp>
        <p:nvSpPr>
          <p:cNvPr id="34819" name="Slide Number Placeholder 3"/>
          <p:cNvSpPr>
            <a:spLocks noGrp="1"/>
          </p:cNvSpPr>
          <p:nvPr>
            <p:ph type="sldNum" sz="quarter" idx="5"/>
          </p:nvPr>
        </p:nvSpPr>
        <p:spPr>
          <a:noFill/>
        </p:spPr>
        <p:txBody>
          <a:bodyPr/>
          <a:lstStyle>
            <a:lvl1pPr defTabSz="931723" eaLnBrk="0" hangingPunct="0">
              <a:spcBef>
                <a:spcPct val="30000"/>
              </a:spcBef>
              <a:defRPr sz="1100">
                <a:solidFill>
                  <a:schemeClr val="tx1"/>
                </a:solidFill>
                <a:latin typeface="Calibri" pitchFamily="34" charset="0"/>
                <a:ea typeface="MS PGothic" pitchFamily="34" charset="-128"/>
              </a:defRPr>
            </a:lvl1pPr>
            <a:lvl2pPr marL="716003" indent="-275386" defTabSz="931723" eaLnBrk="0" hangingPunct="0">
              <a:spcBef>
                <a:spcPct val="30000"/>
              </a:spcBef>
              <a:defRPr sz="1100">
                <a:solidFill>
                  <a:schemeClr val="tx1"/>
                </a:solidFill>
                <a:latin typeface="Calibri" pitchFamily="34" charset="0"/>
                <a:ea typeface="MS PGothic" pitchFamily="34" charset="-128"/>
              </a:defRPr>
            </a:lvl2pPr>
            <a:lvl3pPr marL="1101545" indent="-220309" defTabSz="931723" eaLnBrk="0" hangingPunct="0">
              <a:spcBef>
                <a:spcPct val="30000"/>
              </a:spcBef>
              <a:defRPr sz="1100">
                <a:solidFill>
                  <a:schemeClr val="tx1"/>
                </a:solidFill>
                <a:latin typeface="Calibri" pitchFamily="34" charset="0"/>
                <a:ea typeface="MS PGothic" pitchFamily="34" charset="-128"/>
              </a:defRPr>
            </a:lvl3pPr>
            <a:lvl4pPr marL="1542162" indent="-220309" defTabSz="931723" eaLnBrk="0" hangingPunct="0">
              <a:spcBef>
                <a:spcPct val="30000"/>
              </a:spcBef>
              <a:defRPr sz="1100">
                <a:solidFill>
                  <a:schemeClr val="tx1"/>
                </a:solidFill>
                <a:latin typeface="Calibri" pitchFamily="34" charset="0"/>
                <a:ea typeface="MS PGothic" pitchFamily="34" charset="-128"/>
              </a:defRPr>
            </a:lvl4pPr>
            <a:lvl5pPr marL="1982781" indent="-220309" defTabSz="931723" eaLnBrk="0" hangingPunct="0">
              <a:spcBef>
                <a:spcPct val="30000"/>
              </a:spcBef>
              <a:defRPr sz="1100">
                <a:solidFill>
                  <a:schemeClr val="tx1"/>
                </a:solidFill>
                <a:latin typeface="Calibri" pitchFamily="34" charset="0"/>
                <a:ea typeface="MS PGothic" pitchFamily="34" charset="-128"/>
              </a:defRPr>
            </a:lvl5pPr>
            <a:lvl6pPr marL="2423398"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6pPr>
            <a:lvl7pPr marL="2864015"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04633"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45251"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7BF80554-CE75-4679-BDD5-EDC0B05BE403}" type="slidenum">
              <a:rPr lang="en-US" altLang="en-US" sz="1200">
                <a:solidFill>
                  <a:prstClr val="black"/>
                </a:solidFill>
              </a:rPr>
              <a:pPr eaLnBrk="1" hangingPunct="1">
                <a:spcBef>
                  <a:spcPct val="0"/>
                </a:spcBef>
              </a:pPr>
              <a:t>15</a:t>
            </a:fld>
            <a:endParaRPr lang="en-US" altLang="en-US" sz="1200" dirty="0">
              <a:solidFill>
                <a:prstClr val="black"/>
              </a:solidFill>
            </a:endParaRPr>
          </a:p>
        </p:txBody>
      </p:sp>
      <p:sp>
        <p:nvSpPr>
          <p:cNvPr id="34820" name="Notes Placeholder 1"/>
          <p:cNvSpPr>
            <a:spLocks noGrp="1"/>
          </p:cNvSpPr>
          <p:nvPr/>
        </p:nvSpPr>
        <p:spPr bwMode="auto">
          <a:xfrm>
            <a:off x="701345" y="4416100"/>
            <a:ext cx="5607712" cy="418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9" rIns="93155" bIns="46579"/>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endParaRPr lang="en-US" altLang="en-US" dirty="0" smtClean="0">
              <a:solidFill>
                <a:prstClr val="black"/>
              </a:solidFill>
              <a:cs typeface="+mn-cs"/>
            </a:endParaRPr>
          </a:p>
        </p:txBody>
      </p:sp>
      <p:sp>
        <p:nvSpPr>
          <p:cNvPr id="5" name="Rectangle 3"/>
          <p:cNvSpPr>
            <a:spLocks noGrp="1" noChangeArrowheads="1"/>
          </p:cNvSpPr>
          <p:nvPr>
            <p:ph type="body" idx="3"/>
          </p:nvPr>
        </p:nvSpPr>
        <p:spPr bwMode="auto">
          <a:xfrm>
            <a:off x="701040" y="4415790"/>
            <a:ext cx="5608320" cy="44954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lvl="0" eaLnBrk="1" hangingPunct="1">
              <a:spcBef>
                <a:spcPct val="0"/>
              </a:spcBef>
            </a:pPr>
            <a:r>
              <a:rPr lang="en-US" sz="1400" dirty="0">
                <a:solidFill>
                  <a:prstClr val="black"/>
                </a:solidFill>
              </a:rPr>
              <a:t>We have all heard about data security breaches in the news.  The Equifax data breach was a big news item.  But did you know that nearly </a:t>
            </a:r>
            <a:r>
              <a:rPr lang="en-US" sz="1400" b="1" dirty="0">
                <a:solidFill>
                  <a:prstClr val="black"/>
                </a:solidFill>
              </a:rPr>
              <a:t>1,300 separate data breaches </a:t>
            </a:r>
            <a:r>
              <a:rPr lang="en-US" sz="1400" dirty="0">
                <a:solidFill>
                  <a:prstClr val="black"/>
                </a:solidFill>
              </a:rPr>
              <a:t>occurred in 2017! This was the highest number ever and experts expect these to continue to increase every year.  </a:t>
            </a:r>
          </a:p>
          <a:p>
            <a:pPr lvl="0" eaLnBrk="1" hangingPunct="1">
              <a:spcBef>
                <a:spcPct val="0"/>
              </a:spcBef>
            </a:pPr>
            <a:endParaRPr lang="en-US" sz="1400" dirty="0">
              <a:solidFill>
                <a:prstClr val="black"/>
              </a:solidFill>
            </a:endParaRPr>
          </a:p>
          <a:p>
            <a:pPr lvl="0" eaLnBrk="1" hangingPunct="1">
              <a:spcBef>
                <a:spcPct val="0"/>
              </a:spcBef>
            </a:pPr>
            <a:r>
              <a:rPr lang="en-US" sz="1400" dirty="0">
                <a:solidFill>
                  <a:prstClr val="black"/>
                </a:solidFill>
              </a:rPr>
              <a:t>If you haven’t already done so, here are some steps you can take:</a:t>
            </a:r>
          </a:p>
          <a:p>
            <a:pPr lvl="0" eaLnBrk="1" hangingPunct="1">
              <a:spcBef>
                <a:spcPct val="0"/>
              </a:spcBef>
            </a:pPr>
            <a:endParaRPr lang="en-US" sz="1400" dirty="0">
              <a:solidFill>
                <a:prstClr val="black"/>
              </a:solidFill>
            </a:endParaRPr>
          </a:p>
          <a:p>
            <a:pPr lvl="0" eaLnBrk="1" hangingPunct="1">
              <a:spcBef>
                <a:spcPct val="0"/>
              </a:spcBef>
            </a:pPr>
            <a:r>
              <a:rPr lang="en-US" sz="1400" b="1" dirty="0">
                <a:solidFill>
                  <a:srgbClr val="FF0000"/>
                </a:solidFill>
              </a:rPr>
              <a:t>[Presenter - Reference and Summarize the slide]</a:t>
            </a:r>
          </a:p>
          <a:p>
            <a:pPr marL="342850" indent="-342850" eaLnBrk="1" hangingPunct="1">
              <a:spcBef>
                <a:spcPct val="0"/>
              </a:spcBef>
              <a:buFont typeface="+mj-lt"/>
              <a:buAutoNum type="arabicPeriod"/>
            </a:pPr>
            <a:r>
              <a:rPr lang="en-US" sz="1400" dirty="0">
                <a:solidFill>
                  <a:prstClr val="black"/>
                </a:solidFill>
              </a:rPr>
              <a:t>Check your credit reports – you get one free report per agency per year</a:t>
            </a:r>
          </a:p>
          <a:p>
            <a:pPr marL="342850" indent="-342850" eaLnBrk="1" hangingPunct="1">
              <a:spcBef>
                <a:spcPct val="0"/>
              </a:spcBef>
              <a:buFont typeface="+mj-lt"/>
              <a:buAutoNum type="arabicPeriod"/>
            </a:pPr>
            <a:r>
              <a:rPr lang="en-US" sz="1400" dirty="0">
                <a:solidFill>
                  <a:prstClr val="black"/>
                </a:solidFill>
              </a:rPr>
              <a:t>Consider placing a credit freeze on your credit file at each agency. Don’t forget your kids, too.  Also you might want to discuss this idea with your senior family members as seniors are top targets for fraudsters. </a:t>
            </a:r>
          </a:p>
          <a:p>
            <a:pPr marL="342850" indent="-342850" eaLnBrk="1" hangingPunct="1">
              <a:spcBef>
                <a:spcPct val="0"/>
              </a:spcBef>
              <a:buFont typeface="+mj-lt"/>
              <a:buAutoNum type="arabicPeriod"/>
            </a:pPr>
            <a:r>
              <a:rPr lang="en-US" sz="1400" dirty="0">
                <a:solidFill>
                  <a:prstClr val="black"/>
                </a:solidFill>
              </a:rPr>
              <a:t>Check out the FTC’s website for FAQs about protecting your information.</a:t>
            </a:r>
          </a:p>
          <a:p>
            <a:pPr marL="342850" indent="-342850" eaLnBrk="1" hangingPunct="1">
              <a:spcBef>
                <a:spcPct val="0"/>
              </a:spcBef>
              <a:buFont typeface="+mj-lt"/>
              <a:buAutoNum type="arabicPeriod"/>
            </a:pPr>
            <a:r>
              <a:rPr lang="en-US" sz="1400" dirty="0">
                <a:solidFill>
                  <a:prstClr val="black"/>
                </a:solidFill>
              </a:rPr>
              <a:t>You can also go to Wells Fargo’s Fraud Information Center website for more information.</a:t>
            </a:r>
          </a:p>
          <a:p>
            <a:pPr marL="228567" indent="-228567" eaLnBrk="1" hangingPunct="1">
              <a:spcBef>
                <a:spcPct val="0"/>
              </a:spcBef>
              <a:buFont typeface="+mj-lt"/>
              <a:buAutoNum type="arabicPeriod"/>
            </a:pPr>
            <a:endParaRPr lang="en-US" dirty="0" smtClean="0">
              <a:solidFill>
                <a:prstClr val="black"/>
              </a:solidFill>
            </a:endParaRPr>
          </a:p>
          <a:p>
            <a:pPr lvl="0" eaLnBrk="1" hangingPunct="1">
              <a:spcBef>
                <a:spcPct val="0"/>
              </a:spcBef>
            </a:pPr>
            <a:r>
              <a:rPr lang="en-US" sz="1400" b="1" dirty="0">
                <a:solidFill>
                  <a:srgbClr val="FF0000"/>
                </a:solidFill>
              </a:rPr>
              <a:t>[Presenter - Read the TIP]</a:t>
            </a:r>
          </a:p>
          <a:p>
            <a:pPr eaLnBrk="1" hangingPunct="1">
              <a:spcBef>
                <a:spcPct val="0"/>
              </a:spcBef>
            </a:pPr>
            <a:r>
              <a:rPr lang="en-US" sz="1400" dirty="0"/>
              <a:t>Set up text or email alerts to be notified of transactions in your accounts, when balances drop to a certain threshold, and credit card activity so you can catch possible fraud on your accounts as early as possible.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17613" y="663575"/>
            <a:ext cx="4648200" cy="3486150"/>
          </a:xfrm>
          <a:noFill/>
        </p:spPr>
      </p:sp>
      <p:sp>
        <p:nvSpPr>
          <p:cNvPr id="34819" name="Slide Number Placeholder 3"/>
          <p:cNvSpPr>
            <a:spLocks noGrp="1"/>
          </p:cNvSpPr>
          <p:nvPr>
            <p:ph type="sldNum" sz="quarter" idx="5"/>
          </p:nvPr>
        </p:nvSpPr>
        <p:spPr>
          <a:noFill/>
        </p:spPr>
        <p:txBody>
          <a:bodyPr/>
          <a:lstStyle>
            <a:lvl1pPr defTabSz="931723" eaLnBrk="0" hangingPunct="0">
              <a:spcBef>
                <a:spcPct val="30000"/>
              </a:spcBef>
              <a:defRPr sz="1100">
                <a:solidFill>
                  <a:schemeClr val="tx1"/>
                </a:solidFill>
                <a:latin typeface="Calibri" pitchFamily="34" charset="0"/>
                <a:ea typeface="MS PGothic" pitchFamily="34" charset="-128"/>
              </a:defRPr>
            </a:lvl1pPr>
            <a:lvl2pPr marL="716003" indent="-275386" defTabSz="931723" eaLnBrk="0" hangingPunct="0">
              <a:spcBef>
                <a:spcPct val="30000"/>
              </a:spcBef>
              <a:defRPr sz="1100">
                <a:solidFill>
                  <a:schemeClr val="tx1"/>
                </a:solidFill>
                <a:latin typeface="Calibri" pitchFamily="34" charset="0"/>
                <a:ea typeface="MS PGothic" pitchFamily="34" charset="-128"/>
              </a:defRPr>
            </a:lvl2pPr>
            <a:lvl3pPr marL="1101545" indent="-220309" defTabSz="931723" eaLnBrk="0" hangingPunct="0">
              <a:spcBef>
                <a:spcPct val="30000"/>
              </a:spcBef>
              <a:defRPr sz="1100">
                <a:solidFill>
                  <a:schemeClr val="tx1"/>
                </a:solidFill>
                <a:latin typeface="Calibri" pitchFamily="34" charset="0"/>
                <a:ea typeface="MS PGothic" pitchFamily="34" charset="-128"/>
              </a:defRPr>
            </a:lvl3pPr>
            <a:lvl4pPr marL="1542162" indent="-220309" defTabSz="931723" eaLnBrk="0" hangingPunct="0">
              <a:spcBef>
                <a:spcPct val="30000"/>
              </a:spcBef>
              <a:defRPr sz="1100">
                <a:solidFill>
                  <a:schemeClr val="tx1"/>
                </a:solidFill>
                <a:latin typeface="Calibri" pitchFamily="34" charset="0"/>
                <a:ea typeface="MS PGothic" pitchFamily="34" charset="-128"/>
              </a:defRPr>
            </a:lvl4pPr>
            <a:lvl5pPr marL="1982781" indent="-220309" defTabSz="931723" eaLnBrk="0" hangingPunct="0">
              <a:spcBef>
                <a:spcPct val="30000"/>
              </a:spcBef>
              <a:defRPr sz="1100">
                <a:solidFill>
                  <a:schemeClr val="tx1"/>
                </a:solidFill>
                <a:latin typeface="Calibri" pitchFamily="34" charset="0"/>
                <a:ea typeface="MS PGothic" pitchFamily="34" charset="-128"/>
              </a:defRPr>
            </a:lvl5pPr>
            <a:lvl6pPr marL="2423398"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6pPr>
            <a:lvl7pPr marL="2864015"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04633"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45251" indent="-220309" defTabSz="931723"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7BF80554-CE75-4679-BDD5-EDC0B05BE403}" type="slidenum">
              <a:rPr lang="en-US" altLang="en-US" sz="1200">
                <a:solidFill>
                  <a:prstClr val="black"/>
                </a:solidFill>
              </a:rPr>
              <a:pPr eaLnBrk="1" hangingPunct="1">
                <a:spcBef>
                  <a:spcPct val="0"/>
                </a:spcBef>
              </a:pPr>
              <a:t>16</a:t>
            </a:fld>
            <a:endParaRPr lang="en-US" altLang="en-US" sz="1200" dirty="0">
              <a:solidFill>
                <a:prstClr val="black"/>
              </a:solidFill>
            </a:endParaRPr>
          </a:p>
        </p:txBody>
      </p:sp>
      <p:sp>
        <p:nvSpPr>
          <p:cNvPr id="34820" name="Notes Placeholder 1"/>
          <p:cNvSpPr>
            <a:spLocks noGrp="1"/>
          </p:cNvSpPr>
          <p:nvPr/>
        </p:nvSpPr>
        <p:spPr bwMode="auto">
          <a:xfrm>
            <a:off x="701345" y="4416100"/>
            <a:ext cx="5607712" cy="418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9" rIns="93155" bIns="46579"/>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endParaRPr lang="en-US" altLang="en-US" dirty="0" smtClean="0">
              <a:solidFill>
                <a:prstClr val="black"/>
              </a:solidFill>
              <a:cs typeface="+mn-cs"/>
            </a:endParaRPr>
          </a:p>
        </p:txBody>
      </p:sp>
      <p:sp>
        <p:nvSpPr>
          <p:cNvPr id="5" name="Rectangle 3"/>
          <p:cNvSpPr>
            <a:spLocks noGrp="1" noChangeArrowheads="1"/>
          </p:cNvSpPr>
          <p:nvPr>
            <p:ph type="body" idx="3"/>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spcAft>
                <a:spcPct val="50000"/>
              </a:spcAft>
            </a:pPr>
            <a:r>
              <a:rPr lang="en-US" sz="1600" dirty="0"/>
              <a:t>One of the ways you can protect yourself is to review your credit bureau reports each year. By law you are guaranteed a free annual credit report from each of the three credit reporting agencies – Equifax, Experian and TransUnion. </a:t>
            </a:r>
          </a:p>
          <a:p>
            <a:pPr eaLnBrk="1" hangingPunct="1">
              <a:spcBef>
                <a:spcPct val="0"/>
              </a:spcBef>
              <a:spcAft>
                <a:spcPct val="50000"/>
              </a:spcAft>
            </a:pPr>
            <a:r>
              <a:rPr lang="en-US" sz="1600" b="1" dirty="0">
                <a:solidFill>
                  <a:srgbClr val="FF0000"/>
                </a:solidFill>
              </a:rPr>
              <a:t>[Presenter – review the bullets on the slide and read TIP]</a:t>
            </a:r>
          </a:p>
          <a:p>
            <a:pPr eaLnBrk="1" hangingPunct="1">
              <a:spcBef>
                <a:spcPct val="0"/>
              </a:spcBef>
              <a:spcAft>
                <a:spcPct val="50000"/>
              </a:spcAft>
            </a:pPr>
            <a:r>
              <a:rPr lang="en-US" sz="1600" dirty="0"/>
              <a:t>For regular monitoring, you can stagger the timing of your free credit report orders by requesting one report early in the year from one of the agencies, then order a report in the middle of year from the second agency, and lastly order a report later in the year from the third agency.  </a:t>
            </a:r>
          </a:p>
          <a:p>
            <a:pPr eaLnBrk="1" hangingPunct="1">
              <a:spcBef>
                <a:spcPct val="0"/>
              </a:spcBef>
              <a:spcAft>
                <a:spcPct val="50000"/>
              </a:spcAft>
            </a:pPr>
            <a:r>
              <a:rPr lang="en-US" sz="1600" dirty="0"/>
              <a:t>If you suspect an issue, we recommend you go ahead and request reports from all three bureaus at the same time just to be safe.</a:t>
            </a:r>
            <a:endParaRPr lang="en-US" sz="1600" b="1" dirty="0">
              <a:solidFill>
                <a:srgbClr val="FF0000"/>
              </a:solidFill>
            </a:endParaRPr>
          </a:p>
          <a:p>
            <a:pPr eaLnBrk="1" hangingPunct="1">
              <a:spcBef>
                <a:spcPct val="0"/>
              </a:spcBef>
              <a:spcAft>
                <a:spcPct val="50000"/>
              </a:spcAft>
            </a:pPr>
            <a:endParaRPr lang="en-US" sz="1600" b="1" dirty="0">
              <a:solidFill>
                <a:srgbClr val="FF0000"/>
              </a:solidFill>
            </a:endParaRPr>
          </a:p>
          <a:p>
            <a:pPr eaLnBrk="1" hangingPunct="1">
              <a:spcBef>
                <a:spcPct val="0"/>
              </a:spcBef>
              <a:spcAft>
                <a:spcPct val="50000"/>
              </a:spcAft>
            </a:pPr>
            <a:r>
              <a:rPr lang="en-US" sz="1600" b="1" dirty="0">
                <a:solidFill>
                  <a:srgbClr val="FF0000"/>
                </a:solidFill>
              </a:rPr>
              <a:t> </a:t>
            </a:r>
          </a:p>
          <a:p>
            <a:pPr eaLnBrk="1" hangingPunct="1">
              <a:spcBef>
                <a:spcPct val="0"/>
              </a:spcBef>
              <a:spcAft>
                <a:spcPct val="50000"/>
              </a:spcAft>
            </a:pPr>
            <a:endParaRPr lang="en-US" sz="1600" b="1" dirty="0">
              <a:solidFill>
                <a:srgbClr val="FF0000"/>
              </a:solidFill>
            </a:endParaRPr>
          </a:p>
          <a:p>
            <a:pPr eaLnBrk="1" hangingPunct="1">
              <a:spcBef>
                <a:spcPct val="0"/>
              </a:spcBef>
              <a:spcAft>
                <a:spcPct val="50000"/>
              </a:spcAft>
            </a:pPr>
            <a:endParaRPr lang="en-US" sz="16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Let’s review what you can do if you are a victim of identity theft or fraud.  </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17</a:t>
            </a:fld>
            <a:endParaRPr lang="en-US" dirty="0"/>
          </a:p>
        </p:txBody>
      </p:sp>
    </p:spTree>
    <p:extLst>
      <p:ext uri="{BB962C8B-B14F-4D97-AF65-F5344CB8AC3E}">
        <p14:creationId xmlns:p14="http://schemas.microsoft.com/office/powerpoint/2010/main" val="268137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53B96F-9204-4978-8106-F5079DD26305}" type="slidenum">
              <a:rPr lang="en-US"/>
              <a:pPr fontAlgn="base">
                <a:spcBef>
                  <a:spcPct val="0"/>
                </a:spcBef>
                <a:spcAft>
                  <a:spcPct val="0"/>
                </a:spcAft>
                <a:defRPr/>
              </a:pPr>
              <a:t>18</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spcBef>
                <a:spcPct val="0"/>
              </a:spcBef>
            </a:pPr>
            <a:r>
              <a:rPr lang="en-US" sz="1400" dirty="0">
                <a:solidFill>
                  <a:prstClr val="black"/>
                </a:solidFill>
              </a:rPr>
              <a:t>If you experience identity theft or fraud, you need to act quickly. It may save you many hours of recovery work and worry in the future.  </a:t>
            </a:r>
          </a:p>
          <a:p>
            <a:pPr lvl="0" eaLnBrk="1" hangingPunct="1">
              <a:spcBef>
                <a:spcPct val="0"/>
              </a:spcBef>
            </a:pPr>
            <a:endParaRPr lang="en-US" sz="1400" dirty="0">
              <a:solidFill>
                <a:prstClr val="black"/>
              </a:solidFill>
            </a:endParaRPr>
          </a:p>
          <a:p>
            <a:pPr lvl="0" eaLnBrk="1" hangingPunct="1">
              <a:spcBef>
                <a:spcPct val="0"/>
              </a:spcBef>
            </a:pPr>
            <a:r>
              <a:rPr lang="en-US" sz="1400" dirty="0">
                <a:solidFill>
                  <a:prstClr val="black"/>
                </a:solidFill>
              </a:rPr>
              <a:t>Be sure to follow these 4 steps:  </a:t>
            </a:r>
            <a:r>
              <a:rPr lang="en-US" sz="1400" b="1" dirty="0">
                <a:solidFill>
                  <a:srgbClr val="FF0000"/>
                </a:solidFill>
              </a:rPr>
              <a:t>[Presenter - Reference slide]</a:t>
            </a:r>
          </a:p>
          <a:p>
            <a:pPr marL="228567" indent="-228567" eaLnBrk="1" hangingPunct="1">
              <a:spcBef>
                <a:spcPct val="0"/>
              </a:spcBef>
              <a:buFont typeface="+mj-lt"/>
              <a:buAutoNum type="arabicPeriod"/>
            </a:pPr>
            <a:r>
              <a:rPr lang="en-US" sz="1400" dirty="0">
                <a:solidFill>
                  <a:prstClr val="black"/>
                </a:solidFill>
              </a:rPr>
              <a:t>Close your accounts and place a fraud alert on your profile at your bank </a:t>
            </a:r>
          </a:p>
          <a:p>
            <a:pPr marL="228567" indent="-228567" eaLnBrk="1" hangingPunct="1">
              <a:spcBef>
                <a:spcPct val="0"/>
              </a:spcBef>
              <a:buFont typeface="+mj-lt"/>
              <a:buAutoNum type="arabicPeriod"/>
            </a:pPr>
            <a:r>
              <a:rPr lang="en-US" sz="1400" dirty="0">
                <a:solidFill>
                  <a:prstClr val="black"/>
                </a:solidFill>
              </a:rPr>
              <a:t>Contact all three credit bureaus to place alerts – we have their contact information on the next slide </a:t>
            </a:r>
          </a:p>
          <a:p>
            <a:pPr marL="228567" indent="-228567" eaLnBrk="1" hangingPunct="1">
              <a:spcBef>
                <a:spcPct val="0"/>
              </a:spcBef>
              <a:buFont typeface="+mj-lt"/>
              <a:buAutoNum type="arabicPeriod"/>
            </a:pPr>
            <a:r>
              <a:rPr lang="en-US" sz="1400" dirty="0">
                <a:solidFill>
                  <a:prstClr val="black"/>
                </a:solidFill>
              </a:rPr>
              <a:t>File a complaint with the FTC</a:t>
            </a:r>
          </a:p>
          <a:p>
            <a:pPr marL="228567" indent="-228567" eaLnBrk="1" hangingPunct="1">
              <a:spcBef>
                <a:spcPct val="0"/>
              </a:spcBef>
              <a:buFont typeface="+mj-lt"/>
              <a:buAutoNum type="arabicPeriod"/>
            </a:pPr>
            <a:r>
              <a:rPr lang="en-US" sz="1400" dirty="0">
                <a:solidFill>
                  <a:prstClr val="black"/>
                </a:solidFill>
              </a:rPr>
              <a:t>File a police report</a:t>
            </a:r>
          </a:p>
          <a:p>
            <a:pPr marL="228567" indent="-228567" eaLnBrk="1" hangingPunct="1">
              <a:spcBef>
                <a:spcPct val="0"/>
              </a:spcBef>
              <a:buFont typeface="+mj-lt"/>
              <a:buAutoNum type="arabicPeriod"/>
            </a:pPr>
            <a:endParaRPr lang="en-US" dirty="0" smtClean="0">
              <a:solidFill>
                <a:prstClr val="black"/>
              </a:solidFill>
            </a:endParaRPr>
          </a:p>
          <a:p>
            <a:pPr lvl="0" eaLnBrk="1" hangingPunct="1">
              <a:spcBef>
                <a:spcPct val="0"/>
              </a:spcBef>
            </a:pPr>
            <a:endParaRPr lang="en-US" dirty="0">
              <a:solidFill>
                <a:prstClr val="black"/>
              </a:solidFill>
            </a:endParaRPr>
          </a:p>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t>Here is what we’ll be talking about today.</a:t>
            </a:r>
          </a:p>
          <a:p>
            <a:pPr marL="285708" indent="-285708">
              <a:buFont typeface="Arial" panose="020B0604020202020204" pitchFamily="34" charset="0"/>
              <a:buChar char="•"/>
            </a:pPr>
            <a:r>
              <a:rPr lang="en-US" sz="1400" dirty="0"/>
              <a:t>How your Identity can be compromised.</a:t>
            </a:r>
          </a:p>
          <a:p>
            <a:pPr marL="285708" indent="-285708">
              <a:buFont typeface="Arial" panose="020B0604020202020204" pitchFamily="34" charset="0"/>
              <a:buChar char="•"/>
            </a:pPr>
            <a:r>
              <a:rPr lang="en-US" sz="1400" dirty="0"/>
              <a:t>Ways to protect your information.</a:t>
            </a:r>
          </a:p>
          <a:p>
            <a:pPr marL="285708" indent="-285708">
              <a:buFont typeface="Arial" panose="020B0604020202020204" pitchFamily="34" charset="0"/>
              <a:buChar char="•"/>
            </a:pPr>
            <a:r>
              <a:rPr lang="en-US" sz="1400" dirty="0"/>
              <a:t>What you can do if you experience identity theft or fraud.</a:t>
            </a:r>
          </a:p>
          <a:p>
            <a:endParaRPr lang="en-US" sz="1400" b="1" dirty="0">
              <a:solidFill>
                <a:srgbClr val="FF0000"/>
              </a:solidFill>
            </a:endParaRPr>
          </a:p>
          <a:p>
            <a:r>
              <a:rPr lang="en-US" sz="1400" dirty="0"/>
              <a:t>There is a difference between Identify Theft and identity Fraud.</a:t>
            </a:r>
          </a:p>
          <a:p>
            <a:pPr marL="285708" indent="-285708">
              <a:buFont typeface="Arial" panose="020B0604020202020204" pitchFamily="34" charset="0"/>
              <a:buChar char="•"/>
            </a:pPr>
            <a:r>
              <a:rPr lang="en-US" sz="1400" dirty="0"/>
              <a:t>Identity theft is when someone steals your personal information or identity for illicit or illegal purposes.   Information such as your Name, Address, Social Security or Tax ID number, Date of Birth, account number, or driver’s license number can be used to steal your identity. </a:t>
            </a:r>
          </a:p>
          <a:p>
            <a:pPr marL="285708" indent="-285708">
              <a:buFont typeface="Arial" panose="020B0604020202020204" pitchFamily="34" charset="0"/>
              <a:buChar char="•"/>
            </a:pPr>
            <a:r>
              <a:rPr lang="en-US" sz="1400" dirty="0"/>
              <a:t>Identity fraud is when the person who stole your information uses it to commit fraud or deceive someone.   These can involve credit card fraud, opening a new account or taking over an existing account, applying for a job with your identity or stealing your tax refund.  </a:t>
            </a:r>
          </a:p>
          <a:p>
            <a:pPr marL="285708" indent="-285708">
              <a:buFont typeface="Arial" panose="020B0604020202020204" pitchFamily="34" charset="0"/>
              <a:buChar char="•"/>
            </a:pPr>
            <a:endParaRPr lang="en-US" sz="1400" b="1" dirty="0"/>
          </a:p>
          <a:p>
            <a:r>
              <a:rPr lang="en-US" sz="1400" dirty="0"/>
              <a:t>These terms are now often used interchangeably since usually one happens with the other and can have significant impact to the victim.  </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a:t>
            </a:fld>
            <a:endParaRPr lang="en-US" dirty="0"/>
          </a:p>
        </p:txBody>
      </p:sp>
    </p:spTree>
    <p:extLst>
      <p:ext uri="{BB962C8B-B14F-4D97-AF65-F5344CB8AC3E}">
        <p14:creationId xmlns:p14="http://schemas.microsoft.com/office/powerpoint/2010/main" val="287162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C2CAB3-AD3A-4ECB-A988-BF818FF7FEF4}" type="slidenum">
              <a:rPr lang="en-US"/>
              <a:pPr>
                <a:defRPr/>
              </a:pPr>
              <a:t>19</a:t>
            </a:fld>
            <a:endParaRPr lang="en-US" dirty="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normAutofit/>
          </a:bodyPr>
          <a:lstStyle/>
          <a:p>
            <a:pPr lvl="0"/>
            <a:r>
              <a:rPr lang="en-US" sz="1400" dirty="0">
                <a:solidFill>
                  <a:schemeClr val="tx1">
                    <a:lumMod val="50000"/>
                  </a:schemeClr>
                </a:solidFill>
              </a:rPr>
              <a:t>Be aware that each credit reporting agency – TransUnion, Experian, and Equifax - reports separately and may have different information .  If you  suspect a problem,  check all  three bureaus to get a complete picture. </a:t>
            </a:r>
          </a:p>
          <a:p>
            <a:pPr lvl="0"/>
            <a:endParaRPr lang="en-US" sz="1400" dirty="0"/>
          </a:p>
          <a:p>
            <a:r>
              <a:rPr lang="en-US" sz="1400" dirty="0"/>
              <a:t>In addition to the three credit reporting bureaus , there may be other agencies you need to contact to protect your identity and money.  </a:t>
            </a:r>
          </a:p>
          <a:p>
            <a:endParaRPr lang="en-US" sz="1400" dirty="0"/>
          </a:p>
          <a:p>
            <a:r>
              <a:rPr lang="en-US" sz="1400" b="1" dirty="0">
                <a:solidFill>
                  <a:srgbClr val="FF0000"/>
                </a:solidFill>
              </a:rPr>
              <a:t>[Presenter - Reference and Summarize the slide]</a:t>
            </a:r>
          </a:p>
          <a:p>
            <a:endParaRPr lang="en-US" sz="1400" b="1" dirty="0"/>
          </a:p>
          <a:p>
            <a:r>
              <a:rPr lang="en-US" sz="1400" b="1" dirty="0">
                <a:solidFill>
                  <a:srgbClr val="FF0000"/>
                </a:solidFill>
              </a:rPr>
              <a:t>[Presenter - Read the TIP]</a:t>
            </a:r>
          </a:p>
        </p:txBody>
      </p:sp>
    </p:spTree>
    <p:extLst>
      <p:ext uri="{BB962C8B-B14F-4D97-AF65-F5344CB8AC3E}">
        <p14:creationId xmlns:p14="http://schemas.microsoft.com/office/powerpoint/2010/main" val="26882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AD5A5E-3552-4EA2-9923-C91C7C1E5479}" type="slidenum">
              <a:rPr lang="en-US"/>
              <a:pPr fontAlgn="base">
                <a:spcBef>
                  <a:spcPct val="0"/>
                </a:spcBef>
                <a:spcAft>
                  <a:spcPct val="0"/>
                </a:spcAft>
                <a:defRPr/>
              </a:pPr>
              <a:t>20</a:t>
            </a:fld>
            <a:endParaRPr lang="en-US" dirty="0"/>
          </a:p>
        </p:txBody>
      </p:sp>
      <p:sp>
        <p:nvSpPr>
          <p:cNvPr id="60419"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5" name="Rectangle 3"/>
          <p:cNvSpPr txBox="1">
            <a:spLocks noChangeArrowheads="1"/>
          </p:cNvSpPr>
          <p:nvPr/>
        </p:nvSpPr>
        <p:spPr bwMode="auto">
          <a:xfrm>
            <a:off x="853440" y="45681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4" tIns="46582" rIns="93164" bIns="46582" numCol="1" rtlCol="0" anchor="t" anchorCtr="0" compatLnSpc="1">
            <a:prstTxWarp prst="textNoShape">
              <a:avLst/>
            </a:prstTxWarp>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auto">
              <a:spcAft>
                <a:spcPts val="0"/>
              </a:spcAft>
            </a:pPr>
            <a:r>
              <a:rPr lang="en-US" sz="1400" dirty="0">
                <a:solidFill>
                  <a:prstClr val="black"/>
                </a:solidFill>
              </a:rPr>
              <a:t>Here are some specific actions you can take related to your credit report with each of the credit agencies that you may want to consider.  </a:t>
            </a:r>
          </a:p>
          <a:p>
            <a:pPr fontAlgn="auto">
              <a:spcAft>
                <a:spcPts val="0"/>
              </a:spcAft>
            </a:pPr>
            <a:endParaRPr lang="en-US" sz="1400" dirty="0">
              <a:solidFill>
                <a:prstClr val="black"/>
              </a:solidFill>
            </a:endParaRPr>
          </a:p>
          <a:p>
            <a:pPr fontAlgn="auto">
              <a:spcAft>
                <a:spcPts val="0"/>
              </a:spcAft>
            </a:pPr>
            <a:r>
              <a:rPr lang="en-US" sz="1400" b="1" dirty="0">
                <a:solidFill>
                  <a:srgbClr val="FF0000"/>
                </a:solidFill>
              </a:rPr>
              <a:t>[Presenter - Reference and summarize the slide] </a:t>
            </a:r>
          </a:p>
          <a:p>
            <a:pPr marL="228567" indent="-228567" fontAlgn="auto">
              <a:spcAft>
                <a:spcPts val="0"/>
              </a:spcAft>
              <a:buFont typeface="+mj-lt"/>
              <a:buAutoNum type="arabicPeriod"/>
            </a:pPr>
            <a:endParaRPr lang="en-US" dirty="0" smtClean="0">
              <a:solidFill>
                <a:prstClr val="black"/>
              </a:solidFill>
            </a:endParaRPr>
          </a:p>
          <a:p>
            <a:pPr fontAlgn="auto">
              <a:spcAft>
                <a:spcPts val="0"/>
              </a:spcAft>
            </a:pPr>
            <a:endParaRPr lang="en-US" dirty="0" smtClean="0">
              <a:solidFill>
                <a:prstClr val="black"/>
              </a:solidFill>
            </a:endParaRPr>
          </a:p>
          <a:p>
            <a:pPr fontAlgn="auto">
              <a:spcAft>
                <a:spcPts val="0"/>
              </a:spcAft>
            </a:pPr>
            <a:endParaRPr lang="en-US" dirty="0" smtClean="0"/>
          </a:p>
        </p:txBody>
      </p:sp>
    </p:spTree>
    <p:extLst>
      <p:ext uri="{BB962C8B-B14F-4D97-AF65-F5344CB8AC3E}">
        <p14:creationId xmlns:p14="http://schemas.microsoft.com/office/powerpoint/2010/main" val="378128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Wells Fargo offers resources to help with ways to protect yourself from identity theft and fraud, and what to do if it happens.  </a:t>
            </a:r>
          </a:p>
          <a:p>
            <a:endParaRPr lang="en-US" sz="1400" dirty="0"/>
          </a:p>
          <a:p>
            <a:r>
              <a:rPr lang="en-US" sz="1400" dirty="0"/>
              <a:t>The </a:t>
            </a:r>
            <a:r>
              <a:rPr lang="en-US" sz="1400" b="1" dirty="0"/>
              <a:t>Wells Fargo Fraud Information Center </a:t>
            </a:r>
            <a:r>
              <a:rPr lang="en-US" sz="1400" dirty="0"/>
              <a:t>provides tips and articles on how to protect yourself, and includes information on known scams. </a:t>
            </a:r>
          </a:p>
          <a:p>
            <a:endParaRPr lang="en-US" sz="1400" dirty="0"/>
          </a:p>
          <a:p>
            <a:r>
              <a:rPr lang="en-US" sz="1400" dirty="0"/>
              <a:t>The </a:t>
            </a:r>
            <a:r>
              <a:rPr lang="en-US" sz="1400" b="1" dirty="0"/>
              <a:t>Wells Fargo Identity Theft Repair Kit </a:t>
            </a:r>
            <a:r>
              <a:rPr lang="en-US" sz="1400" dirty="0"/>
              <a:t>can be printed off to help you get organized on how to recover from your identity being stolen or used in a fraudulent incident.  </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21</a:t>
            </a:fld>
            <a:endParaRPr lang="en-US" dirty="0"/>
          </a:p>
        </p:txBody>
      </p:sp>
    </p:spTree>
    <p:extLst>
      <p:ext uri="{BB962C8B-B14F-4D97-AF65-F5344CB8AC3E}">
        <p14:creationId xmlns:p14="http://schemas.microsoft.com/office/powerpoint/2010/main" val="4238359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82688" y="696913"/>
            <a:ext cx="4646612" cy="3486150"/>
          </a:xfrm>
          <a:noFill/>
        </p:spPr>
      </p:sp>
      <p:sp>
        <p:nvSpPr>
          <p:cNvPr id="40963" name="Notes Placeholder 2"/>
          <p:cNvSpPr>
            <a:spLocks noGrp="1"/>
          </p:cNvSpPr>
          <p:nvPr>
            <p:ph type="body" idx="1"/>
          </p:nvPr>
        </p:nvSpPr>
        <p:spPr>
          <a:noFill/>
        </p:spPr>
        <p:txBody>
          <a:bodyPr lIns="93146" tIns="46576" rIns="93146" bIns="46576">
            <a:normAutofit/>
          </a:bodyPr>
          <a:lstStyle/>
          <a:p>
            <a:pPr eaLnBrk="1" hangingPunct="1">
              <a:spcBef>
                <a:spcPct val="0"/>
              </a:spcBef>
            </a:pPr>
            <a:r>
              <a:rPr lang="en-US" altLang="en-US" sz="1400" dirty="0"/>
              <a:t>[TIME PERMITTING]   Are there any other questions?</a:t>
            </a:r>
          </a:p>
          <a:p>
            <a:pPr eaLnBrk="1" hangingPunct="1">
              <a:spcBef>
                <a:spcPct val="0"/>
              </a:spcBef>
            </a:pPr>
            <a:endParaRPr lang="en-US" altLang="en-US" sz="1400" dirty="0"/>
          </a:p>
          <a:p>
            <a:pPr eaLnBrk="1" hangingPunct="1">
              <a:spcBef>
                <a:spcPct val="0"/>
              </a:spcBef>
            </a:pPr>
            <a:r>
              <a:rPr lang="en-US" altLang="en-US" sz="1400" dirty="0"/>
              <a:t>Thank you for coming today!  I appreciate you taking the time to learn about some ways and resources to help protect your financial information.  </a:t>
            </a:r>
          </a:p>
          <a:p>
            <a:pPr eaLnBrk="1" hangingPunct="1">
              <a:spcBef>
                <a:spcPct val="0"/>
              </a:spcBef>
            </a:pPr>
            <a:endParaRPr lang="en-US" altLang="en-US" sz="1400" dirty="0"/>
          </a:p>
          <a:p>
            <a:pPr eaLnBrk="1" hangingPunct="1">
              <a:spcBef>
                <a:spcPct val="0"/>
              </a:spcBef>
            </a:pPr>
            <a:r>
              <a:rPr lang="en-US" altLang="en-US" sz="1400" dirty="0"/>
              <a:t>I would like to get your feedback to help us improve this workshop.  Please take a minute to complete the evaluation form.  </a:t>
            </a:r>
            <a:endParaRPr lang="en-US" altLang="ja-JP" sz="1400" dirty="0"/>
          </a:p>
          <a:p>
            <a:pPr eaLnBrk="1" hangingPunct="1">
              <a:spcBef>
                <a:spcPct val="0"/>
              </a:spcBef>
            </a:pPr>
            <a:endParaRPr lang="en-US" altLang="ja-JP" sz="1400" dirty="0"/>
          </a:p>
          <a:p>
            <a:pPr eaLnBrk="1" hangingPunct="1">
              <a:spcBef>
                <a:spcPct val="0"/>
              </a:spcBef>
            </a:pPr>
            <a:r>
              <a:rPr lang="en-US" altLang="ja-JP" sz="1400" b="1" dirty="0">
                <a:solidFill>
                  <a:srgbClr val="FF0000"/>
                </a:solidFill>
              </a:rPr>
              <a:t>[Presenter - Give attendees instructions on where to place the completed forms – on their chairs, on a back table, give to you, etc.]</a:t>
            </a:r>
          </a:p>
          <a:p>
            <a:pPr eaLnBrk="1" hangingPunct="1">
              <a:spcBef>
                <a:spcPct val="0"/>
              </a:spcBef>
            </a:pPr>
            <a:endParaRPr lang="en-US" altLang="en-US" sz="1400" dirty="0">
              <a:solidFill>
                <a:srgbClr val="FF0000"/>
              </a:solidFill>
            </a:endParaRPr>
          </a:p>
          <a:p>
            <a:pPr eaLnBrk="1" hangingPunct="1">
              <a:spcBef>
                <a:spcPct val="0"/>
              </a:spcBef>
            </a:pPr>
            <a:r>
              <a:rPr lang="en-US" altLang="en-US" sz="1400" dirty="0"/>
              <a:t>[TIME PERMITTING]   I’ll be here for a few minutes if you’d like to ask me questions individually.  Thank you again!</a:t>
            </a:r>
          </a:p>
        </p:txBody>
      </p:sp>
      <p:sp>
        <p:nvSpPr>
          <p:cNvPr id="40964" name="Slide Number Placeholder 3"/>
          <p:cNvSpPr txBox="1">
            <a:spLocks noGrp="1"/>
          </p:cNvSpPr>
          <p:nvPr/>
        </p:nvSpPr>
        <p:spPr bwMode="auto">
          <a:xfrm>
            <a:off x="3969215" y="8830660"/>
            <a:ext cx="3039666"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6" tIns="46576" rIns="93146" bIns="46576" anchor="b"/>
          <a:lstStyle>
            <a:lvl1pPr defTabSz="966788" eaLnBrk="0" hangingPunct="0">
              <a:spcBef>
                <a:spcPct val="30000"/>
              </a:spcBef>
              <a:defRPr sz="1200">
                <a:solidFill>
                  <a:schemeClr val="tx1"/>
                </a:solidFill>
                <a:latin typeface="Calibri" pitchFamily="34" charset="0"/>
                <a:ea typeface="MS PGothic" pitchFamily="34" charset="-128"/>
              </a:defRPr>
            </a:lvl1pPr>
            <a:lvl2pPr marL="742950" indent="-285750" defTabSz="966788" eaLnBrk="0" hangingPunct="0">
              <a:spcBef>
                <a:spcPct val="30000"/>
              </a:spcBef>
              <a:defRPr sz="1200">
                <a:solidFill>
                  <a:schemeClr val="tx1"/>
                </a:solidFill>
                <a:latin typeface="Calibri" pitchFamily="34" charset="0"/>
                <a:ea typeface="MS PGothic" pitchFamily="34" charset="-128"/>
              </a:defRPr>
            </a:lvl2pPr>
            <a:lvl3pPr marL="1143000" indent="-228600" defTabSz="966788" eaLnBrk="0" hangingPunct="0">
              <a:spcBef>
                <a:spcPct val="30000"/>
              </a:spcBef>
              <a:defRPr sz="1200">
                <a:solidFill>
                  <a:schemeClr val="tx1"/>
                </a:solidFill>
                <a:latin typeface="Calibri" pitchFamily="34" charset="0"/>
                <a:ea typeface="MS PGothic" pitchFamily="34" charset="-128"/>
              </a:defRPr>
            </a:lvl3pPr>
            <a:lvl4pPr marL="1600200" indent="-228600" defTabSz="966788" eaLnBrk="0" hangingPunct="0">
              <a:spcBef>
                <a:spcPct val="30000"/>
              </a:spcBef>
              <a:defRPr sz="1200">
                <a:solidFill>
                  <a:schemeClr val="tx1"/>
                </a:solidFill>
                <a:latin typeface="Calibri" pitchFamily="34" charset="0"/>
                <a:ea typeface="MS PGothic" pitchFamily="34" charset="-128"/>
              </a:defRPr>
            </a:lvl4pPr>
            <a:lvl5pPr marL="2057400" indent="-228600" defTabSz="966788" eaLnBrk="0" hangingPunct="0">
              <a:spcBef>
                <a:spcPct val="30000"/>
              </a:spcBef>
              <a:defRPr sz="1200">
                <a:solidFill>
                  <a:schemeClr val="tx1"/>
                </a:solidFill>
                <a:latin typeface="Calibri" pitchFamily="34"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930B0F3E-35BC-4913-91F6-B137BC45B283}" type="slidenum">
              <a:rPr lang="en-US" altLang="en-US">
                <a:solidFill>
                  <a:prstClr val="black"/>
                </a:solidFill>
                <a:cs typeface="+mn-cs"/>
              </a:rPr>
              <a:pPr algn="r" eaLnBrk="1" hangingPunct="1">
                <a:spcBef>
                  <a:spcPct val="0"/>
                </a:spcBef>
              </a:pPr>
              <a:t>22</a:t>
            </a:fld>
            <a:endParaRPr lang="en-US" altLang="en-US" dirty="0">
              <a:solidFill>
                <a:prstClr val="black"/>
              </a:solidFill>
              <a:cs typeface="+mn-cs"/>
            </a:endParaRPr>
          </a:p>
        </p:txBody>
      </p:sp>
    </p:spTree>
    <p:extLst>
      <p:ext uri="{BB962C8B-B14F-4D97-AF65-F5344CB8AC3E}">
        <p14:creationId xmlns:p14="http://schemas.microsoft.com/office/powerpoint/2010/main" val="128229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Let’s review the signs of identity theft or fraud.</a:t>
            </a:r>
          </a:p>
          <a:p>
            <a:endParaRPr lang="en-US" sz="1400"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2</a:t>
            </a:fld>
            <a:endParaRPr lang="en-US" dirty="0"/>
          </a:p>
        </p:txBody>
      </p:sp>
    </p:spTree>
    <p:extLst>
      <p:ext uri="{BB962C8B-B14F-4D97-AF65-F5344CB8AC3E}">
        <p14:creationId xmlns:p14="http://schemas.microsoft.com/office/powerpoint/2010/main" val="152844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400" dirty="0"/>
              <a:t>It is critical that you protect your personal information.  Your identity and money may be stolen if your personal information is compromised.  </a:t>
            </a:r>
          </a:p>
          <a:p>
            <a:pPr eaLnBrk="1" hangingPunct="1">
              <a:spcBef>
                <a:spcPct val="0"/>
              </a:spcBef>
            </a:pPr>
            <a:endParaRPr lang="en-US" sz="1400" dirty="0"/>
          </a:p>
          <a:p>
            <a:pPr eaLnBrk="1" hangingPunct="1">
              <a:spcBef>
                <a:spcPct val="0"/>
              </a:spcBef>
            </a:pPr>
            <a:r>
              <a:rPr lang="en-US" sz="1400" dirty="0"/>
              <a:t>Your Social Security number, driver’s license, credit and debit cards, date of birth and so on can be used by fraudsters to access or takeover your accounts, or to create new accounts in your name for stealing your money or committing other acts of fraud.</a:t>
            </a:r>
          </a:p>
          <a:p>
            <a:pPr eaLnBrk="1" hangingPunct="1">
              <a:spcBef>
                <a:spcPct val="0"/>
              </a:spcBef>
            </a:pPr>
            <a:endParaRPr lang="en-US" sz="1400" dirty="0"/>
          </a:p>
          <a:p>
            <a:pPr eaLnBrk="1" hangingPunct="1">
              <a:spcBef>
                <a:spcPct val="0"/>
              </a:spcBef>
            </a:pPr>
            <a:r>
              <a:rPr lang="en-US" sz="1400" dirty="0"/>
              <a:t>According to the 2018 Javelin Fraud survey, account takeover tripled in the past year, with losses totaling more than $5 Billion. </a:t>
            </a:r>
          </a:p>
          <a:p>
            <a:pPr eaLnBrk="1" hangingPunct="1">
              <a:spcBef>
                <a:spcPct val="0"/>
              </a:spcBef>
            </a:pPr>
            <a:endParaRPr lang="en-US" sz="1400" b="1" dirty="0"/>
          </a:p>
          <a:p>
            <a:pPr eaLnBrk="1" hangingPunct="1">
              <a:spcBef>
                <a:spcPct val="0"/>
              </a:spcBef>
            </a:pPr>
            <a:r>
              <a:rPr lang="en-US" sz="1400" dirty="0"/>
              <a:t>Some of the ways fraudsters try to access your personal information include through phishing emails, mail theft, credit card fraud, social media, malware, data breaches or old-fashioned mail theft and dumpster diving.  </a:t>
            </a:r>
          </a:p>
          <a:p>
            <a:pPr eaLnBrk="1" hangingPunct="1">
              <a:spcBef>
                <a:spcPct val="0"/>
              </a:spcBef>
            </a:pPr>
            <a:endParaRPr lang="en-US" sz="1400" dirty="0"/>
          </a:p>
          <a:p>
            <a:pPr eaLnBrk="1" hangingPunct="1">
              <a:spcBef>
                <a:spcPct val="0"/>
              </a:spcBef>
            </a:pPr>
            <a:r>
              <a:rPr lang="en-US" sz="1400" dirty="0"/>
              <a:t>Don’t forget to protect your kids’ information as well. According to Javelin, over 1 million children were ID theft victims in 2017.  </a:t>
            </a:r>
          </a:p>
          <a:p>
            <a:pPr eaLnBrk="1" hangingPunct="1">
              <a:spcBef>
                <a:spcPct val="0"/>
              </a:spcBef>
            </a:pPr>
            <a:endParaRPr lang="en-US" sz="1400" dirty="0"/>
          </a:p>
          <a:p>
            <a:pPr eaLnBrk="1" hangingPunct="1">
              <a:spcBef>
                <a:spcPct val="0"/>
              </a:spcBef>
            </a:pPr>
            <a:r>
              <a:rPr lang="en-US" sz="1400" dirty="0"/>
              <a:t>We’ll go into more detail about a few of these on the following slides.  </a:t>
            </a:r>
          </a:p>
          <a:p>
            <a:pPr eaLnBrk="1" hangingPunct="1">
              <a:spcBef>
                <a:spcPct val="0"/>
              </a:spcBef>
            </a:pPr>
            <a:endParaRPr lang="en-US" sz="1400" b="1"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3</a:t>
            </a:fld>
            <a:endParaRPr lang="en-US" dirty="0"/>
          </a:p>
        </p:txBody>
      </p:sp>
    </p:spTree>
    <p:extLst>
      <p:ext uri="{BB962C8B-B14F-4D97-AF65-F5344CB8AC3E}">
        <p14:creationId xmlns:p14="http://schemas.microsoft.com/office/powerpoint/2010/main" val="131931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Let’s start with an example of an email that appears to be from Wells Fargo…or is it?</a:t>
            </a:r>
          </a:p>
          <a:p>
            <a:endParaRPr lang="en-US" sz="1400" dirty="0"/>
          </a:p>
          <a:p>
            <a:r>
              <a:rPr lang="en-US" sz="1400" dirty="0"/>
              <a:t>Look closely at this email – you can probably see it more clearly on your presentation handout.</a:t>
            </a:r>
          </a:p>
          <a:p>
            <a:endParaRPr lang="en-US" sz="1400" dirty="0"/>
          </a:p>
          <a:p>
            <a:r>
              <a:rPr lang="en-US" sz="1400" dirty="0"/>
              <a:t>What wrong with this email? </a:t>
            </a:r>
          </a:p>
          <a:p>
            <a:r>
              <a:rPr lang="en-US" sz="1400" b="1" dirty="0">
                <a:solidFill>
                  <a:srgbClr val="FF0000"/>
                </a:solidFill>
              </a:rPr>
              <a:t>[Presenter – acknowledge raised hands one at a time and repeat the responses provided.]</a:t>
            </a:r>
          </a:p>
          <a:p>
            <a:endParaRPr lang="en-US" sz="1400" dirty="0">
              <a:solidFill>
                <a:srgbClr val="FF0000"/>
              </a:solidFill>
            </a:endParaRPr>
          </a:p>
          <a:p>
            <a:r>
              <a:rPr lang="en-US" sz="1400" dirty="0">
                <a:solidFill>
                  <a:srgbClr val="FF0000"/>
                </a:solidFill>
              </a:rPr>
              <a:t>[After all responses given…] </a:t>
            </a:r>
            <a:r>
              <a:rPr lang="en-US" sz="1400" dirty="0"/>
              <a:t>Let’s take a look on the next slide for the signs of a suspicious email.</a:t>
            </a:r>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4</a:t>
            </a:fld>
            <a:endParaRPr lang="en-US" dirty="0"/>
          </a:p>
        </p:txBody>
      </p:sp>
    </p:spTree>
    <p:extLst>
      <p:ext uri="{BB962C8B-B14F-4D97-AF65-F5344CB8AC3E}">
        <p14:creationId xmlns:p14="http://schemas.microsoft.com/office/powerpoint/2010/main" val="302491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Good guesses on some of the issues with this email!  Be on the lookout for these warning signs of a phishing or scamming email:</a:t>
            </a:r>
          </a:p>
          <a:p>
            <a:pPr marL="285708" indent="-285708">
              <a:buFont typeface="Arial" panose="020B0604020202020204" pitchFamily="34" charset="0"/>
              <a:buChar char="•"/>
            </a:pPr>
            <a:r>
              <a:rPr lang="en-US" sz="1400" dirty="0"/>
              <a:t>Contains strange or unfamiliar links – DON’T CLICK ON THEM</a:t>
            </a:r>
          </a:p>
          <a:p>
            <a:pPr marL="285708" indent="-285708">
              <a:buFont typeface="Arial" panose="020B0604020202020204" pitchFamily="34" charset="0"/>
              <a:buChar char="•"/>
            </a:pPr>
            <a:r>
              <a:rPr lang="en-US" sz="1400" dirty="0"/>
              <a:t>Poor grammar, misspellings, typos, etc.</a:t>
            </a:r>
          </a:p>
          <a:p>
            <a:pPr marL="285708" indent="-285708">
              <a:buFont typeface="Arial" panose="020B0604020202020204" pitchFamily="34" charset="0"/>
              <a:buChar char="•"/>
            </a:pPr>
            <a:r>
              <a:rPr lang="en-US" sz="1400" dirty="0"/>
              <a:t>Unprofessional or awkward greeting</a:t>
            </a:r>
          </a:p>
          <a:p>
            <a:pPr marL="285708" indent="-285708">
              <a:buFont typeface="Arial" panose="020B0604020202020204" pitchFamily="34" charset="0"/>
              <a:buChar char="•"/>
            </a:pPr>
            <a:r>
              <a:rPr lang="en-US" sz="1400" dirty="0"/>
              <a:t>Urgent call to action – especially asking you to share your personal information,  to send money somewhere, etc.  - DON’T DO IT</a:t>
            </a:r>
          </a:p>
          <a:p>
            <a:pPr marL="285708" indent="-285708">
              <a:buFont typeface="Arial" panose="020B0604020202020204" pitchFamily="34" charset="0"/>
              <a:buChar char="•"/>
            </a:pPr>
            <a:endParaRPr lang="en-US" sz="1400" dirty="0"/>
          </a:p>
          <a:p>
            <a:r>
              <a:rPr lang="en-US" sz="1400" dirty="0"/>
              <a:t>Be aware that using unprotected email sites may make you vulnerable to email fraud.  </a:t>
            </a:r>
          </a:p>
          <a:p>
            <a:r>
              <a:rPr lang="en-US" sz="1400" dirty="0"/>
              <a:t>If you send or receive any  email with your personal information, you could open yourself  up to fraud. </a:t>
            </a:r>
          </a:p>
          <a:p>
            <a:r>
              <a:rPr lang="en-US" sz="1400" dirty="0"/>
              <a:t>You should password protect or encrypt all documents sent to and from unprotected email sites.  You can look up instructions on the internet that match with the type of operating system or device you use.  </a:t>
            </a:r>
          </a:p>
          <a:p>
            <a:endParaRPr lang="en-US" sz="1400"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5</a:t>
            </a:fld>
            <a:endParaRPr lang="en-US" dirty="0"/>
          </a:p>
        </p:txBody>
      </p:sp>
    </p:spTree>
    <p:extLst>
      <p:ext uri="{BB962C8B-B14F-4D97-AF65-F5344CB8AC3E}">
        <p14:creationId xmlns:p14="http://schemas.microsoft.com/office/powerpoint/2010/main" val="371442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DCE2A-165F-448F-A562-A61D0A5FD16B}" type="slidenum">
              <a:rPr lang="en-US"/>
              <a:pPr fontAlgn="base">
                <a:spcBef>
                  <a:spcPct val="0"/>
                </a:spcBef>
                <a:spcAft>
                  <a:spcPct val="0"/>
                </a:spcAft>
                <a:defRPr/>
              </a:pPr>
              <a:t>6</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r>
              <a:rPr lang="en-US" sz="1400" dirty="0"/>
              <a:t>Here are ways that may help keep your snail mail safer:</a:t>
            </a:r>
          </a:p>
          <a:p>
            <a:endParaRPr lang="en-US" sz="1400" dirty="0"/>
          </a:p>
          <a:p>
            <a:r>
              <a:rPr lang="en-US" sz="1400" b="1" dirty="0">
                <a:solidFill>
                  <a:srgbClr val="FF0000"/>
                </a:solidFill>
              </a:rPr>
              <a:t>[Presenter – review the bullets on the slide]</a:t>
            </a:r>
          </a:p>
          <a:p>
            <a:endParaRPr lang="en-US" sz="1400" b="1" dirty="0">
              <a:solidFill>
                <a:srgbClr val="FF0000"/>
              </a:solidFill>
            </a:endParaRPr>
          </a:p>
          <a:p>
            <a:r>
              <a:rPr lang="en-US" sz="1400" dirty="0"/>
              <a:t>Be aware that some identity theft and fraud has been perpetrated by people who knew or met the victims and had access inside their house – like a family member/friend, cleaning/service people, etc.  So it’s important to protect your documents inside your home as well.   </a:t>
            </a:r>
          </a:p>
          <a:p>
            <a:endParaRPr lang="en-US" sz="1400" dirty="0"/>
          </a:p>
          <a:p>
            <a:r>
              <a:rPr lang="en-US" sz="1400" b="1" dirty="0">
                <a:solidFill>
                  <a:srgbClr val="FF0000"/>
                </a:solidFill>
              </a:rPr>
              <a:t>TIP:</a:t>
            </a:r>
            <a:r>
              <a:rPr lang="en-US" sz="1400" dirty="0"/>
              <a:t> You can also remove your name from the marketing lists at the three credit reporting agencies.  You can either call or go online.  This may help reduce the amount of unsolicited credit card and other solicitations you receive in the mail.  </a:t>
            </a:r>
            <a:endParaRPr lang="en-US" sz="1400" strike="sngStrike" dirty="0"/>
          </a:p>
          <a:p>
            <a:endParaRPr lang="en-US"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0A1706-F006-4D6D-A0F8-9B5AF8FE4140}" type="slidenum">
              <a:rPr lang="en-US"/>
              <a:pPr fontAlgn="base">
                <a:spcBef>
                  <a:spcPct val="0"/>
                </a:spcBef>
                <a:spcAft>
                  <a:spcPct val="0"/>
                </a:spcAft>
                <a:defRPr/>
              </a:pPr>
              <a:t>7</a:t>
            </a:fld>
            <a:endParaRPr lang="en-US" dirty="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400" dirty="0"/>
              <a:t>Make sure you’re not sharing personal information in a public place or over the phone.</a:t>
            </a:r>
          </a:p>
          <a:p>
            <a:pPr eaLnBrk="1" hangingPunct="1">
              <a:spcBef>
                <a:spcPct val="0"/>
              </a:spcBef>
            </a:pPr>
            <a:endParaRPr lang="en-US" sz="1400" dirty="0"/>
          </a:p>
          <a:p>
            <a:pPr eaLnBrk="1" hangingPunct="1">
              <a:spcBef>
                <a:spcPct val="0"/>
              </a:spcBef>
            </a:pPr>
            <a:r>
              <a:rPr lang="en-US" sz="1400" b="1" dirty="0">
                <a:solidFill>
                  <a:srgbClr val="FF0000"/>
                </a:solidFill>
              </a:rPr>
              <a:t>[Presenter – review the bullets on the slide]</a:t>
            </a:r>
          </a:p>
          <a:p>
            <a:pPr eaLnBrk="1" hangingPunct="1">
              <a:spcBef>
                <a:spcPct val="0"/>
              </a:spcBef>
            </a:pPr>
            <a:endParaRPr lang="en-US" sz="1400" dirty="0"/>
          </a:p>
          <a:p>
            <a:pPr eaLnBrk="1" hangingPunct="1">
              <a:spcBef>
                <a:spcPct val="0"/>
              </a:spcBef>
            </a:pPr>
            <a:r>
              <a:rPr lang="en-US" sz="1400" b="1" dirty="0">
                <a:solidFill>
                  <a:srgbClr val="FF0000"/>
                </a:solidFill>
              </a:rPr>
              <a:t>TIP:</a:t>
            </a:r>
            <a:r>
              <a:rPr lang="en-US" sz="1400" dirty="0"/>
              <a:t>  You can register for the Do Not Call Registry maintained by the Federal Trade Commission, either by phone or at their website.  </a:t>
            </a:r>
          </a:p>
          <a:p>
            <a:pPr marL="285708" indent="-285708" eaLnBrk="1" hangingPunct="1">
              <a:spcBef>
                <a:spcPct val="0"/>
              </a:spcBef>
              <a:buFont typeface="Arial" panose="020B0604020202020204" pitchFamily="34" charset="0"/>
              <a:buChar char="•"/>
            </a:pPr>
            <a:r>
              <a:rPr lang="en-US" sz="1400" dirty="0"/>
              <a:t>Cellphone and land line numbers can be registered. </a:t>
            </a:r>
          </a:p>
          <a:p>
            <a:pPr marL="285708" indent="-285708" eaLnBrk="1" hangingPunct="1">
              <a:spcBef>
                <a:spcPct val="0"/>
              </a:spcBef>
              <a:buFont typeface="Arial" panose="020B0604020202020204" pitchFamily="34" charset="0"/>
              <a:buChar char="•"/>
            </a:pPr>
            <a:r>
              <a:rPr lang="en-US" sz="1400" dirty="0"/>
              <a:t>If you call, you must call from the phone number you want to register.</a:t>
            </a:r>
          </a:p>
          <a:p>
            <a:pPr marL="285708" indent="-285708" eaLnBrk="1" hangingPunct="1">
              <a:spcBef>
                <a:spcPct val="0"/>
              </a:spcBef>
              <a:buFont typeface="Arial" panose="020B0604020202020204" pitchFamily="34" charset="0"/>
              <a:buChar char="•"/>
            </a:pPr>
            <a:r>
              <a:rPr lang="en-US" sz="1400" dirty="0"/>
              <a:t>If you register online, you must respond to a confirmation email from the FTC.  </a:t>
            </a:r>
          </a:p>
          <a:p>
            <a:pPr eaLnBrk="1" hangingPunct="1">
              <a:spcBef>
                <a:spcPct val="0"/>
              </a:spcBef>
            </a:pPr>
            <a:endParaRPr lang="en-US" sz="140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526818-8020-44BB-94A4-1AFACD619E8B}" type="slidenum">
              <a:rPr lang="en-US"/>
              <a:pPr fontAlgn="base">
                <a:spcBef>
                  <a:spcPct val="0"/>
                </a:spcBef>
                <a:spcAft>
                  <a:spcPct val="0"/>
                </a:spcAft>
                <a:defRPr/>
              </a:pPr>
              <a:t>8</a:t>
            </a:fld>
            <a:endParaRPr lang="en-US" dirty="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400" dirty="0"/>
              <a:t>Let’s test your knowledge.  Is this statement True of False?  For credit card transactions, Card Not Present fraud decreased in 2017 due to EMV chip technology.  </a:t>
            </a:r>
          </a:p>
          <a:p>
            <a:pPr eaLnBrk="1" hangingPunct="1">
              <a:spcBef>
                <a:spcPct val="0"/>
              </a:spcBef>
            </a:pPr>
            <a:endParaRPr lang="en-US" sz="1400" dirty="0"/>
          </a:p>
          <a:p>
            <a:pPr eaLnBrk="1" hangingPunct="1">
              <a:spcBef>
                <a:spcPct val="0"/>
              </a:spcBef>
            </a:pPr>
            <a:r>
              <a:rPr lang="en-US" sz="1400" dirty="0"/>
              <a:t>CNP transactions are when the card holder is charging their purchase remotely – either over the phone or online – not in person at the store.  </a:t>
            </a:r>
          </a:p>
          <a:p>
            <a:pPr eaLnBrk="1" hangingPunct="1">
              <a:spcBef>
                <a:spcPct val="0"/>
              </a:spcBef>
            </a:pPr>
            <a:endParaRPr lang="en-US" sz="1400" dirty="0"/>
          </a:p>
          <a:p>
            <a:pPr eaLnBrk="1" hangingPunct="1">
              <a:spcBef>
                <a:spcPct val="0"/>
              </a:spcBef>
            </a:pPr>
            <a:r>
              <a:rPr lang="en-US" sz="1400" dirty="0"/>
              <a:t>Show of hands – </a:t>
            </a:r>
            <a:r>
              <a:rPr lang="en-US" sz="1400" b="1" dirty="0">
                <a:solidFill>
                  <a:srgbClr val="FF0000"/>
                </a:solidFill>
              </a:rPr>
              <a:t>[Presenter – count the number of hands raised out loud]</a:t>
            </a:r>
          </a:p>
          <a:p>
            <a:pPr marL="285708" indent="-285708" eaLnBrk="1" hangingPunct="1">
              <a:spcBef>
                <a:spcPct val="0"/>
              </a:spcBef>
              <a:buFont typeface="Arial" panose="020B0604020202020204" pitchFamily="34" charset="0"/>
              <a:buChar char="•"/>
            </a:pPr>
            <a:r>
              <a:rPr lang="en-US" sz="1400" dirty="0"/>
              <a:t>Who thinks this is a TRUE statement?</a:t>
            </a:r>
          </a:p>
          <a:p>
            <a:pPr marL="285708" indent="-285708" eaLnBrk="1" hangingPunct="1">
              <a:spcBef>
                <a:spcPct val="0"/>
              </a:spcBef>
              <a:buFont typeface="Arial" panose="020B0604020202020204" pitchFamily="34" charset="0"/>
              <a:buChar char="•"/>
            </a:pPr>
            <a:r>
              <a:rPr lang="en-US" sz="1400" dirty="0"/>
              <a:t>Who thinks this is a FALSE statement? </a:t>
            </a:r>
          </a:p>
          <a:p>
            <a:pPr marL="285708" indent="-285708" eaLnBrk="1" hangingPunct="1">
              <a:spcBef>
                <a:spcPct val="0"/>
              </a:spcBef>
              <a:buFont typeface="Arial" panose="020B0604020202020204" pitchFamily="34" charset="0"/>
              <a:buChar char="•"/>
            </a:pPr>
            <a:endParaRPr lang="en-US" sz="1400" dirty="0"/>
          </a:p>
          <a:p>
            <a:pPr eaLnBrk="1" hangingPunct="1">
              <a:spcBef>
                <a:spcPct val="0"/>
              </a:spcBef>
            </a:pPr>
            <a:r>
              <a:rPr lang="en-US" sz="1400" dirty="0"/>
              <a:t>Let’s go to the next slide to see the answer.</a:t>
            </a:r>
          </a:p>
          <a:p>
            <a:pPr eaLnBrk="1" hangingPunct="1">
              <a:spcBef>
                <a:spcPct val="0"/>
              </a:spcBef>
            </a:pPr>
            <a:endParaRPr 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6" name="Picture 3" descr="logo-and-stagecoach-lockup-pp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8403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C149BFC-2111-4ABA-8705-E47C07505D09}" type="slidenum">
              <a:rPr lang="en-US" altLang="en-US" sz="900" smtClean="0"/>
              <a:pPr eaLnBrk="1" hangingPunct="1">
                <a:spcBef>
                  <a:spcPts val="800"/>
                </a:spcBef>
                <a:buFont typeface="Wingdings" pitchFamily="2" charset="2"/>
                <a:buNone/>
                <a:defRPr/>
              </a:pPr>
              <a:t>‹#›</a:t>
            </a:fld>
            <a:endParaRPr lang="en-US" altLang="en-US" sz="900" dirty="0" smtClean="0"/>
          </a:p>
        </p:txBody>
      </p:sp>
    </p:spTree>
    <p:extLst>
      <p:ext uri="{BB962C8B-B14F-4D97-AF65-F5344CB8AC3E}">
        <p14:creationId xmlns:p14="http://schemas.microsoft.com/office/powerpoint/2010/main" val="193367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1724026"/>
            <a:ext cx="8248650" cy="2313820"/>
          </a:xfrm>
        </p:spPr>
        <p:txBody>
          <a:bodyPr rIns="91440" bIns="45720" rtlCol="0">
            <a:normAutofit/>
          </a:bodyPr>
          <a:lstStyle>
            <a:lvl1pPr marL="227013" indent="-227013"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948238" y="4138203"/>
            <a:ext cx="3470275" cy="403225"/>
          </a:xfrm>
        </p:spPr>
        <p:txBody>
          <a:bodyPr>
            <a:normAutofit/>
          </a:bodyPr>
          <a:lstStyle>
            <a:lvl1pPr marL="0" indent="0" algn="r">
              <a:buNone/>
              <a:defRPr sz="1800" i="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73175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1" y="1957387"/>
            <a:ext cx="8005762" cy="1198563"/>
          </a:xfrm>
        </p:spPr>
        <p:txBody>
          <a:bodyPr>
            <a:normAutofit/>
          </a:bodyPr>
          <a:lstStyle>
            <a:lvl1pPr algn="l">
              <a:defRPr kumimoji="0" lang="en-US" sz="3200" b="0" i="0" u="none" strike="noStrike" kern="1200" cap="none" spc="0" normalizeH="0" baseline="0" noProof="0" dirty="0" smtClean="0">
                <a:ln>
                  <a:noFill/>
                </a:ln>
                <a:solidFill>
                  <a:schemeClr val="tx1"/>
                </a:solidFill>
                <a:effectLst/>
                <a:uLnTx/>
                <a:uFillTx/>
                <a:latin typeface="+mj-lt"/>
                <a:ea typeface="+mj-ea"/>
                <a:cs typeface="+mj-cs"/>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571500" y="6248400"/>
            <a:ext cx="7277100" cy="304800"/>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924800" y="6248400"/>
            <a:ext cx="646113" cy="304800"/>
          </a:xfrm>
          <a:prstGeom prst="rect">
            <a:avLst/>
          </a:prstGeom>
        </p:spPr>
        <p:txBody>
          <a:bodyPr/>
          <a:lstStyle>
            <a:lvl1pPr>
              <a:defRPr/>
            </a:lvl1pPr>
          </a:lstStyle>
          <a:p>
            <a:pPr>
              <a:defRPr/>
            </a:pPr>
            <a:fld id="{D40BE820-95C3-4EC2-BB3F-682DEDEE6558}" type="slidenum">
              <a:rPr lang="en-US"/>
              <a:pPr>
                <a:defRPr/>
              </a:pPr>
              <a:t>‹#›</a:t>
            </a:fld>
            <a:endParaRPr lang="en-US" dirty="0"/>
          </a:p>
        </p:txBody>
      </p:sp>
    </p:spTree>
    <p:extLst>
      <p:ext uri="{BB962C8B-B14F-4D97-AF65-F5344CB8AC3E}">
        <p14:creationId xmlns:p14="http://schemas.microsoft.com/office/powerpoint/2010/main" val="196764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descr="logo-and-stagecoach-lockup-pp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34000" y="368300"/>
            <a:ext cx="36703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554038" y="3430588"/>
            <a:ext cx="5775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charset="0"/>
              <a:ea typeface="MS PGothic" pitchFamily="34" charset="-128"/>
              <a:cs typeface="+mn-cs"/>
            </a:endParaRPr>
          </a:p>
        </p:txBody>
      </p:sp>
      <p:sp>
        <p:nvSpPr>
          <p:cNvPr id="7" name="Line 9"/>
          <p:cNvSpPr>
            <a:spLocks noChangeShapeType="1"/>
          </p:cNvSpPr>
          <p:nvPr/>
        </p:nvSpPr>
        <p:spPr bwMode="auto">
          <a:xfrm>
            <a:off x="554038" y="3430588"/>
            <a:ext cx="5775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charset="0"/>
              <a:ea typeface="MS PGothic" pitchFamily="34" charset="-128"/>
              <a:cs typeface="+mn-cs"/>
            </a:endParaRPr>
          </a:p>
        </p:txBody>
      </p:sp>
      <p:sp>
        <p:nvSpPr>
          <p:cNvPr id="8" name="Line 9"/>
          <p:cNvSpPr>
            <a:spLocks noChangeShapeType="1"/>
          </p:cNvSpPr>
          <p:nvPr userDrawn="1"/>
        </p:nvSpPr>
        <p:spPr bwMode="auto">
          <a:xfrm>
            <a:off x="554038" y="3430588"/>
            <a:ext cx="5775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charset="0"/>
              <a:ea typeface="MS PGothic" pitchFamily="34" charset="-128"/>
              <a:cs typeface="+mn-cs"/>
            </a:endParaRPr>
          </a:p>
        </p:txBody>
      </p:sp>
      <p:sp>
        <p:nvSpPr>
          <p:cNvPr id="9" name="Rectangle 4"/>
          <p:cNvSpPr>
            <a:spLocks noChangeArrowheads="1"/>
          </p:cNvSpPr>
          <p:nvPr userDrawn="1"/>
        </p:nvSpPr>
        <p:spPr bwMode="auto">
          <a:xfrm>
            <a:off x="436563" y="6308725"/>
            <a:ext cx="525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en-US" altLang="en-US" sz="1000" b="1" dirty="0" smtClean="0">
                <a:solidFill>
                  <a:prstClr val="black"/>
                </a:solidFill>
                <a:latin typeface="Verdana" pitchFamily="34" charset="0"/>
                <a:cs typeface="+mn-cs"/>
              </a:rPr>
              <a:t>© 2016 Wells Fargo Bank, N.A. All rights reserved. Member FDIC.</a:t>
            </a:r>
          </a:p>
        </p:txBody>
      </p:sp>
      <p:sp>
        <p:nvSpPr>
          <p:cNvPr id="2" name="Title 1"/>
          <p:cNvSpPr>
            <a:spLocks noGrp="1"/>
          </p:cNvSpPr>
          <p:nvPr>
            <p:ph type="ctrTitle"/>
          </p:nvPr>
        </p:nvSpPr>
        <p:spPr>
          <a:xfrm>
            <a:off x="457200" y="1828800"/>
            <a:ext cx="7772400" cy="1470025"/>
          </a:xfrm>
          <a:noFill/>
          <a:ln w="9525">
            <a:noFill/>
            <a:miter lim="800000"/>
            <a:headEnd/>
            <a:tailEnd/>
          </a:ln>
        </p:spPr>
        <p:txBody>
          <a:bodyPr anchor="b"/>
          <a:lstStyle>
            <a:lvl1pPr algn="l" rtl="0" eaLnBrk="1" fontAlgn="base" hangingPunct="1">
              <a:lnSpc>
                <a:spcPct val="105000"/>
              </a:lnSpc>
              <a:spcBef>
                <a:spcPct val="0"/>
              </a:spcBef>
              <a:spcAft>
                <a:spcPct val="0"/>
              </a:spcAft>
              <a:defRPr lang="en-US" sz="5000" dirty="0">
                <a:solidFill>
                  <a:schemeClr val="tx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657600"/>
            <a:ext cx="6400800" cy="914400"/>
          </a:xfrm>
          <a:noFill/>
          <a:ln w="9525">
            <a:noFill/>
            <a:miter lim="800000"/>
            <a:headEnd/>
            <a:tailEnd/>
          </a:ln>
          <a:effectLst/>
        </p:spPr>
        <p:txBody>
          <a:bodyPr tIns="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438150" y="5791200"/>
            <a:ext cx="2819400" cy="762000"/>
          </a:xfrm>
        </p:spPr>
        <p:txBody>
          <a:bodyPr>
            <a:noAutofit/>
          </a:bodyPr>
          <a:lstStyle>
            <a:lvl1pPr marL="0" indent="0">
              <a:buNone/>
              <a:defRPr sz="1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
        <p:nvSpPr>
          <p:cNvPr id="10" name="Slide Number Placeholder 5"/>
          <p:cNvSpPr>
            <a:spLocks noGrp="1"/>
          </p:cNvSpPr>
          <p:nvPr>
            <p:ph type="sldNum" sz="quarter" idx="16"/>
          </p:nvPr>
        </p:nvSpPr>
        <p:spPr/>
        <p:txBody>
          <a:bodyPr/>
          <a:lstStyle>
            <a:lvl1pPr>
              <a:defRPr/>
            </a:lvl1pPr>
          </a:lstStyle>
          <a:p>
            <a:pPr>
              <a:defRPr/>
            </a:pPr>
            <a:fld id="{20C04DF8-FC54-4B9A-ACCA-26E627B6F641}" type="slidenum">
              <a:rPr lang="en-US"/>
              <a:pPr>
                <a:defRPr/>
              </a:pPr>
              <a:t>‹#›</a:t>
            </a:fld>
            <a:endParaRPr lang="en-US" dirty="0"/>
          </a:p>
        </p:txBody>
      </p:sp>
    </p:spTree>
    <p:extLst>
      <p:ext uri="{BB962C8B-B14F-4D97-AF65-F5344CB8AC3E}">
        <p14:creationId xmlns:p14="http://schemas.microsoft.com/office/powerpoint/2010/main" val="413243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29328"/>
            <a:ext cx="8229600" cy="5047672"/>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DB22A9-D73F-43E7-A53F-3685AF83799A}" type="slidenum">
              <a:rPr lang="en-US"/>
              <a:pPr>
                <a:defRPr/>
              </a:pPr>
              <a:t>‹#›</a:t>
            </a:fld>
            <a:endParaRPr lang="en-US" dirty="0"/>
          </a:p>
        </p:txBody>
      </p:sp>
    </p:spTree>
    <p:extLst>
      <p:ext uri="{BB962C8B-B14F-4D97-AF65-F5344CB8AC3E}">
        <p14:creationId xmlns:p14="http://schemas.microsoft.com/office/powerpoint/2010/main" val="65636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ea typeface="MS PGothic" pitchFamily="34" charset="-128"/>
              <a:cs typeface="+mn-cs"/>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AC7B49F-A9B6-4EC9-9A39-D2C6B8F8200D}" type="slidenum">
              <a:rPr lang="en-US" smtClean="0">
                <a:ea typeface="MS PGothic" pitchFamily="34" charset="-128"/>
                <a:cs typeface="+mn-cs"/>
              </a:rPr>
              <a:pPr>
                <a:defRPr/>
              </a:pPr>
              <a:t>‹#›</a:t>
            </a:fld>
            <a:endParaRPr lang="en-US" dirty="0">
              <a:ea typeface="MS PGothic" pitchFamily="34" charset="-128"/>
              <a:cs typeface="+mn-cs"/>
            </a:endParaRPr>
          </a:p>
        </p:txBody>
      </p:sp>
    </p:spTree>
    <p:extLst>
      <p:ext uri="{BB962C8B-B14F-4D97-AF65-F5344CB8AC3E}">
        <p14:creationId xmlns:p14="http://schemas.microsoft.com/office/powerpoint/2010/main" val="388198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E4462D-A9A9-419E-9B1B-3571AB1F95F2}" type="slidenum">
              <a:rPr lang="en-US"/>
              <a:pPr>
                <a:defRPr/>
              </a:pPr>
              <a:t>‹#›</a:t>
            </a:fld>
            <a:endParaRPr lang="en-US" dirty="0"/>
          </a:p>
        </p:txBody>
      </p:sp>
    </p:spTree>
    <p:extLst>
      <p:ext uri="{BB962C8B-B14F-4D97-AF65-F5344CB8AC3E}">
        <p14:creationId xmlns:p14="http://schemas.microsoft.com/office/powerpoint/2010/main" val="103573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3200401"/>
            <a:ext cx="7772400" cy="5334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a:xfrm>
            <a:off x="457200" y="2304288"/>
            <a:ext cx="8343900" cy="1143000"/>
          </a:xfrm>
        </p:spPr>
        <p:txBody>
          <a:bodyPr/>
          <a:lstStyle>
            <a:lvl1pPr>
              <a:defRPr sz="50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4565D0-1895-49AF-A32A-A712FDDD290C}" type="slidenum">
              <a:rPr lang="en-US"/>
              <a:pPr>
                <a:defRPr/>
              </a:pPr>
              <a:t>‹#›</a:t>
            </a:fld>
            <a:endParaRPr lang="en-US" dirty="0"/>
          </a:p>
        </p:txBody>
      </p:sp>
    </p:spTree>
    <p:extLst>
      <p:ext uri="{BB962C8B-B14F-4D97-AF65-F5344CB8AC3E}">
        <p14:creationId xmlns:p14="http://schemas.microsoft.com/office/powerpoint/2010/main" val="2970414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F11EFB-7AAA-40E7-B96D-625FB702F9A9}" type="slidenum">
              <a:rPr lang="en-US"/>
              <a:pPr>
                <a:defRPr/>
              </a:pPr>
              <a:t>‹#›</a:t>
            </a:fld>
            <a:endParaRPr lang="en-US" dirty="0"/>
          </a:p>
        </p:txBody>
      </p:sp>
    </p:spTree>
    <p:extLst>
      <p:ext uri="{BB962C8B-B14F-4D97-AF65-F5344CB8AC3E}">
        <p14:creationId xmlns:p14="http://schemas.microsoft.com/office/powerpoint/2010/main" val="55565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5123F0-4579-4E45-A213-8ABCBEE4E1DB}" type="slidenum">
              <a:rPr lang="en-US"/>
              <a:pPr>
                <a:defRPr/>
              </a:pPr>
              <a:t>‹#›</a:t>
            </a:fld>
            <a:endParaRPr lang="en-US" dirty="0"/>
          </a:p>
        </p:txBody>
      </p:sp>
    </p:spTree>
    <p:extLst>
      <p:ext uri="{BB962C8B-B14F-4D97-AF65-F5344CB8AC3E}">
        <p14:creationId xmlns:p14="http://schemas.microsoft.com/office/powerpoint/2010/main" val="375128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3D8C9371-4984-4831-9CF2-8B75EE4CF2E1}"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5" name="TextBox 4"/>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2" name="Title 1"/>
          <p:cNvSpPr>
            <a:spLocks noGrp="1"/>
          </p:cNvSpPr>
          <p:nvPr>
            <p:ph type="title"/>
          </p:nvPr>
        </p:nvSpPr>
        <p:spPr>
          <a:xfrm>
            <a:off x="547730" y="319903"/>
            <a:ext cx="8229600" cy="1143000"/>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0219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5B84CF5-CAAA-4E5D-80C2-21E4C099396B}" type="slidenum">
              <a:rPr lang="en-US"/>
              <a:pPr>
                <a:defRPr/>
              </a:pPr>
              <a:t>‹#›</a:t>
            </a:fld>
            <a:endParaRPr lang="en-US" dirty="0"/>
          </a:p>
        </p:txBody>
      </p:sp>
    </p:spTree>
    <p:extLst>
      <p:ext uri="{BB962C8B-B14F-4D97-AF65-F5344CB8AC3E}">
        <p14:creationId xmlns:p14="http://schemas.microsoft.com/office/powerpoint/2010/main" val="1501642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CC2BBF7-80EF-4818-A616-3C233847F24C}" type="slidenum">
              <a:rPr lang="en-US"/>
              <a:pPr>
                <a:defRPr/>
              </a:pPr>
              <a:t>‹#›</a:t>
            </a:fld>
            <a:endParaRPr lang="en-US" dirty="0"/>
          </a:p>
        </p:txBody>
      </p:sp>
    </p:spTree>
    <p:extLst>
      <p:ext uri="{BB962C8B-B14F-4D97-AF65-F5344CB8AC3E}">
        <p14:creationId xmlns:p14="http://schemas.microsoft.com/office/powerpoint/2010/main" val="1973267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788" y="1422399"/>
            <a:ext cx="8537294" cy="5072529"/>
          </a:xfrm>
        </p:spPr>
        <p:txBody>
          <a:bodyPr rtlCol="0">
            <a:normAutofit/>
          </a:bodyPr>
          <a:lstStyle>
            <a:lvl1pPr marL="342900" indent="-166688"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4948238" y="3495675"/>
            <a:ext cx="3470275" cy="403225"/>
          </a:xfrm>
        </p:spPr>
        <p:txBody>
          <a:bodyPr>
            <a:normAutofit/>
          </a:bodyPr>
          <a:lstStyle>
            <a:lvl1pPr marL="0" indent="0" algn="r">
              <a:buNone/>
              <a:defRPr sz="1800" i="1">
                <a:solidFill>
                  <a:schemeClr val="bg1"/>
                </a:solidFill>
              </a:defRPr>
            </a:lvl1pPr>
          </a:lstStyle>
          <a:p>
            <a:pPr lvl="0"/>
            <a:r>
              <a:rPr lang="en-US" smtClean="0"/>
              <a:t>Click to edit Master text styles</a:t>
            </a:r>
          </a:p>
        </p:txBody>
      </p:sp>
      <p:sp>
        <p:nvSpPr>
          <p:cNvPr id="4" name="Date Placeholder 2"/>
          <p:cNvSpPr>
            <a:spLocks noGrp="1"/>
          </p:cNvSpPr>
          <p:nvPr>
            <p:ph type="dt" sz="half" idx="14"/>
          </p:nvPr>
        </p:nvSpPr>
        <p:spPr/>
        <p:txBody>
          <a:bodyPr/>
          <a:lstStyle>
            <a:lvl1pPr>
              <a:defRPr/>
            </a:lvl1pPr>
          </a:lstStyle>
          <a:p>
            <a:pPr>
              <a:defRPr/>
            </a:pPr>
            <a:endParaRPr lang="en-US" dirty="0"/>
          </a:p>
        </p:txBody>
      </p:sp>
      <p:sp>
        <p:nvSpPr>
          <p:cNvPr id="5" name="Footer Placeholder 3"/>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6"/>
          </p:nvPr>
        </p:nvSpPr>
        <p:spPr/>
        <p:txBody>
          <a:bodyPr/>
          <a:lstStyle>
            <a:lvl1pPr>
              <a:defRPr/>
            </a:lvl1pPr>
          </a:lstStyle>
          <a:p>
            <a:pPr>
              <a:defRPr/>
            </a:pPr>
            <a:fld id="{B11E9F6A-1198-4ACE-ACB3-62F634346E3A}" type="slidenum">
              <a:rPr lang="en-US"/>
              <a:pPr>
                <a:defRPr/>
              </a:pPr>
              <a:t>‹#›</a:t>
            </a:fld>
            <a:endParaRPr lang="en-US" dirty="0"/>
          </a:p>
        </p:txBody>
      </p:sp>
    </p:spTree>
    <p:extLst>
      <p:ext uri="{BB962C8B-B14F-4D97-AF65-F5344CB8AC3E}">
        <p14:creationId xmlns:p14="http://schemas.microsoft.com/office/powerpoint/2010/main" val="1606800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solidFill>
                <a:srgbClr val="626366"/>
              </a:solidFill>
              <a:ea typeface="MS PGothic"/>
            </a:endParaRPr>
          </a:p>
        </p:txBody>
      </p:sp>
      <p:pic>
        <p:nvPicPr>
          <p:cNvPr id="6" name="Picture 3" descr="logo-and-stagecoach-lockup-pp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546786" y="3657600"/>
            <a:ext cx="6400800" cy="914400"/>
          </a:xfrm>
          <a:noFill/>
          <a:ln w="9525">
            <a:noFill/>
            <a:miter lim="800000"/>
            <a:headEnd/>
            <a:tailEnd/>
          </a:ln>
          <a:effectLst/>
        </p:spPr>
        <p:txBody>
          <a:bodyPr rIns="0" bIns="0">
            <a:no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Edit Master text styles</a:t>
            </a:r>
          </a:p>
        </p:txBody>
      </p:sp>
    </p:spTree>
    <p:extLst>
      <p:ext uri="{BB962C8B-B14F-4D97-AF65-F5344CB8AC3E}">
        <p14:creationId xmlns:p14="http://schemas.microsoft.com/office/powerpoint/2010/main" val="232055619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104" y="121505"/>
            <a:ext cx="8046720" cy="1005840"/>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39104" y="1135970"/>
            <a:ext cx="8046720" cy="5486400"/>
          </a:xfrm>
        </p:spPr>
        <p:txBody>
          <a:bodyPr/>
          <a:lstStyle>
            <a:lvl1pPr marL="173038" indent="-173038">
              <a:spcBef>
                <a:spcPts val="300"/>
              </a:spcBef>
              <a:spcAft>
                <a:spcPts val="0"/>
              </a:spcAft>
              <a:defRPr sz="1400">
                <a:solidFill>
                  <a:schemeClr val="tx1"/>
                </a:solidFill>
              </a:defRPr>
            </a:lvl1pPr>
            <a:lvl2pPr marL="344488" indent="-180975">
              <a:spcBef>
                <a:spcPts val="300"/>
              </a:spcBef>
              <a:spcAft>
                <a:spcPts val="0"/>
              </a:spcAft>
              <a:tabLst>
                <a:tab pos="344488" algn="l"/>
              </a:tabLst>
              <a:defRPr sz="1200">
                <a:solidFill>
                  <a:schemeClr val="tx1"/>
                </a:solidFill>
              </a:defRPr>
            </a:lvl2pPr>
            <a:lvl3pPr marL="517525" indent="-166688">
              <a:spcBef>
                <a:spcPts val="300"/>
              </a:spcBef>
              <a:spcAft>
                <a:spcPts val="0"/>
              </a:spcAft>
              <a:tabLst>
                <a:tab pos="517525" algn="l"/>
              </a:tabLst>
              <a:defRPr sz="1000">
                <a:solidFill>
                  <a:schemeClr val="tx1"/>
                </a:solidFill>
              </a:defRPr>
            </a:lvl3pPr>
            <a:lvl4pPr marL="690563" indent="-173038">
              <a:spcBef>
                <a:spcPts val="300"/>
              </a:spcBef>
              <a:spcAft>
                <a:spcPts val="0"/>
              </a:spcAft>
              <a:defRPr sz="1000">
                <a:solidFill>
                  <a:schemeClr val="tx1"/>
                </a:solidFill>
              </a:defRPr>
            </a:lvl4pPr>
            <a:lvl5pPr marL="914400" indent="-223838">
              <a:spcBef>
                <a:spcPts val="300"/>
              </a:spcBef>
              <a:spcAft>
                <a:spcPts val="0"/>
              </a:spcAft>
              <a:tabLst>
                <a:tab pos="914400" algn="l"/>
              </a:tabLst>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23807358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539104" y="121505"/>
            <a:ext cx="8046720" cy="1005840"/>
          </a:xfrm>
        </p:spPr>
        <p:txBody>
          <a:bodyPr/>
          <a:lstStyle>
            <a:lvl1pPr>
              <a:defRPr sz="2400"/>
            </a:lvl1pPr>
          </a:lstStyle>
          <a:p>
            <a:r>
              <a:rPr lang="en-US" smtClean="0"/>
              <a:t>Click to edit Master title style</a:t>
            </a:r>
            <a:endParaRPr lang="en-US" dirty="0"/>
          </a:p>
        </p:txBody>
      </p:sp>
      <p:sp>
        <p:nvSpPr>
          <p:cNvPr id="6" name="TextBox 5"/>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275044203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62221703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bg2"/>
                </a:solidFill>
              </a:defRPr>
            </a:lvl1pPr>
          </a:lstStyle>
          <a:p>
            <a:r>
              <a:rPr lang="en-US" smtClean="0"/>
              <a:t>Click to edit Master title style</a:t>
            </a:r>
            <a:endParaRPr lang="en-US" dirty="0"/>
          </a:p>
        </p:txBody>
      </p:sp>
      <p:sp>
        <p:nvSpPr>
          <p:cNvPr id="6" name="TextBox 5"/>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10455213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solidFill>
                <a:srgbClr val="626366"/>
              </a:solidFill>
              <a:ea typeface="MS PGothic"/>
            </a:endParaRPr>
          </a:p>
        </p:txBody>
      </p:sp>
      <p:pic>
        <p:nvPicPr>
          <p:cNvPr id="6" name="Picture 3" descr="logo-and-stagecoach-lockup-pp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546786" y="3657600"/>
            <a:ext cx="6400800" cy="914400"/>
          </a:xfrm>
          <a:noFill/>
          <a:ln w="9525">
            <a:noFill/>
            <a:miter lim="800000"/>
            <a:headEnd/>
            <a:tailEnd/>
          </a:ln>
          <a:effectLst/>
        </p:spPr>
        <p:txBody>
          <a:bodyPr rIns="0" bIns="0">
            <a:no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Edit Master text styles</a:t>
            </a:r>
          </a:p>
        </p:txBody>
      </p:sp>
    </p:spTree>
    <p:extLst>
      <p:ext uri="{BB962C8B-B14F-4D97-AF65-F5344CB8AC3E}">
        <p14:creationId xmlns:p14="http://schemas.microsoft.com/office/powerpoint/2010/main" val="353244377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104" y="121505"/>
            <a:ext cx="8046720" cy="1005840"/>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39104" y="1135970"/>
            <a:ext cx="8046720" cy="5486400"/>
          </a:xfrm>
        </p:spPr>
        <p:txBody>
          <a:bodyPr/>
          <a:lstStyle>
            <a:lvl1pPr marL="173038" indent="-173038">
              <a:spcBef>
                <a:spcPts val="300"/>
              </a:spcBef>
              <a:spcAft>
                <a:spcPts val="0"/>
              </a:spcAft>
              <a:defRPr sz="1400">
                <a:solidFill>
                  <a:schemeClr val="tx1"/>
                </a:solidFill>
              </a:defRPr>
            </a:lvl1pPr>
            <a:lvl2pPr marL="344488" indent="-180975">
              <a:spcBef>
                <a:spcPts val="300"/>
              </a:spcBef>
              <a:spcAft>
                <a:spcPts val="0"/>
              </a:spcAft>
              <a:tabLst>
                <a:tab pos="344488" algn="l"/>
              </a:tabLst>
              <a:defRPr sz="1200">
                <a:solidFill>
                  <a:schemeClr val="tx1"/>
                </a:solidFill>
              </a:defRPr>
            </a:lvl2pPr>
            <a:lvl3pPr marL="517525" indent="-166688">
              <a:spcBef>
                <a:spcPts val="300"/>
              </a:spcBef>
              <a:spcAft>
                <a:spcPts val="0"/>
              </a:spcAft>
              <a:tabLst>
                <a:tab pos="517525" algn="l"/>
              </a:tabLst>
              <a:defRPr sz="1000">
                <a:solidFill>
                  <a:schemeClr val="tx1"/>
                </a:solidFill>
              </a:defRPr>
            </a:lvl3pPr>
            <a:lvl4pPr marL="690563" indent="-173038">
              <a:spcBef>
                <a:spcPts val="300"/>
              </a:spcBef>
              <a:spcAft>
                <a:spcPts val="0"/>
              </a:spcAft>
              <a:defRPr sz="1000">
                <a:solidFill>
                  <a:schemeClr val="tx1"/>
                </a:solidFill>
              </a:defRPr>
            </a:lvl4pPr>
            <a:lvl5pPr marL="914400" indent="-223838">
              <a:spcBef>
                <a:spcPts val="300"/>
              </a:spcBef>
              <a:spcAft>
                <a:spcPts val="0"/>
              </a:spcAft>
              <a:tabLst>
                <a:tab pos="914400" algn="l"/>
              </a:tabLst>
              <a:defRPr sz="10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380619213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PPLY 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3D8C9371-4984-4831-9CF2-8B75EE4CF2E1}"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5" name="TextBox 4"/>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2" name="Title 1"/>
          <p:cNvSpPr>
            <a:spLocks noGrp="1"/>
          </p:cNvSpPr>
          <p:nvPr>
            <p:ph type="title"/>
          </p:nvPr>
        </p:nvSpPr>
        <p:spPr>
          <a:xfrm>
            <a:off x="547730" y="319903"/>
            <a:ext cx="8229600" cy="1143000"/>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767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539104" y="121505"/>
            <a:ext cx="8046720" cy="1005840"/>
          </a:xfrm>
        </p:spPr>
        <p:txBody>
          <a:bodyPr/>
          <a:lstStyle>
            <a:lvl1pPr>
              <a:defRPr sz="2400"/>
            </a:lvl1pPr>
          </a:lstStyle>
          <a:p>
            <a:r>
              <a:rPr lang="en-US" smtClean="0"/>
              <a:t>Click to edit Master title style</a:t>
            </a:r>
            <a:endParaRPr lang="en-US" dirty="0"/>
          </a:p>
        </p:txBody>
      </p:sp>
      <p:sp>
        <p:nvSpPr>
          <p:cNvPr id="6" name="TextBox 5"/>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12409634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47345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bg2"/>
                </a:solidFill>
              </a:defRPr>
            </a:lvl1pPr>
          </a:lstStyle>
          <a:p>
            <a:r>
              <a:rPr lang="en-US" smtClean="0"/>
              <a:t>Click to edit Master title style</a:t>
            </a:r>
            <a:endParaRPr lang="en-US" dirty="0"/>
          </a:p>
        </p:txBody>
      </p:sp>
      <p:sp>
        <p:nvSpPr>
          <p:cNvPr id="6" name="TextBox 5"/>
          <p:cNvSpPr txBox="1">
            <a:spLocks noChangeArrowheads="1"/>
          </p:cNvSpPr>
          <p:nvPr userDrawn="1"/>
        </p:nvSpPr>
        <p:spPr bwMode="auto">
          <a:xfrm>
            <a:off x="8774113" y="6629399"/>
            <a:ext cx="36576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ts val="800"/>
              </a:spcBef>
              <a:buFont typeface="Wingdings" pitchFamily="2" charset="2"/>
              <a:buNone/>
              <a:defRPr/>
            </a:pPr>
            <a:fld id="{290C7B1A-05F7-4F14-BBB1-0B2150B7A70F}" type="slidenum">
              <a:rPr lang="en-US" altLang="en-US" sz="1000" smtClean="0">
                <a:solidFill>
                  <a:srgbClr val="000000"/>
                </a:solidFill>
                <a:ea typeface="MS PGothic"/>
              </a:rPr>
              <a:pPr algn="ctr" eaLnBrk="1" hangingPunct="1">
                <a:spcBef>
                  <a:spcPts val="800"/>
                </a:spcBef>
                <a:buFont typeface="Wingdings" pitchFamily="2" charset="2"/>
                <a:buNone/>
                <a:defRPr/>
              </a:pPr>
              <a:t>‹#›</a:t>
            </a:fld>
            <a:endParaRPr lang="en-US" altLang="en-US" sz="1000" dirty="0" smtClean="0">
              <a:solidFill>
                <a:srgbClr val="000000"/>
              </a:solidFill>
              <a:ea typeface="MS PGothic"/>
            </a:endParaRPr>
          </a:p>
        </p:txBody>
      </p:sp>
    </p:spTree>
    <p:extLst>
      <p:ext uri="{BB962C8B-B14F-4D97-AF65-F5344CB8AC3E}">
        <p14:creationId xmlns:p14="http://schemas.microsoft.com/office/powerpoint/2010/main" val="422094025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3210335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3674237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2847606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3195862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1510896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3918737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151266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2026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231543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3501910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3202162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174C9-2696-4048-9082-3FE3125F1BC5}"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C0F44-E816-4EA7-AEB5-73ED9EFB1077}" type="slidenum">
              <a:rPr lang="en-US" smtClean="0"/>
              <a:t>‹#›</a:t>
            </a:fld>
            <a:endParaRPr lang="en-US" dirty="0"/>
          </a:p>
        </p:txBody>
      </p:sp>
    </p:spTree>
    <p:extLst>
      <p:ext uri="{BB962C8B-B14F-4D97-AF65-F5344CB8AC3E}">
        <p14:creationId xmlns:p14="http://schemas.microsoft.com/office/powerpoint/2010/main" val="168232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EA1CE7D5-EC6A-411B-A16E-1F9770B86804}"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5" name="TextBox 4"/>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63E9CB4-000B-46CE-8EE3-7C132581EF1F}"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2" name="Title 1"/>
          <p:cNvSpPr>
            <a:spLocks noGrp="1"/>
          </p:cNvSpPr>
          <p:nvPr>
            <p:ph type="title"/>
          </p:nvPr>
        </p:nvSpPr>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552450" y="2286000"/>
            <a:ext cx="8229600" cy="3840163"/>
          </a:xfrm>
        </p:spPr>
        <p:txBody>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836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BF7216CD-EB03-4AB1-A705-19E8B6E8B74E}"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5" name="TextBox 4"/>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A3E1FA4-29C7-412E-BED4-0F16C0ACF15D}"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9756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83A828C1-4947-4EA3-87F5-B0DA87E62592}"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6" name="TextBox 5"/>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ADE2D989-92D0-4212-93D4-71D86E0EA1BE}"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2" name="Title 1"/>
          <p:cNvSpPr>
            <a:spLocks noGrp="1"/>
          </p:cNvSpPr>
          <p:nvPr>
            <p:ph type="title"/>
          </p:nvPr>
        </p:nvSpPr>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6937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5660BBED-22CF-4A23-8CA1-E52F285DADB3}"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8" name="TextBox 7"/>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D55E65C9-97C5-43BE-B6AA-7420F5D8BC7A}"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626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105EADE1-1183-4B88-882D-3ED6C666D893}"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4" name="TextBox 3"/>
          <p:cNvSpPr txBox="1">
            <a:spLocks noChangeArrowheads="1"/>
          </p:cNvSpPr>
          <p:nvPr userDrawn="1"/>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pPr eaLnBrk="1" hangingPunct="1">
                <a:spcBef>
                  <a:spcPts val="800"/>
                </a:spcBef>
                <a:buFont typeface="Wingdings" pitchFamily="2" charset="2"/>
                <a:buNone/>
                <a:defRPr/>
              </a:pPr>
              <a:t>‹#›</a:t>
            </a:fld>
            <a:endParaRPr lang="en-US" altLang="en-US" sz="900" dirty="0" smtClean="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6210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34" r:id="rId1"/>
    <p:sldLayoutId id="2147484835" r:id="rId2"/>
    <p:sldLayoutId id="2147484906" r:id="rId3"/>
    <p:sldLayoutId id="2147484904" r:id="rId4"/>
    <p:sldLayoutId id="2147484836" r:id="rId5"/>
    <p:sldLayoutId id="2147484837" r:id="rId6"/>
    <p:sldLayoutId id="2147484838" r:id="rId7"/>
    <p:sldLayoutId id="2147484839" r:id="rId8"/>
    <p:sldLayoutId id="2147484840" r:id="rId9"/>
    <p:sldLayoutId id="2147484841" r:id="rId10"/>
    <p:sldLayoutId id="2147484842" r:id="rId11"/>
    <p:sldLayoutId id="2147484851" r:id="rId12"/>
  </p:sldLayoutIdLst>
  <p:hf hdr="0" ftr="0" dt="0"/>
  <p:txStyles>
    <p:titleStyle>
      <a:lvl1pPr algn="l" rtl="0" eaLnBrk="1" fontAlgn="base" hangingPunct="1">
        <a:lnSpc>
          <a:spcPct val="105000"/>
        </a:lnSpc>
        <a:spcBef>
          <a:spcPct val="0"/>
        </a:spcBef>
        <a:spcAft>
          <a:spcPct val="0"/>
        </a:spcAft>
        <a:defRPr lang="en-US" sz="3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Verdana" pitchFamily="34" charset="0"/>
              </a:defRPr>
            </a:lvl1pPr>
          </a:lstStyle>
          <a:p>
            <a:pPr>
              <a:defRPr/>
            </a:pPr>
            <a:endParaRPr lang="en-US" dirty="0">
              <a:ea typeface="MS PGothic" pitchFamily="34" charset="-128"/>
              <a:cs typeface="+mn-cs"/>
            </a:endParaRPr>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itchFamily="34" charset="0"/>
              </a:defRPr>
            </a:lvl1pPr>
          </a:lstStyle>
          <a:p>
            <a:pPr>
              <a:defRPr/>
            </a:pPr>
            <a:fld id="{CAC7B49F-A9B6-4EC9-9A39-D2C6B8F8200D}" type="slidenum">
              <a:rPr lang="en-US">
                <a:ea typeface="MS PGothic" pitchFamily="34" charset="-128"/>
                <a:cs typeface="+mn-cs"/>
              </a:rPr>
              <a:pPr>
                <a:defRPr/>
              </a:pPr>
              <a:t>‹#›</a:t>
            </a:fld>
            <a:endParaRPr lang="en-US" dirty="0">
              <a:ea typeface="MS PGothic" pitchFamily="34" charset="-128"/>
              <a:cs typeface="+mn-cs"/>
            </a:endParaRPr>
          </a:p>
        </p:txBody>
      </p:sp>
    </p:spTree>
    <p:extLst>
      <p:ext uri="{BB962C8B-B14F-4D97-AF65-F5344CB8AC3E}">
        <p14:creationId xmlns:p14="http://schemas.microsoft.com/office/powerpoint/2010/main" val="1053293971"/>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905" r:id="rId3"/>
    <p:sldLayoutId id="2147484865" r:id="rId4"/>
    <p:sldLayoutId id="2147484866" r:id="rId5"/>
    <p:sldLayoutId id="2147484867" r:id="rId6"/>
    <p:sldLayoutId id="2147484868" r:id="rId7"/>
    <p:sldLayoutId id="2147484869" r:id="rId8"/>
    <p:sldLayoutId id="2147484870" r:id="rId9"/>
    <p:sldLayoutId id="2147484871" r:id="rId10"/>
  </p:sldLayoutIdLst>
  <p:hf hdr="0" ftr="0" dt="0"/>
  <p:txStyles>
    <p:titleStyle>
      <a:lvl1pPr algn="l" rtl="0" eaLnBrk="0" fontAlgn="base" hangingPunct="0">
        <a:lnSpc>
          <a:spcPct val="105000"/>
        </a:lnSpc>
        <a:spcBef>
          <a:spcPct val="0"/>
        </a:spcBef>
        <a:spcAft>
          <a:spcPct val="0"/>
        </a:spcAft>
        <a:defRPr lang="en-US" sz="3200" kern="1200" dirty="0">
          <a:solidFill>
            <a:schemeClr val="tx2"/>
          </a:solidFill>
          <a:latin typeface="+mj-lt"/>
          <a:ea typeface="MS PGothic" pitchFamily="34" charset="-128"/>
          <a:cs typeface="ＭＳ Ｐゴシック" charset="-128"/>
        </a:defRPr>
      </a:lvl1pPr>
      <a:lvl2pPr algn="l" rtl="0" eaLnBrk="0" fontAlgn="base" hangingPunct="0">
        <a:lnSpc>
          <a:spcPct val="105000"/>
        </a:lnSpc>
        <a:spcBef>
          <a:spcPct val="0"/>
        </a:spcBef>
        <a:spcAft>
          <a:spcPct val="0"/>
        </a:spcAft>
        <a:defRPr sz="3200">
          <a:solidFill>
            <a:schemeClr val="tx2"/>
          </a:solidFill>
          <a:latin typeface="Georgia" charset="0"/>
          <a:ea typeface="MS PGothic" pitchFamily="34" charset="-128"/>
          <a:cs typeface="ＭＳ Ｐゴシック" charset="-128"/>
        </a:defRPr>
      </a:lvl2pPr>
      <a:lvl3pPr algn="l" rtl="0" eaLnBrk="0" fontAlgn="base" hangingPunct="0">
        <a:lnSpc>
          <a:spcPct val="105000"/>
        </a:lnSpc>
        <a:spcBef>
          <a:spcPct val="0"/>
        </a:spcBef>
        <a:spcAft>
          <a:spcPct val="0"/>
        </a:spcAft>
        <a:defRPr sz="3200">
          <a:solidFill>
            <a:schemeClr val="tx2"/>
          </a:solidFill>
          <a:latin typeface="Georgia" charset="0"/>
          <a:ea typeface="MS PGothic" pitchFamily="34" charset="-128"/>
          <a:cs typeface="ＭＳ Ｐゴシック" charset="-128"/>
        </a:defRPr>
      </a:lvl3pPr>
      <a:lvl4pPr algn="l" rtl="0" eaLnBrk="0" fontAlgn="base" hangingPunct="0">
        <a:lnSpc>
          <a:spcPct val="105000"/>
        </a:lnSpc>
        <a:spcBef>
          <a:spcPct val="0"/>
        </a:spcBef>
        <a:spcAft>
          <a:spcPct val="0"/>
        </a:spcAft>
        <a:defRPr sz="3200">
          <a:solidFill>
            <a:schemeClr val="tx2"/>
          </a:solidFill>
          <a:latin typeface="Georgia" charset="0"/>
          <a:ea typeface="MS PGothic" pitchFamily="34" charset="-128"/>
          <a:cs typeface="ＭＳ Ｐゴシック" charset="-128"/>
        </a:defRPr>
      </a:lvl4pPr>
      <a:lvl5pPr algn="l" rtl="0" eaLnBrk="0" fontAlgn="base" hangingPunct="0">
        <a:lnSpc>
          <a:spcPct val="105000"/>
        </a:lnSpc>
        <a:spcBef>
          <a:spcPct val="0"/>
        </a:spcBef>
        <a:spcAft>
          <a:spcPct val="0"/>
        </a:spcAft>
        <a:defRPr sz="3200">
          <a:solidFill>
            <a:schemeClr val="tx2"/>
          </a:solidFill>
          <a:latin typeface="Georgia" charset="0"/>
          <a:ea typeface="MS PGothic" pitchFamily="34" charset="-128"/>
          <a:cs typeface="ＭＳ Ｐゴシック" charset="-128"/>
        </a:defRPr>
      </a:lvl5pPr>
      <a:lvl6pPr marL="457200" algn="l" rtl="0" fontAlgn="base">
        <a:lnSpc>
          <a:spcPct val="105000"/>
        </a:lnSpc>
        <a:spcBef>
          <a:spcPct val="0"/>
        </a:spcBef>
        <a:spcAft>
          <a:spcPct val="0"/>
        </a:spcAft>
        <a:defRPr sz="3200">
          <a:solidFill>
            <a:schemeClr val="tx2"/>
          </a:solidFill>
          <a:latin typeface="Georgia" charset="0"/>
          <a:ea typeface="ＭＳ Ｐゴシック" charset="-128"/>
          <a:cs typeface="ＭＳ Ｐゴシック" charset="-128"/>
        </a:defRPr>
      </a:lvl6pPr>
      <a:lvl7pPr marL="914400" algn="l" rtl="0" fontAlgn="base">
        <a:lnSpc>
          <a:spcPct val="105000"/>
        </a:lnSpc>
        <a:spcBef>
          <a:spcPct val="0"/>
        </a:spcBef>
        <a:spcAft>
          <a:spcPct val="0"/>
        </a:spcAft>
        <a:defRPr sz="3200">
          <a:solidFill>
            <a:schemeClr val="tx2"/>
          </a:solidFill>
          <a:latin typeface="Georgia" charset="0"/>
          <a:ea typeface="ＭＳ Ｐゴシック" charset="-128"/>
          <a:cs typeface="ＭＳ Ｐゴシック" charset="-128"/>
        </a:defRPr>
      </a:lvl7pPr>
      <a:lvl8pPr marL="1371600" algn="l" rtl="0" fontAlgn="base">
        <a:lnSpc>
          <a:spcPct val="105000"/>
        </a:lnSpc>
        <a:spcBef>
          <a:spcPct val="0"/>
        </a:spcBef>
        <a:spcAft>
          <a:spcPct val="0"/>
        </a:spcAft>
        <a:defRPr sz="3200">
          <a:solidFill>
            <a:schemeClr val="tx2"/>
          </a:solidFill>
          <a:latin typeface="Georgia" charset="0"/>
          <a:ea typeface="ＭＳ Ｐゴシック" charset="-128"/>
          <a:cs typeface="ＭＳ Ｐゴシック" charset="-128"/>
        </a:defRPr>
      </a:lvl8pPr>
      <a:lvl9pPr marL="1828800" algn="l" rtl="0" fontAlgn="base">
        <a:lnSpc>
          <a:spcPct val="105000"/>
        </a:lnSpc>
        <a:spcBef>
          <a:spcPct val="0"/>
        </a:spcBef>
        <a:spcAft>
          <a:spcPct val="0"/>
        </a:spcAft>
        <a:defRPr sz="3200">
          <a:solidFill>
            <a:schemeClr val="tx2"/>
          </a:solidFill>
          <a:latin typeface="Georgia" charset="0"/>
          <a:ea typeface="ＭＳ Ｐゴシック" charset="-128"/>
          <a:cs typeface="ＭＳ Ｐゴシック" charset="-128"/>
        </a:defRPr>
      </a:lvl9pPr>
    </p:titleStyle>
    <p:bodyStyle>
      <a:lvl1pPr marL="342900" indent="-342900" algn="l" rtl="0" eaLnBrk="0" fontAlgn="base" hangingPunct="0">
        <a:spcBef>
          <a:spcPts val="1200"/>
        </a:spcBef>
        <a:spcAft>
          <a:spcPct val="0"/>
        </a:spcAft>
        <a:buFont typeface="Wingdings" pitchFamily="2" charset="2"/>
        <a:buChar char="§"/>
        <a:defRPr sz="2400" kern="1200">
          <a:solidFill>
            <a:schemeClr val="tx1"/>
          </a:solidFill>
          <a:latin typeface="Verdana" pitchFamily="34" charset="0"/>
          <a:ea typeface="MS PGothic" pitchFamily="34" charset="-128"/>
          <a:cs typeface="ＭＳ Ｐゴシック" charset="-128"/>
        </a:defRPr>
      </a:lvl1pPr>
      <a:lvl2pPr marL="742950" indent="-285750" algn="l" rtl="0" eaLnBrk="0" fontAlgn="base" hangingPunct="0">
        <a:spcBef>
          <a:spcPts val="1200"/>
        </a:spcBef>
        <a:spcAft>
          <a:spcPct val="0"/>
        </a:spcAft>
        <a:buFont typeface="Verdana" pitchFamily="34" charset="0"/>
        <a:buChar char="–"/>
        <a:defRPr sz="2000" kern="1200">
          <a:solidFill>
            <a:schemeClr val="tx1"/>
          </a:solidFill>
          <a:latin typeface="Verdana" pitchFamily="34" charset="0"/>
          <a:ea typeface="MS PGothic" pitchFamily="34" charset="-128"/>
          <a:cs typeface="+mn-cs"/>
        </a:defRPr>
      </a:lvl2pPr>
      <a:lvl3pPr marL="1143000" indent="-228600" algn="l" rtl="0" eaLnBrk="0" fontAlgn="base" hangingPunct="0">
        <a:spcBef>
          <a:spcPts val="1200"/>
        </a:spcBef>
        <a:spcAft>
          <a:spcPct val="0"/>
        </a:spcAft>
        <a:buFont typeface="Arial" charset="0"/>
        <a:buChar char="•"/>
        <a:defRPr kern="1200">
          <a:solidFill>
            <a:schemeClr val="tx1"/>
          </a:solidFill>
          <a:latin typeface="Verdana" pitchFamily="34" charset="0"/>
          <a:ea typeface="MS PGothic" pitchFamily="34" charset="-128"/>
          <a:cs typeface="+mn-cs"/>
        </a:defRPr>
      </a:lvl3pPr>
      <a:lvl4pPr marL="1600200" indent="-228600" algn="l" rtl="0" eaLnBrk="0" fontAlgn="base" hangingPunct="0">
        <a:spcBef>
          <a:spcPts val="1200"/>
        </a:spcBef>
        <a:spcAft>
          <a:spcPct val="0"/>
        </a:spcAft>
        <a:buFont typeface="Wingdings" pitchFamily="2" charset="2"/>
        <a:buChar char="§"/>
        <a:defRPr sz="1600" kern="1200">
          <a:solidFill>
            <a:schemeClr val="tx1"/>
          </a:solidFill>
          <a:latin typeface="Verdana" pitchFamily="34" charset="0"/>
          <a:ea typeface="MS PGothic" pitchFamily="34" charset="-128"/>
          <a:cs typeface="+mn-cs"/>
        </a:defRPr>
      </a:lvl4pPr>
      <a:lvl5pPr marL="2057400" indent="-228600" algn="l" rtl="0" eaLnBrk="0" fontAlgn="base" hangingPunct="0">
        <a:spcBef>
          <a:spcPts val="1200"/>
        </a:spcBef>
        <a:spcAft>
          <a:spcPct val="0"/>
        </a:spcAft>
        <a:buFont typeface="Wingdings" pitchFamily="2" charset="2"/>
        <a:buChar char="§"/>
        <a:defRPr sz="1600" kern="1200">
          <a:solidFill>
            <a:schemeClr val="tx1"/>
          </a:solidFill>
          <a:latin typeface="Verdana"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062" y="122276"/>
            <a:ext cx="804672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539062" y="1136742"/>
            <a:ext cx="804672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1025278600"/>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Lst>
  <p:transition>
    <p:fade/>
  </p:transition>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24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173038" indent="-173038" algn="l" rtl="0" eaLnBrk="1" fontAlgn="base" hangingPunct="1">
        <a:spcBef>
          <a:spcPts val="300"/>
        </a:spcBef>
        <a:spcAft>
          <a:spcPts val="0"/>
        </a:spcAft>
        <a:buFont typeface="Wingdings" pitchFamily="2" charset="2"/>
        <a:buChar char="§"/>
        <a:defRPr sz="1400" kern="1200">
          <a:solidFill>
            <a:schemeClr val="tx1"/>
          </a:solidFill>
          <a:latin typeface="Verdana" pitchFamily="34" charset="0"/>
          <a:ea typeface="+mn-ea"/>
          <a:cs typeface="+mn-cs"/>
        </a:defRPr>
      </a:lvl1pPr>
      <a:lvl2pPr marL="344488" indent="-171450" algn="l" rtl="0" eaLnBrk="1" fontAlgn="base" hangingPunct="1">
        <a:spcBef>
          <a:spcPts val="300"/>
        </a:spcBef>
        <a:spcAft>
          <a:spcPts val="0"/>
        </a:spcAft>
        <a:buFont typeface="Verdana" pitchFamily="34" charset="0"/>
        <a:buChar char="–"/>
        <a:defRPr sz="1200" kern="1200">
          <a:solidFill>
            <a:schemeClr val="tx1"/>
          </a:solidFill>
          <a:latin typeface="Verdana" pitchFamily="34" charset="0"/>
          <a:ea typeface="+mn-ea"/>
          <a:cs typeface="+mn-cs"/>
        </a:defRPr>
      </a:lvl2pPr>
      <a:lvl3pPr marL="517525" indent="-173038" algn="l" rtl="0" eaLnBrk="1" fontAlgn="base" hangingPunct="1">
        <a:spcBef>
          <a:spcPts val="300"/>
        </a:spcBef>
        <a:spcAft>
          <a:spcPts val="0"/>
        </a:spcAft>
        <a:buFont typeface="Arial" charset="0"/>
        <a:buChar char="•"/>
        <a:defRPr sz="1000" kern="1200">
          <a:solidFill>
            <a:schemeClr val="tx1"/>
          </a:solidFill>
          <a:latin typeface="Verdana" pitchFamily="34" charset="0"/>
          <a:ea typeface="+mn-ea"/>
          <a:cs typeface="+mn-cs"/>
        </a:defRPr>
      </a:lvl3pPr>
      <a:lvl4pPr marL="690563" indent="-173038" algn="l" rtl="0" eaLnBrk="1" fontAlgn="base" hangingPunct="1">
        <a:spcBef>
          <a:spcPts val="300"/>
        </a:spcBef>
        <a:spcAft>
          <a:spcPts val="0"/>
        </a:spcAft>
        <a:buFont typeface="Wingdings" pitchFamily="2" charset="2"/>
        <a:buChar char="§"/>
        <a:tabLst>
          <a:tab pos="690563" algn="l"/>
        </a:tabLst>
        <a:defRPr sz="1000" kern="1200">
          <a:solidFill>
            <a:schemeClr val="tx1"/>
          </a:solidFill>
          <a:latin typeface="Verdana" pitchFamily="34" charset="0"/>
          <a:ea typeface="+mn-ea"/>
          <a:cs typeface="+mn-cs"/>
        </a:defRPr>
      </a:lvl4pPr>
      <a:lvl5pPr marL="854075" indent="-163513" algn="l" rtl="0" eaLnBrk="1" fontAlgn="base" hangingPunct="1">
        <a:spcBef>
          <a:spcPts val="300"/>
        </a:spcBef>
        <a:spcAft>
          <a:spcPts val="0"/>
        </a:spcAft>
        <a:buFont typeface="Wingdings" pitchFamily="2" charset="2"/>
        <a:buChar char="§"/>
        <a:tabLst>
          <a:tab pos="854075" algn="l"/>
        </a:tabLst>
        <a:defRPr sz="1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062" y="122276"/>
            <a:ext cx="804672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539062" y="1136742"/>
            <a:ext cx="804672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3063327350"/>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Lst>
  <p:transition>
    <p:fade/>
  </p:transition>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24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173038" indent="-173038" algn="l" rtl="0" eaLnBrk="1" fontAlgn="base" hangingPunct="1">
        <a:spcBef>
          <a:spcPts val="300"/>
        </a:spcBef>
        <a:spcAft>
          <a:spcPts val="0"/>
        </a:spcAft>
        <a:buFont typeface="Wingdings" pitchFamily="2" charset="2"/>
        <a:buChar char="§"/>
        <a:defRPr sz="1400" kern="1200">
          <a:solidFill>
            <a:schemeClr val="tx1"/>
          </a:solidFill>
          <a:latin typeface="Verdana" pitchFamily="34" charset="0"/>
          <a:ea typeface="+mn-ea"/>
          <a:cs typeface="+mn-cs"/>
        </a:defRPr>
      </a:lvl1pPr>
      <a:lvl2pPr marL="344488" indent="-171450" algn="l" rtl="0" eaLnBrk="1" fontAlgn="base" hangingPunct="1">
        <a:spcBef>
          <a:spcPts val="300"/>
        </a:spcBef>
        <a:spcAft>
          <a:spcPts val="0"/>
        </a:spcAft>
        <a:buFont typeface="Verdana" pitchFamily="34" charset="0"/>
        <a:buChar char="–"/>
        <a:defRPr sz="1200" kern="1200">
          <a:solidFill>
            <a:schemeClr val="tx1"/>
          </a:solidFill>
          <a:latin typeface="Verdana" pitchFamily="34" charset="0"/>
          <a:ea typeface="+mn-ea"/>
          <a:cs typeface="+mn-cs"/>
        </a:defRPr>
      </a:lvl2pPr>
      <a:lvl3pPr marL="517525" indent="-173038" algn="l" rtl="0" eaLnBrk="1" fontAlgn="base" hangingPunct="1">
        <a:spcBef>
          <a:spcPts val="300"/>
        </a:spcBef>
        <a:spcAft>
          <a:spcPts val="0"/>
        </a:spcAft>
        <a:buFont typeface="Arial" charset="0"/>
        <a:buChar char="•"/>
        <a:defRPr sz="1000" kern="1200">
          <a:solidFill>
            <a:schemeClr val="tx1"/>
          </a:solidFill>
          <a:latin typeface="Verdana" pitchFamily="34" charset="0"/>
          <a:ea typeface="+mn-ea"/>
          <a:cs typeface="+mn-cs"/>
        </a:defRPr>
      </a:lvl3pPr>
      <a:lvl4pPr marL="690563" indent="-173038" algn="l" rtl="0" eaLnBrk="1" fontAlgn="base" hangingPunct="1">
        <a:spcBef>
          <a:spcPts val="300"/>
        </a:spcBef>
        <a:spcAft>
          <a:spcPts val="0"/>
        </a:spcAft>
        <a:buFont typeface="Wingdings" pitchFamily="2" charset="2"/>
        <a:buChar char="§"/>
        <a:tabLst>
          <a:tab pos="690563" algn="l"/>
        </a:tabLst>
        <a:defRPr sz="1000" kern="1200">
          <a:solidFill>
            <a:schemeClr val="tx1"/>
          </a:solidFill>
          <a:latin typeface="Verdana" pitchFamily="34" charset="0"/>
          <a:ea typeface="+mn-ea"/>
          <a:cs typeface="+mn-cs"/>
        </a:defRPr>
      </a:lvl4pPr>
      <a:lvl5pPr marL="854075" indent="-163513" algn="l" rtl="0" eaLnBrk="1" fontAlgn="base" hangingPunct="1">
        <a:spcBef>
          <a:spcPts val="300"/>
        </a:spcBef>
        <a:spcAft>
          <a:spcPts val="0"/>
        </a:spcAft>
        <a:buFont typeface="Wingdings" pitchFamily="2" charset="2"/>
        <a:buChar char="§"/>
        <a:tabLst>
          <a:tab pos="854075" algn="l"/>
        </a:tabLst>
        <a:defRPr sz="1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174C9-2696-4048-9082-3FE3125F1BC5}" type="datetimeFigureOut">
              <a:rPr lang="en-US" smtClean="0"/>
              <a:t>10/1/2019</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C0F44-E816-4EA7-AEB5-73ED9EFB1077}" type="slidenum">
              <a:rPr lang="en-US" smtClean="0"/>
              <a:t>‹#›</a:t>
            </a:fld>
            <a:endParaRPr lang="en-US" dirty="0"/>
          </a:p>
        </p:txBody>
      </p:sp>
    </p:spTree>
    <p:extLst>
      <p:ext uri="{BB962C8B-B14F-4D97-AF65-F5344CB8AC3E}">
        <p14:creationId xmlns:p14="http://schemas.microsoft.com/office/powerpoint/2010/main" val="3744775371"/>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125"/>
            <a:ext cx="9144000" cy="5800392"/>
          </a:xfrm>
          <a:prstGeom prst="rect">
            <a:avLst/>
          </a:prstGeom>
        </p:spPr>
      </p:pic>
      <p:sp>
        <p:nvSpPr>
          <p:cNvPr id="7" name="TextBox 6"/>
          <p:cNvSpPr txBox="1"/>
          <p:nvPr/>
        </p:nvSpPr>
        <p:spPr>
          <a:xfrm>
            <a:off x="800" y="6366935"/>
            <a:ext cx="8986347" cy="321732"/>
          </a:xfrm>
          <a:prstGeom prst="rect">
            <a:avLst/>
          </a:prstGeom>
        </p:spPr>
        <p:txBody>
          <a:bodyPr vert="horz" wrap="none" lIns="91440" tIns="45720" rIns="91440" bIns="45720" rtlCol="0">
            <a:normAutofit/>
          </a:bodyPr>
          <a:lstStyle/>
          <a:p>
            <a:pPr>
              <a:spcBef>
                <a:spcPts val="800"/>
              </a:spcBef>
              <a:defRPr/>
            </a:pPr>
            <a:r>
              <a:rPr lang="en-US" sz="1100" b="1" baseline="30000" dirty="0" smtClean="0">
                <a:solidFill>
                  <a:srgbClr val="626366"/>
                </a:solidFill>
                <a:ea typeface="MS PGothic"/>
              </a:rPr>
              <a:t> </a:t>
            </a:r>
            <a:r>
              <a:rPr lang="en-US" sz="1100" b="1" dirty="0" smtClean="0">
                <a:solidFill>
                  <a:srgbClr val="626366"/>
                </a:solidFill>
                <a:ea typeface="MS PGothic"/>
              </a:rPr>
              <a:t>©2019 Wells Fargo Bank, N.A. All rights reserved. Member FDIC.  Materials expire on 1/31/2020.  </a:t>
            </a:r>
            <a:endParaRPr lang="en-US" sz="1100" b="1" dirty="0">
              <a:solidFill>
                <a:srgbClr val="626366"/>
              </a:solidFill>
              <a:ea typeface="MS PGothic"/>
            </a:endParaRPr>
          </a:p>
        </p:txBody>
      </p:sp>
      <p:sp>
        <p:nvSpPr>
          <p:cNvPr id="8" name="TextBox 7"/>
          <p:cNvSpPr txBox="1"/>
          <p:nvPr/>
        </p:nvSpPr>
        <p:spPr>
          <a:xfrm>
            <a:off x="800" y="5397501"/>
            <a:ext cx="9143200" cy="753532"/>
          </a:xfrm>
          <a:prstGeom prst="rect">
            <a:avLst/>
          </a:prstGeom>
          <a:solidFill>
            <a:schemeClr val="accent3">
              <a:lumMod val="75000"/>
            </a:schemeClr>
          </a:solidFill>
        </p:spPr>
        <p:txBody>
          <a:bodyPr vert="horz" wrap="square" lIns="91440" tIns="45720" rIns="91440" bIns="45720" rtlCol="0" anchor="ctr" anchorCtr="0">
            <a:noAutofit/>
          </a:bodyPr>
          <a:lstStyle/>
          <a:p>
            <a:pPr marL="342900" indent="-342900">
              <a:spcBef>
                <a:spcPts val="800"/>
              </a:spcBef>
            </a:pPr>
            <a:r>
              <a:rPr lang="en-US" sz="2800" dirty="0" smtClean="0">
                <a:solidFill>
                  <a:srgbClr val="FFFFFF"/>
                </a:solidFill>
                <a:latin typeface="Georgia"/>
                <a:ea typeface="MS PGothic"/>
              </a:rPr>
              <a:t>Protecting yourself from identity theft and identity fraud</a:t>
            </a:r>
          </a:p>
        </p:txBody>
      </p:sp>
      <p:pic>
        <p:nvPicPr>
          <p:cNvPr id="1026" name="Picture 5" descr="cmyk_letterhea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7564" y="106017"/>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583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Title 6"/>
          <p:cNvSpPr>
            <a:spLocks noGrp="1"/>
          </p:cNvSpPr>
          <p:nvPr>
            <p:ph type="title"/>
          </p:nvPr>
        </p:nvSpPr>
        <p:spPr>
          <a:xfrm>
            <a:off x="547730" y="319903"/>
            <a:ext cx="8229600" cy="828673"/>
          </a:xfrm>
        </p:spPr>
        <p:txBody>
          <a:bodyPr/>
          <a:lstStyle/>
          <a:p>
            <a:pPr eaLnBrk="1" hangingPunct="1"/>
            <a:r>
              <a:rPr lang="en-US" dirty="0" smtClean="0">
                <a:ea typeface="ＭＳ Ｐゴシック" pitchFamily="34" charset="-128"/>
              </a:rPr>
              <a:t>FALSE!</a:t>
            </a:r>
          </a:p>
        </p:txBody>
      </p:sp>
      <p:sp>
        <p:nvSpPr>
          <p:cNvPr id="22532" name="Content Placeholder 9"/>
          <p:cNvSpPr>
            <a:spLocks noGrp="1"/>
          </p:cNvSpPr>
          <p:nvPr>
            <p:ph idx="1"/>
          </p:nvPr>
        </p:nvSpPr>
        <p:spPr>
          <a:xfrm>
            <a:off x="609600" y="984886"/>
            <a:ext cx="7731512" cy="4422001"/>
          </a:xfrm>
        </p:spPr>
        <p:txBody>
          <a:bodyPr/>
          <a:lstStyle/>
          <a:p>
            <a:pPr marL="0" indent="0" eaLnBrk="1" hangingPunct="1">
              <a:spcBef>
                <a:spcPct val="0"/>
              </a:spcBef>
              <a:buNone/>
              <a:tabLst>
                <a:tab pos="228600" algn="l"/>
              </a:tabLst>
            </a:pPr>
            <a:r>
              <a:rPr lang="en-US" sz="2000" dirty="0" smtClean="0">
                <a:ea typeface="ＭＳ Ｐゴシック" pitchFamily="34" charset="-128"/>
              </a:rPr>
              <a:t>Card-not-present (CNP) transaction fraud continues to </a:t>
            </a:r>
            <a:r>
              <a:rPr lang="en-US" sz="2000" b="1" dirty="0" smtClean="0">
                <a:ea typeface="ＭＳ Ｐゴシック" pitchFamily="34" charset="-128"/>
              </a:rPr>
              <a:t>increase </a:t>
            </a:r>
            <a:r>
              <a:rPr lang="en-US" sz="2000" dirty="0" smtClean="0">
                <a:ea typeface="ＭＳ Ｐゴシック" pitchFamily="34" charset="-128"/>
              </a:rPr>
              <a:t>since the implementation of EMV in the U.S.</a:t>
            </a:r>
          </a:p>
        </p:txBody>
      </p:sp>
      <p:sp>
        <p:nvSpPr>
          <p:cNvPr id="2" name="Rectangle 1"/>
          <p:cNvSpPr/>
          <p:nvPr/>
        </p:nvSpPr>
        <p:spPr>
          <a:xfrm>
            <a:off x="509234" y="5190244"/>
            <a:ext cx="7999141" cy="923330"/>
          </a:xfrm>
          <a:prstGeom prst="rect">
            <a:avLst/>
          </a:prstGeom>
        </p:spPr>
        <p:txBody>
          <a:bodyPr wrap="square">
            <a:spAutoFit/>
          </a:bodyPr>
          <a:lstStyle/>
          <a:p>
            <a:pPr lvl="0"/>
            <a:r>
              <a:rPr lang="en-US" b="1" dirty="0">
                <a:solidFill>
                  <a:srgbClr val="00698C"/>
                </a:solidFill>
                <a:ea typeface="ＭＳ Ｐゴシック" pitchFamily="34" charset="-128"/>
              </a:rPr>
              <a:t>TIP</a:t>
            </a:r>
            <a:r>
              <a:rPr lang="en-US" b="1" dirty="0" smtClean="0">
                <a:solidFill>
                  <a:srgbClr val="00698C"/>
                </a:solidFill>
                <a:ea typeface="ＭＳ Ｐゴシック" pitchFamily="34" charset="-128"/>
              </a:rPr>
              <a:t>: </a:t>
            </a:r>
            <a:r>
              <a:rPr lang="en-US" dirty="0" smtClean="0">
                <a:ea typeface="ＭＳ Ｐゴシック" pitchFamily="34" charset="-128"/>
              </a:rPr>
              <a:t>Use online and mobile tools to monitor your accounts.  Offline consumers may </a:t>
            </a:r>
            <a:r>
              <a:rPr lang="en-US" dirty="0" smtClean="0"/>
              <a:t>take more than 40 </a:t>
            </a:r>
            <a:r>
              <a:rPr lang="en-US" dirty="0"/>
              <a:t>days </a:t>
            </a:r>
            <a:r>
              <a:rPr lang="en-US" dirty="0" smtClean="0"/>
              <a:t>to detect </a:t>
            </a:r>
            <a:r>
              <a:rPr lang="en-US" dirty="0"/>
              <a:t>fraud and incur higher fraud amounts than other fraud victims.</a:t>
            </a:r>
            <a:r>
              <a:rPr lang="en-US" b="1" dirty="0" smtClean="0">
                <a:solidFill>
                  <a:srgbClr val="00698C"/>
                </a:solidFill>
                <a:ea typeface="ＭＳ Ｐゴシック" pitchFamily="34" charset="-128"/>
              </a:rPr>
              <a:t> </a:t>
            </a:r>
            <a:endParaRPr lang="en-US" dirty="0">
              <a:solidFill>
                <a:srgbClr val="BF6529"/>
              </a:solidFill>
              <a:ea typeface="ＭＳ Ｐゴシック" pitchFamily="34" charset="-128"/>
            </a:endParaRPr>
          </a:p>
        </p:txBody>
      </p:sp>
      <p:sp>
        <p:nvSpPr>
          <p:cNvPr id="7" name="Rectangle 8"/>
          <p:cNvSpPr>
            <a:spLocks noChangeArrowheads="1"/>
          </p:cNvSpPr>
          <p:nvPr/>
        </p:nvSpPr>
        <p:spPr bwMode="auto">
          <a:xfrm>
            <a:off x="509234" y="6317694"/>
            <a:ext cx="799914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indent="-342900">
              <a:lnSpc>
                <a:spcPct val="90000"/>
              </a:lnSpc>
              <a:buFont typeface="Wingdings" pitchFamily="2" charset="2"/>
              <a:buNone/>
            </a:pPr>
            <a:r>
              <a:rPr lang="en-US" sz="1600" dirty="0" smtClean="0"/>
              <a:t>Sources: Identity </a:t>
            </a:r>
            <a:r>
              <a:rPr lang="en-US" sz="1600" dirty="0"/>
              <a:t>Fraud Survey </a:t>
            </a:r>
            <a:r>
              <a:rPr lang="en-US" sz="1600" dirty="0" smtClean="0"/>
              <a:t>Report, 2018, Javelin </a:t>
            </a:r>
            <a:r>
              <a:rPr lang="en-US" sz="1600" dirty="0"/>
              <a:t>Strategy &amp; </a:t>
            </a:r>
            <a:r>
              <a:rPr lang="en-US" sz="1600" dirty="0" smtClean="0"/>
              <a:t>Research</a:t>
            </a:r>
            <a:r>
              <a:rPr lang="en-US" sz="1050" dirty="0" smtClean="0"/>
              <a:t>. </a:t>
            </a:r>
            <a:endParaRPr lang="en-US" sz="1050"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3253" y="2822947"/>
            <a:ext cx="862361" cy="198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579560" y="3132023"/>
            <a:ext cx="1137424" cy="766424"/>
          </a:xfrm>
          <a:prstGeom prst="rightArrow">
            <a:avLst/>
          </a:prstGeom>
          <a:solidFill>
            <a:srgbClr val="00698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69726" y="2822947"/>
            <a:ext cx="1930614" cy="156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79049" y="3440752"/>
            <a:ext cx="711969" cy="45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18730" y="2202500"/>
            <a:ext cx="721113" cy="375425"/>
          </a:xfrm>
          <a:prstGeom prst="rect">
            <a:avLst/>
          </a:prstGeom>
        </p:spPr>
        <p:txBody>
          <a:bodyPr vert="horz" wrap="none" lIns="91440" tIns="45720" rIns="91440" bIns="45720" rtlCol="0">
            <a:normAutofit/>
          </a:bodyPr>
          <a:lstStyle/>
          <a:p>
            <a:pPr algn="l" defTabSz="914400" rtl="0" eaLnBrk="1" latinLnBrk="0" hangingPunct="1">
              <a:spcBef>
                <a:spcPts val="800"/>
              </a:spcBef>
            </a:pPr>
            <a:r>
              <a:rPr lang="en-US" b="1" kern="1200" dirty="0" smtClean="0">
                <a:solidFill>
                  <a:srgbClr val="00698C"/>
                </a:solidFill>
                <a:latin typeface="Verdana" pitchFamily="34" charset="0"/>
                <a:ea typeface="+mn-ea"/>
                <a:cs typeface="+mn-cs"/>
              </a:rPr>
              <a:t>POS</a:t>
            </a:r>
          </a:p>
        </p:txBody>
      </p:sp>
      <p:sp>
        <p:nvSpPr>
          <p:cNvPr id="12" name="TextBox 11"/>
          <p:cNvSpPr txBox="1"/>
          <p:nvPr/>
        </p:nvSpPr>
        <p:spPr>
          <a:xfrm>
            <a:off x="5428871" y="2202499"/>
            <a:ext cx="721113" cy="375425"/>
          </a:xfrm>
          <a:prstGeom prst="rect">
            <a:avLst/>
          </a:prstGeom>
        </p:spPr>
        <p:txBody>
          <a:bodyPr vert="horz" wrap="none" lIns="91440" tIns="45720" rIns="91440" bIns="45720" rtlCol="0">
            <a:normAutofit/>
          </a:bodyPr>
          <a:lstStyle/>
          <a:p>
            <a:pPr algn="l" defTabSz="914400" rtl="0" eaLnBrk="1" latinLnBrk="0" hangingPunct="1">
              <a:spcBef>
                <a:spcPts val="800"/>
              </a:spcBef>
            </a:pPr>
            <a:r>
              <a:rPr lang="en-US" b="1" dirty="0" smtClean="0">
                <a:solidFill>
                  <a:srgbClr val="00698C"/>
                </a:solidFill>
                <a:cs typeface="+mn-cs"/>
              </a:rPr>
              <a:t>CNP</a:t>
            </a:r>
            <a:endParaRPr lang="en-US" b="1" kern="1200" dirty="0" smtClean="0">
              <a:solidFill>
                <a:srgbClr val="00698C"/>
              </a:solidFill>
              <a:latin typeface="Verdana" pitchFamily="34" charset="0"/>
              <a:ea typeface="+mn-ea"/>
              <a:cs typeface="+mn-cs"/>
            </a:endParaRPr>
          </a:p>
        </p:txBody>
      </p:sp>
      <p:pic>
        <p:nvPicPr>
          <p:cNvPr id="307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78968" y="152400"/>
            <a:ext cx="6588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260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3290" y="2487582"/>
            <a:ext cx="4058781" cy="3313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8" name="Title 1"/>
          <p:cNvSpPr>
            <a:spLocks noGrp="1"/>
          </p:cNvSpPr>
          <p:nvPr>
            <p:ph type="title"/>
          </p:nvPr>
        </p:nvSpPr>
        <p:spPr>
          <a:xfrm>
            <a:off x="537898" y="280575"/>
            <a:ext cx="8229600" cy="810807"/>
          </a:xfrm>
        </p:spPr>
        <p:txBody>
          <a:bodyPr/>
          <a:lstStyle/>
          <a:p>
            <a:pPr eaLnBrk="1" hangingPunct="1"/>
            <a:r>
              <a:rPr lang="en-US" dirty="0" smtClean="0">
                <a:ea typeface="ＭＳ Ｐゴシック" pitchFamily="34" charset="-128"/>
              </a:rPr>
              <a:t>Using caution on social networks</a:t>
            </a:r>
          </a:p>
        </p:txBody>
      </p:sp>
      <p:sp>
        <p:nvSpPr>
          <p:cNvPr id="24579" name="Content Placeholder 2"/>
          <p:cNvSpPr>
            <a:spLocks noGrp="1"/>
          </p:cNvSpPr>
          <p:nvPr>
            <p:ph idx="1"/>
          </p:nvPr>
        </p:nvSpPr>
        <p:spPr>
          <a:xfrm>
            <a:off x="538677" y="1081488"/>
            <a:ext cx="8004175" cy="1406093"/>
          </a:xfrm>
        </p:spPr>
        <p:txBody>
          <a:bodyPr/>
          <a:lstStyle/>
          <a:p>
            <a:pPr marL="0" indent="0" eaLnBrk="1" hangingPunct="1">
              <a:buNone/>
            </a:pPr>
            <a:r>
              <a:rPr lang="en-US" sz="2000" dirty="0" smtClean="0">
                <a:ea typeface="ＭＳ Ｐゴシック" pitchFamily="34" charset="-128"/>
              </a:rPr>
              <a:t>Be careful with what you choose to share and with whom.  Fraudsters can use these sites to access addresses, dates of birth, even your mother’s maiden name or your daily schedule. </a:t>
            </a:r>
          </a:p>
        </p:txBody>
      </p:sp>
      <p:sp>
        <p:nvSpPr>
          <p:cNvPr id="24581" name="Rectangle 8"/>
          <p:cNvSpPr>
            <a:spLocks noChangeArrowheads="1"/>
          </p:cNvSpPr>
          <p:nvPr/>
        </p:nvSpPr>
        <p:spPr bwMode="auto">
          <a:xfrm>
            <a:off x="727075" y="6477000"/>
            <a:ext cx="7390165"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nSpc>
                <a:spcPct val="90000"/>
              </a:lnSpc>
              <a:buFont typeface="Wingdings" pitchFamily="2" charset="2"/>
              <a:buNone/>
            </a:pPr>
            <a:r>
              <a:rPr lang="en-US" sz="1100" dirty="0"/>
              <a:t>Source: </a:t>
            </a:r>
            <a:r>
              <a:rPr lang="en-US" sz="1100" dirty="0" smtClean="0"/>
              <a:t>2018 “How to protect your identity on social media”, Business2Community</a:t>
            </a:r>
            <a:r>
              <a:rPr lang="en-US" sz="1100" smtClean="0"/>
              <a:t>, September 2018</a:t>
            </a:r>
            <a:endParaRPr lang="en-US" sz="1100" dirty="0"/>
          </a:p>
        </p:txBody>
      </p:sp>
      <p:sp>
        <p:nvSpPr>
          <p:cNvPr id="3" name="TextBox 2"/>
          <p:cNvSpPr txBox="1"/>
          <p:nvPr/>
        </p:nvSpPr>
        <p:spPr>
          <a:xfrm>
            <a:off x="392786" y="2609502"/>
            <a:ext cx="4029285" cy="3745578"/>
          </a:xfrm>
          <a:prstGeom prst="rect">
            <a:avLst/>
          </a:prstGeom>
        </p:spPr>
        <p:txBody>
          <a:bodyPr vert="horz" wrap="square" lIns="91440" tIns="45720" rIns="91440" bIns="45720" rtlCol="0">
            <a:normAutofit fontScale="92500" lnSpcReduction="10000"/>
          </a:bodyPr>
          <a:lstStyle/>
          <a:p>
            <a:pPr algn="ctr" defTabSz="914400" rtl="0" eaLnBrk="1" latinLnBrk="0" hangingPunct="1">
              <a:spcBef>
                <a:spcPts val="800"/>
              </a:spcBef>
            </a:pPr>
            <a:r>
              <a:rPr lang="en-US" sz="2400" b="1" kern="1200" dirty="0" smtClean="0">
                <a:solidFill>
                  <a:schemeClr val="accent3">
                    <a:lumMod val="75000"/>
                  </a:schemeClr>
                </a:solidFill>
                <a:cs typeface="+mn-cs"/>
              </a:rPr>
              <a:t>Do</a:t>
            </a:r>
            <a:r>
              <a:rPr lang="en-US" sz="2400" kern="1200" dirty="0" smtClean="0">
                <a:solidFill>
                  <a:schemeClr val="accent3">
                    <a:lumMod val="75000"/>
                  </a:schemeClr>
                </a:solidFill>
                <a:cs typeface="+mn-cs"/>
              </a:rPr>
              <a:t> </a:t>
            </a:r>
          </a:p>
          <a:p>
            <a:pPr marL="342900" indent="-342900" algn="l" defTabSz="914400" rtl="0" eaLnBrk="1" latinLnBrk="0" hangingPunct="1">
              <a:spcBef>
                <a:spcPts val="800"/>
              </a:spcBef>
              <a:buFont typeface="Wingdings" panose="05000000000000000000" pitchFamily="2" charset="2"/>
              <a:buChar char="§"/>
            </a:pPr>
            <a:r>
              <a:rPr lang="en-US" kern="1200" dirty="0" smtClean="0">
                <a:solidFill>
                  <a:schemeClr val="tx1"/>
                </a:solidFill>
                <a:cs typeface="+mn-cs"/>
              </a:rPr>
              <a:t>Use privacy settings to control who can access your information.</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Monitor what you post</a:t>
            </a:r>
            <a:r>
              <a:rPr lang="en-US" dirty="0">
                <a:cs typeface="+mn-cs"/>
              </a:rPr>
              <a:t> </a:t>
            </a:r>
            <a:r>
              <a:rPr lang="en-US" dirty="0" smtClean="0">
                <a:cs typeface="+mn-cs"/>
              </a:rPr>
              <a:t>on your profile.</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Accept friend requests only from people you know.</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Use secured Wi-Fi networks. </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Set your sign-on to use additional ID besides user name and password if you have the option. </a:t>
            </a:r>
          </a:p>
        </p:txBody>
      </p:sp>
      <p:sp>
        <p:nvSpPr>
          <p:cNvPr id="8" name="TextBox 7"/>
          <p:cNvSpPr txBox="1"/>
          <p:nvPr/>
        </p:nvSpPr>
        <p:spPr>
          <a:xfrm>
            <a:off x="4540764" y="2609501"/>
            <a:ext cx="4030206" cy="3469473"/>
          </a:xfrm>
          <a:prstGeom prst="rect">
            <a:avLst/>
          </a:prstGeom>
        </p:spPr>
        <p:txBody>
          <a:bodyPr vert="horz" wrap="square" lIns="91440" tIns="45720" rIns="91440" bIns="45720" rtlCol="0">
            <a:normAutofit fontScale="92500" lnSpcReduction="10000"/>
          </a:bodyPr>
          <a:lstStyle/>
          <a:p>
            <a:pPr algn="ctr" defTabSz="914400" rtl="0" eaLnBrk="1" latinLnBrk="0" hangingPunct="1">
              <a:spcBef>
                <a:spcPts val="800"/>
              </a:spcBef>
            </a:pPr>
            <a:r>
              <a:rPr lang="en-US" sz="2400" b="1" dirty="0" smtClean="0">
                <a:solidFill>
                  <a:schemeClr val="accent3">
                    <a:lumMod val="75000"/>
                  </a:schemeClr>
                </a:solidFill>
                <a:cs typeface="+mn-cs"/>
              </a:rPr>
              <a:t>Don’t </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Post addresses, phone numbers or other identifying personal information.</a:t>
            </a:r>
            <a:endParaRPr lang="en-US" kern="1200" dirty="0" smtClean="0">
              <a:solidFill>
                <a:schemeClr val="tx1"/>
              </a:solidFill>
              <a:cs typeface="+mn-cs"/>
            </a:endParaRP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Post anything you wouldn’t want publicized in the news.</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Hang on to accounts you aren’t using anymore. </a:t>
            </a:r>
          </a:p>
          <a:p>
            <a:pPr marL="342900" indent="-342900" algn="l" defTabSz="914400" rtl="0" eaLnBrk="1" latinLnBrk="0" hangingPunct="1">
              <a:spcBef>
                <a:spcPts val="800"/>
              </a:spcBef>
              <a:buFont typeface="Wingdings" panose="05000000000000000000" pitchFamily="2" charset="2"/>
              <a:buChar char="§"/>
            </a:pPr>
            <a:r>
              <a:rPr lang="en-US" dirty="0" smtClean="0">
                <a:cs typeface="+mn-cs"/>
              </a:rPr>
              <a:t>Advertise when you won’t be home.</a:t>
            </a:r>
          </a:p>
          <a:p>
            <a:pPr marL="342900" indent="-342900">
              <a:spcBef>
                <a:spcPts val="800"/>
              </a:spcBef>
              <a:buFont typeface="Wingdings" panose="05000000000000000000" pitchFamily="2" charset="2"/>
              <a:buChar char="§"/>
            </a:pPr>
            <a:r>
              <a:rPr lang="en-US" dirty="0" smtClean="0">
                <a:cs typeface="+mn-cs"/>
              </a:rPr>
              <a:t>Use unsecured, untrusted, open, or free Wi-Fi networks. </a:t>
            </a:r>
          </a:p>
        </p:txBody>
      </p:sp>
      <p:sp>
        <p:nvSpPr>
          <p:cNvPr id="12" name="Rounded Rectangle 11"/>
          <p:cNvSpPr/>
          <p:nvPr/>
        </p:nvSpPr>
        <p:spPr>
          <a:xfrm>
            <a:off x="4688456" y="2492528"/>
            <a:ext cx="4058781" cy="3313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7781" y="145990"/>
            <a:ext cx="755660" cy="38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25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7688" y="320675"/>
            <a:ext cx="7235863" cy="950564"/>
          </a:xfrm>
        </p:spPr>
        <p:txBody>
          <a:bodyPr/>
          <a:lstStyle/>
          <a:p>
            <a:r>
              <a:rPr lang="en-US" dirty="0" smtClean="0">
                <a:solidFill>
                  <a:srgbClr val="C00000"/>
                </a:solidFill>
              </a:rPr>
              <a:t>Malware</a:t>
            </a:r>
            <a:r>
              <a:rPr lang="en-US" sz="2800" dirty="0" smtClean="0">
                <a:solidFill>
                  <a:srgbClr val="C00000"/>
                </a:solidFill>
              </a:rPr>
              <a:t> can disrupt your computer or expose your information </a:t>
            </a:r>
          </a:p>
        </p:txBody>
      </p:sp>
      <p:sp>
        <p:nvSpPr>
          <p:cNvPr id="3" name="Content Placeholder 2"/>
          <p:cNvSpPr>
            <a:spLocks noGrp="1"/>
          </p:cNvSpPr>
          <p:nvPr>
            <p:ph idx="1"/>
          </p:nvPr>
        </p:nvSpPr>
        <p:spPr>
          <a:xfrm>
            <a:off x="547689" y="1510485"/>
            <a:ext cx="8229600" cy="3262237"/>
          </a:xfrm>
        </p:spPr>
        <p:txBody>
          <a:bodyPr/>
          <a:lstStyle/>
          <a:p>
            <a:pPr marL="0" indent="0">
              <a:spcAft>
                <a:spcPts val="600"/>
              </a:spcAft>
              <a:buNone/>
            </a:pPr>
            <a:r>
              <a:rPr lang="en-US" dirty="0"/>
              <a:t>Malware (Malicious Software) can get installed on your </a:t>
            </a:r>
            <a:r>
              <a:rPr lang="en-US" dirty="0" smtClean="0"/>
              <a:t>computer if you click on a link:</a:t>
            </a:r>
            <a:endParaRPr lang="en-US" dirty="0"/>
          </a:p>
          <a:p>
            <a:pPr marL="285750" indent="-285750">
              <a:lnSpc>
                <a:spcPct val="150000"/>
              </a:lnSpc>
              <a:spcAft>
                <a:spcPts val="600"/>
              </a:spcAft>
            </a:pPr>
            <a:r>
              <a:rPr lang="en-US" sz="2000" dirty="0"/>
              <a:t>I</a:t>
            </a:r>
            <a:r>
              <a:rPr lang="en-US" sz="2000" dirty="0" smtClean="0"/>
              <a:t>n </a:t>
            </a:r>
            <a:r>
              <a:rPr lang="en-US" sz="2000" dirty="0"/>
              <a:t>a phishing </a:t>
            </a:r>
            <a:r>
              <a:rPr lang="en-US" sz="2000" dirty="0" smtClean="0"/>
              <a:t>email.</a:t>
            </a:r>
            <a:endParaRPr lang="en-US" sz="2000" dirty="0"/>
          </a:p>
          <a:p>
            <a:pPr marL="285750" indent="-285750">
              <a:lnSpc>
                <a:spcPct val="150000"/>
              </a:lnSpc>
            </a:pPr>
            <a:r>
              <a:rPr lang="en-US" sz="2000" dirty="0"/>
              <a:t>O</a:t>
            </a:r>
            <a:r>
              <a:rPr lang="en-US" sz="2000" dirty="0" smtClean="0"/>
              <a:t>n an infected web ad. </a:t>
            </a:r>
          </a:p>
          <a:p>
            <a:pPr marL="285750" indent="-285750">
              <a:lnSpc>
                <a:spcPct val="150000"/>
              </a:lnSpc>
            </a:pPr>
            <a:r>
              <a:rPr lang="en-US" sz="2000" dirty="0" smtClean="0"/>
              <a:t>With anything infected.</a:t>
            </a:r>
            <a:endParaRPr lang="en-US" sz="2000" dirty="0"/>
          </a:p>
          <a:p>
            <a:pPr marL="0" indent="0">
              <a:buNone/>
            </a:pPr>
            <a:r>
              <a:rPr lang="en-US" dirty="0" smtClean="0"/>
              <a:t> </a:t>
            </a:r>
            <a:endParaRPr lang="en-US" dirty="0"/>
          </a:p>
        </p:txBody>
      </p:sp>
      <p:sp>
        <p:nvSpPr>
          <p:cNvPr id="4" name="TextBox 3"/>
          <p:cNvSpPr txBox="1"/>
          <p:nvPr/>
        </p:nvSpPr>
        <p:spPr>
          <a:xfrm>
            <a:off x="575409" y="5695552"/>
            <a:ext cx="8229600" cy="923202"/>
          </a:xfrm>
          <a:prstGeom prst="rect">
            <a:avLst/>
          </a:prstGeom>
        </p:spPr>
        <p:txBody>
          <a:bodyPr vert="horz" wrap="square" lIns="91440" tIns="45720" rIns="91440" bIns="45720" rtlCol="0">
            <a:normAutofit fontScale="77500" lnSpcReduction="20000"/>
          </a:bodyPr>
          <a:lstStyle/>
          <a:p>
            <a:pPr>
              <a:lnSpc>
                <a:spcPct val="160000"/>
              </a:lnSpc>
            </a:pPr>
            <a:r>
              <a:rPr lang="en-US" sz="2900" b="1" dirty="0">
                <a:solidFill>
                  <a:srgbClr val="00698C"/>
                </a:solidFill>
                <a:ea typeface="ＭＳ Ｐゴシック" pitchFamily="34" charset="-128"/>
              </a:rPr>
              <a:t>TIP: </a:t>
            </a:r>
            <a:r>
              <a:rPr lang="en-US" sz="2900" dirty="0" smtClean="0"/>
              <a:t>71% </a:t>
            </a:r>
            <a:r>
              <a:rPr lang="en-US" sz="2900" dirty="0"/>
              <a:t>of </a:t>
            </a:r>
            <a:r>
              <a:rPr lang="en-US" sz="2900" dirty="0" smtClean="0"/>
              <a:t>malware </a:t>
            </a:r>
            <a:r>
              <a:rPr lang="en-US" sz="2900" dirty="0"/>
              <a:t>is delivered via </a:t>
            </a:r>
            <a:r>
              <a:rPr lang="en-US" sz="2900" dirty="0" smtClean="0"/>
              <a:t>phishing emails. </a:t>
            </a:r>
          </a:p>
          <a:p>
            <a:pPr>
              <a:lnSpc>
                <a:spcPct val="160000"/>
              </a:lnSpc>
            </a:pPr>
            <a:r>
              <a:rPr lang="en-US" sz="2000" dirty="0" smtClean="0"/>
              <a:t>Symantec Internet Security Threat Report, duo.com, March 29, 2018</a:t>
            </a:r>
            <a:endParaRPr lang="en-US" sz="2000" dirty="0"/>
          </a:p>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0209" y="2433315"/>
            <a:ext cx="3517088" cy="258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7297" y="152400"/>
            <a:ext cx="800719" cy="61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48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021"/>
            <a:ext cx="6812280" cy="6858000"/>
          </a:xfrm>
          <a:prstGeom prst="rect">
            <a:avLst/>
          </a:prstGeom>
        </p:spPr>
      </p:pic>
      <p:sp>
        <p:nvSpPr>
          <p:cNvPr id="6" name="Rectangle 5"/>
          <p:cNvSpPr/>
          <p:nvPr/>
        </p:nvSpPr>
        <p:spPr>
          <a:xfrm rot="5400000">
            <a:off x="4512949" y="2256820"/>
            <a:ext cx="6879850" cy="2382252"/>
          </a:xfrm>
          <a:prstGeom prst="rect">
            <a:avLst/>
          </a:prstGeom>
          <a:gradFill flip="none" rotWithShape="1">
            <a:gsLst>
              <a:gs pos="9000">
                <a:srgbClr val="00698C">
                  <a:alpha val="80000"/>
                </a:srgbClr>
              </a:gs>
              <a:gs pos="88000">
                <a:srgbClr val="0095C8">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761748" y="2403737"/>
            <a:ext cx="2598821" cy="1569660"/>
          </a:xfrm>
          <a:prstGeom prst="rect">
            <a:avLst/>
          </a:prstGeom>
        </p:spPr>
        <p:txBody>
          <a:bodyPr wrap="square">
            <a:spAutoFit/>
          </a:bodyPr>
          <a:lstStyle/>
          <a:p>
            <a:pPr fontAlgn="auto">
              <a:spcBef>
                <a:spcPts val="0"/>
              </a:spcBef>
              <a:spcAft>
                <a:spcPts val="0"/>
              </a:spcAft>
              <a:defRPr/>
            </a:pPr>
            <a:r>
              <a:rPr lang="en-US" sz="3200" dirty="0" smtClean="0">
                <a:solidFill>
                  <a:schemeClr val="bg1"/>
                </a:solidFill>
                <a:latin typeface="+mj-lt"/>
              </a:rPr>
              <a:t>Ways to protect your information </a:t>
            </a:r>
            <a:endParaRPr lang="en-US" sz="3200" dirty="0">
              <a:solidFill>
                <a:schemeClr val="bg1"/>
              </a:solidFill>
              <a:latin typeface="+mj-lt"/>
            </a:endParaRPr>
          </a:p>
        </p:txBody>
      </p:sp>
    </p:spTree>
    <p:extLst>
      <p:ext uri="{BB962C8B-B14F-4D97-AF65-F5344CB8AC3E}">
        <p14:creationId xmlns:p14="http://schemas.microsoft.com/office/powerpoint/2010/main" val="409237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547730" y="319903"/>
            <a:ext cx="8229600" cy="648926"/>
          </a:xfrm>
        </p:spPr>
        <p:txBody>
          <a:bodyPr/>
          <a:lstStyle/>
          <a:p>
            <a:pPr eaLnBrk="1" hangingPunct="1"/>
            <a:r>
              <a:rPr lang="en-US" dirty="0" smtClean="0">
                <a:ea typeface="ＭＳ Ｐゴシック" pitchFamily="34" charset="-128"/>
              </a:rPr>
              <a:t>Defend yourself online</a:t>
            </a:r>
          </a:p>
        </p:txBody>
      </p:sp>
      <p:sp>
        <p:nvSpPr>
          <p:cNvPr id="26627" name="Content Placeholder 7"/>
          <p:cNvSpPr>
            <a:spLocks noGrp="1"/>
          </p:cNvSpPr>
          <p:nvPr>
            <p:ph idx="1"/>
          </p:nvPr>
        </p:nvSpPr>
        <p:spPr>
          <a:xfrm>
            <a:off x="525358" y="981488"/>
            <a:ext cx="8433932" cy="4596874"/>
          </a:xfrm>
        </p:spPr>
        <p:txBody>
          <a:bodyPr/>
          <a:lstStyle/>
          <a:p>
            <a:pPr eaLnBrk="1" hangingPunct="1">
              <a:spcBef>
                <a:spcPts val="600"/>
              </a:spcBef>
              <a:spcAft>
                <a:spcPts val="600"/>
              </a:spcAft>
            </a:pPr>
            <a:r>
              <a:rPr lang="en-US" sz="2000" dirty="0" smtClean="0">
                <a:ea typeface="ＭＳ Ｐゴシック" pitchFamily="34" charset="-128"/>
              </a:rPr>
              <a:t>Shield your computer with firewalls and up-to-date software.</a:t>
            </a:r>
          </a:p>
          <a:p>
            <a:pPr eaLnBrk="1" hangingPunct="1">
              <a:spcBef>
                <a:spcPts val="600"/>
              </a:spcBef>
              <a:spcAft>
                <a:spcPts val="0"/>
              </a:spcAft>
            </a:pPr>
            <a:r>
              <a:rPr lang="en-US" sz="2000" dirty="0" smtClean="0">
                <a:ea typeface="ＭＳ Ｐゴシック" pitchFamily="34" charset="-128"/>
              </a:rPr>
              <a:t>Keep personal information </a:t>
            </a:r>
            <a:r>
              <a:rPr lang="en-US" sz="2000" b="1" dirty="0" smtClean="0">
                <a:ea typeface="ＭＳ Ｐゴシック" pitchFamily="34" charset="-128"/>
              </a:rPr>
              <a:t>off</a:t>
            </a:r>
            <a:r>
              <a:rPr lang="en-US" sz="2000" dirty="0" smtClean="0">
                <a:ea typeface="ＭＳ Ｐゴシック" pitchFamily="34" charset="-128"/>
              </a:rPr>
              <a:t> social networking sites.</a:t>
            </a:r>
          </a:p>
          <a:p>
            <a:pPr eaLnBrk="1" hangingPunct="1">
              <a:spcBef>
                <a:spcPts val="600"/>
              </a:spcBef>
              <a:spcAft>
                <a:spcPts val="0"/>
              </a:spcAft>
            </a:pPr>
            <a:r>
              <a:rPr lang="en-US" sz="2000" dirty="0" smtClean="0">
                <a:ea typeface="ＭＳ Ｐゴシック" pitchFamily="34" charset="-128"/>
              </a:rPr>
              <a:t>Ignore/delete emails urging you to click on a link to verify account information.</a:t>
            </a:r>
          </a:p>
          <a:p>
            <a:pPr eaLnBrk="1" hangingPunct="1">
              <a:lnSpc>
                <a:spcPct val="120000"/>
              </a:lnSpc>
              <a:spcBef>
                <a:spcPts val="600"/>
              </a:spcBef>
              <a:spcAft>
                <a:spcPts val="600"/>
              </a:spcAft>
            </a:pPr>
            <a:r>
              <a:rPr lang="en-US" sz="2000" dirty="0" smtClean="0">
                <a:ea typeface="ＭＳ Ｐゴシック" pitchFamily="34" charset="-128"/>
              </a:rPr>
              <a:t>Create “tough-to-crack” passwords. </a:t>
            </a:r>
          </a:p>
          <a:p>
            <a:pPr eaLnBrk="1" hangingPunct="1">
              <a:spcBef>
                <a:spcPts val="600"/>
              </a:spcBef>
              <a:spcAft>
                <a:spcPts val="0"/>
              </a:spcAft>
            </a:pPr>
            <a:r>
              <a:rPr lang="en-US" sz="2000" dirty="0" smtClean="0">
                <a:ea typeface="ＭＳ Ｐゴシック" pitchFamily="34" charset="-128"/>
              </a:rPr>
              <a:t>Don’t let financial programs or websites auto-save your passwords.</a:t>
            </a:r>
          </a:p>
          <a:p>
            <a:pPr eaLnBrk="1" hangingPunct="1">
              <a:spcBef>
                <a:spcPts val="600"/>
              </a:spcBef>
              <a:spcAft>
                <a:spcPts val="600"/>
              </a:spcAft>
            </a:pPr>
            <a:r>
              <a:rPr lang="en-US" sz="2000" dirty="0" smtClean="0">
                <a:ea typeface="ＭＳ Ｐゴシック" pitchFamily="34" charset="-128"/>
              </a:rPr>
              <a:t>Connect to your financial accounts only from your own computer or using secure Wi-Fi locations.</a:t>
            </a:r>
            <a:endParaRPr lang="en-US" sz="2000" dirty="0">
              <a:ea typeface="ＭＳ Ｐゴシック" pitchFamily="34" charset="-128"/>
            </a:endParaRPr>
          </a:p>
          <a:p>
            <a:pPr eaLnBrk="1" hangingPunct="1">
              <a:lnSpc>
                <a:spcPct val="120000"/>
              </a:lnSpc>
              <a:spcBef>
                <a:spcPts val="600"/>
              </a:spcBef>
              <a:spcAft>
                <a:spcPts val="600"/>
              </a:spcAft>
            </a:pPr>
            <a:r>
              <a:rPr lang="en-US" sz="2000" dirty="0" smtClean="0">
                <a:ea typeface="ＭＳ Ｐゴシック" pitchFamily="34" charset="-128"/>
              </a:rPr>
              <a:t>Don’t use a debit card for online shopping – use a credit card.</a:t>
            </a:r>
          </a:p>
          <a:p>
            <a:pPr eaLnBrk="1" hangingPunct="1">
              <a:spcBef>
                <a:spcPts val="600"/>
              </a:spcBef>
              <a:spcAft>
                <a:spcPts val="600"/>
              </a:spcAft>
            </a:pPr>
            <a:r>
              <a:rPr lang="en-US" sz="2000" dirty="0" smtClean="0">
                <a:ea typeface="ＭＳ Ｐゴシック" pitchFamily="34" charset="-128"/>
              </a:rPr>
              <a:t>Opt out of receiving unsolicited e-mails by registering at </a:t>
            </a:r>
            <a:r>
              <a:rPr lang="en-US" sz="2000" b="1" u="sng" dirty="0" smtClean="0">
                <a:ea typeface="ＭＳ Ｐゴシック" pitchFamily="34" charset="-128"/>
              </a:rPr>
              <a:t>dmachoice.org</a:t>
            </a:r>
            <a:r>
              <a:rPr lang="en-US" sz="2000" dirty="0">
                <a:ea typeface="ＭＳ Ｐゴシック" pitchFamily="34" charset="-128"/>
              </a:rPr>
              <a:t>.</a:t>
            </a:r>
            <a:r>
              <a:rPr lang="en-US" sz="2000" dirty="0" smtClean="0">
                <a:ea typeface="ＭＳ Ｐゴシック" pitchFamily="34" charset="-128"/>
              </a:rPr>
              <a:t> Click on “Register for eMPS”.</a:t>
            </a:r>
          </a:p>
          <a:p>
            <a:pPr marL="0" indent="0">
              <a:spcBef>
                <a:spcPct val="0"/>
              </a:spcBef>
              <a:spcAft>
                <a:spcPct val="50000"/>
              </a:spcAft>
              <a:buNone/>
            </a:pPr>
            <a:r>
              <a:rPr lang="en-US" sz="1900" dirty="0" smtClean="0"/>
              <a:t> </a:t>
            </a:r>
            <a:endParaRPr lang="en-US" sz="1900" dirty="0"/>
          </a:p>
        </p:txBody>
      </p:sp>
      <p:sp>
        <p:nvSpPr>
          <p:cNvPr id="2" name="TextBox 1"/>
          <p:cNvSpPr txBox="1"/>
          <p:nvPr/>
        </p:nvSpPr>
        <p:spPr>
          <a:xfrm>
            <a:off x="6668655" y="4756727"/>
            <a:ext cx="3038763" cy="914400"/>
          </a:xfrm>
          <a:prstGeom prst="rect">
            <a:avLst/>
          </a:prstGeom>
        </p:spPr>
        <p:txBody>
          <a:bodyPr vert="horz" wrap="square" lIns="91440" tIns="45720" rIns="91440" bIns="45720" rtlCol="0">
            <a:normAutofit/>
          </a:bodyPr>
          <a:lstStyle/>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sp>
        <p:nvSpPr>
          <p:cNvPr id="3" name="TextBox 2"/>
          <p:cNvSpPr txBox="1"/>
          <p:nvPr/>
        </p:nvSpPr>
        <p:spPr>
          <a:xfrm>
            <a:off x="466706" y="5838389"/>
            <a:ext cx="8492584" cy="849793"/>
          </a:xfrm>
          <a:prstGeom prst="rect">
            <a:avLst/>
          </a:prstGeom>
        </p:spPr>
        <p:txBody>
          <a:bodyPr vert="horz" wrap="square" lIns="91440" tIns="45720" rIns="91440" bIns="45720" rtlCol="0">
            <a:normAutofit lnSpcReduction="10000"/>
          </a:bodyPr>
          <a:lstStyle/>
          <a:p>
            <a:pPr>
              <a:spcBef>
                <a:spcPts val="800"/>
              </a:spcBef>
            </a:pPr>
            <a:r>
              <a:rPr lang="en-US" b="1" dirty="0" smtClean="0">
                <a:solidFill>
                  <a:srgbClr val="00698C"/>
                </a:solidFill>
              </a:rPr>
              <a:t>TIP: </a:t>
            </a:r>
            <a:r>
              <a:rPr lang="en-US" dirty="0" smtClean="0"/>
              <a:t>The “s” in the "https</a:t>
            </a:r>
            <a:r>
              <a:rPr lang="en-US" dirty="0"/>
              <a:t>" </a:t>
            </a:r>
            <a:r>
              <a:rPr lang="en-US" dirty="0" smtClean="0"/>
              <a:t>web address indicates </a:t>
            </a:r>
            <a:r>
              <a:rPr lang="en-US" dirty="0"/>
              <a:t>that your information will be </a:t>
            </a:r>
            <a:r>
              <a:rPr lang="en-US" dirty="0" smtClean="0"/>
              <a:t>encrypted (“secured”), </a:t>
            </a:r>
            <a:r>
              <a:rPr lang="en-US" dirty="0"/>
              <a:t>making it harder for a thief to capture your information. </a:t>
            </a:r>
          </a:p>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88036" y="154368"/>
            <a:ext cx="771254" cy="62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76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528066" y="280575"/>
            <a:ext cx="8229600" cy="548315"/>
          </a:xfrm>
        </p:spPr>
        <p:txBody>
          <a:bodyPr/>
          <a:lstStyle/>
          <a:p>
            <a:pPr eaLnBrk="1" hangingPunct="1"/>
            <a:r>
              <a:rPr lang="en-US" dirty="0" smtClean="0">
                <a:ea typeface="ＭＳ Ｐゴシック" pitchFamily="34" charset="-128"/>
              </a:rPr>
              <a:t>General fraud prevention tips</a:t>
            </a:r>
          </a:p>
        </p:txBody>
      </p:sp>
      <p:sp>
        <p:nvSpPr>
          <p:cNvPr id="21507" name="Content Placeholder 7"/>
          <p:cNvSpPr>
            <a:spLocks noGrp="1"/>
          </p:cNvSpPr>
          <p:nvPr>
            <p:ph idx="1"/>
          </p:nvPr>
        </p:nvSpPr>
        <p:spPr>
          <a:xfrm>
            <a:off x="536845" y="1008229"/>
            <a:ext cx="8229600" cy="5604444"/>
          </a:xfrm>
        </p:spPr>
        <p:txBody>
          <a:bodyPr/>
          <a:lstStyle/>
          <a:p>
            <a:pPr eaLnBrk="1" hangingPunct="1">
              <a:lnSpc>
                <a:spcPct val="120000"/>
              </a:lnSpc>
            </a:pPr>
            <a:r>
              <a:rPr lang="en-US" sz="1800" dirty="0" smtClean="0">
                <a:ea typeface="ＭＳ Ｐゴシック" pitchFamily="34" charset="-128"/>
              </a:rPr>
              <a:t>Carry only necessary information</a:t>
            </a:r>
            <a:r>
              <a:rPr lang="en-US" sz="1800" dirty="0">
                <a:ea typeface="ＭＳ Ｐゴシック" pitchFamily="34" charset="-128"/>
              </a:rPr>
              <a:t> </a:t>
            </a:r>
            <a:r>
              <a:rPr lang="en-US" sz="1800" dirty="0" smtClean="0">
                <a:ea typeface="ＭＳ Ｐゴシック" pitchFamily="34" charset="-128"/>
              </a:rPr>
              <a:t>in your wallet.</a:t>
            </a:r>
          </a:p>
          <a:p>
            <a:pPr eaLnBrk="1" hangingPunct="1">
              <a:lnSpc>
                <a:spcPct val="120000"/>
              </a:lnSpc>
            </a:pPr>
            <a:r>
              <a:rPr lang="en-US" sz="1800" dirty="0" smtClean="0">
                <a:ea typeface="ＭＳ Ｐゴシック" pitchFamily="34" charset="-128"/>
              </a:rPr>
              <a:t>Make photocopies of vital information and store securely.</a:t>
            </a:r>
          </a:p>
          <a:p>
            <a:pPr eaLnBrk="1" hangingPunct="1">
              <a:lnSpc>
                <a:spcPct val="120000"/>
              </a:lnSpc>
            </a:pPr>
            <a:r>
              <a:rPr lang="en-US" sz="1800" dirty="0" smtClean="0">
                <a:ea typeface="ＭＳ Ｐゴシック" pitchFamily="34" charset="-128"/>
              </a:rPr>
              <a:t>Only provide your Social Security Number or other personal information if absolutely necessary.</a:t>
            </a:r>
          </a:p>
          <a:p>
            <a:pPr>
              <a:lnSpc>
                <a:spcPct val="120000"/>
              </a:lnSpc>
            </a:pPr>
            <a:r>
              <a:rPr lang="en-US" sz="1800" dirty="0" smtClean="0">
                <a:ea typeface="ＭＳ Ｐゴシック" pitchFamily="34" charset="-128"/>
              </a:rPr>
              <a:t>Lock all devices with a password.  </a:t>
            </a:r>
          </a:p>
          <a:p>
            <a:pPr>
              <a:lnSpc>
                <a:spcPct val="120000"/>
              </a:lnSpc>
            </a:pPr>
            <a:r>
              <a:rPr lang="en-US" sz="1800" dirty="0" smtClean="0">
                <a:ea typeface="ＭＳ Ｐゴシック" pitchFamily="34" charset="-128"/>
              </a:rPr>
              <a:t>Shred papers containing personal or financial information. </a:t>
            </a:r>
          </a:p>
          <a:p>
            <a:pPr eaLnBrk="1" hangingPunct="1">
              <a:lnSpc>
                <a:spcPct val="120000"/>
              </a:lnSpc>
            </a:pPr>
            <a:r>
              <a:rPr lang="en-US" sz="1800" dirty="0" smtClean="0">
                <a:ea typeface="ＭＳ Ｐゴシック" pitchFamily="34" charset="-128"/>
              </a:rPr>
              <a:t>Promptly retrieve incoming mail from your home’s mailbox.</a:t>
            </a:r>
          </a:p>
          <a:p>
            <a:pPr>
              <a:lnSpc>
                <a:spcPct val="120000"/>
              </a:lnSpc>
            </a:pPr>
            <a:r>
              <a:rPr lang="en-US" sz="1800" dirty="0">
                <a:ea typeface="ＭＳ Ｐゴシック" pitchFamily="34" charset="-128"/>
              </a:rPr>
              <a:t>Place outgoing mail in a U.S. Postal Service </a:t>
            </a:r>
            <a:r>
              <a:rPr lang="en-US" sz="1800" dirty="0" smtClean="0">
                <a:ea typeface="ＭＳ Ｐゴシック" pitchFamily="34" charset="-128"/>
              </a:rPr>
              <a:t>mailbox.</a:t>
            </a:r>
            <a:endParaRPr lang="en-US" sz="1800" dirty="0">
              <a:ea typeface="ＭＳ Ｐゴシック" pitchFamily="34" charset="-128"/>
            </a:endParaRPr>
          </a:p>
          <a:p>
            <a:pPr eaLnBrk="1" hangingPunct="1">
              <a:lnSpc>
                <a:spcPct val="120000"/>
              </a:lnSpc>
            </a:pPr>
            <a:r>
              <a:rPr lang="en-US" sz="1800" dirty="0" smtClean="0">
                <a:ea typeface="ＭＳ Ｐゴシック" pitchFamily="34" charset="-128"/>
              </a:rPr>
              <a:t>Know your billing and statement cycles.  </a:t>
            </a:r>
          </a:p>
          <a:p>
            <a:pPr eaLnBrk="1" hangingPunct="1">
              <a:lnSpc>
                <a:spcPct val="120000"/>
              </a:lnSpc>
            </a:pPr>
            <a:r>
              <a:rPr lang="en-US" sz="1800" dirty="0" smtClean="0">
                <a:ea typeface="ＭＳ Ｐゴシック" pitchFamily="34" charset="-128"/>
              </a:rPr>
              <a:t>Don’t tell or key in over the phone your PIN or other information to someone calling you claiming to be your bank, etc. </a:t>
            </a:r>
            <a:endParaRPr lang="en-US" sz="1600" b="1" dirty="0" smtClean="0">
              <a:solidFill>
                <a:srgbClr val="00698C"/>
              </a:solidFill>
              <a:cs typeface="Arial" charset="0"/>
            </a:endParaRPr>
          </a:p>
          <a:p>
            <a:pPr marL="0" indent="0">
              <a:spcAft>
                <a:spcPts val="600"/>
              </a:spcAft>
              <a:buNone/>
            </a:pPr>
            <a:r>
              <a:rPr lang="en-US" sz="1800" b="1" dirty="0" smtClean="0">
                <a:solidFill>
                  <a:srgbClr val="00698C"/>
                </a:solidFill>
                <a:cs typeface="Arial" charset="0"/>
              </a:rPr>
              <a:t>TIP</a:t>
            </a:r>
            <a:r>
              <a:rPr lang="en-US" sz="1800" b="1" dirty="0">
                <a:solidFill>
                  <a:srgbClr val="00698C"/>
                </a:solidFill>
                <a:cs typeface="Arial" charset="0"/>
              </a:rPr>
              <a:t>: </a:t>
            </a:r>
            <a:r>
              <a:rPr lang="en-US" sz="1800" dirty="0" smtClean="0">
                <a:ea typeface="ＭＳ Ｐゴシック" pitchFamily="34" charset="-128"/>
              </a:rPr>
              <a:t>Have your statements sent to you via email rather than mail (but don’t save financial/personal information in your email box). </a:t>
            </a:r>
          </a:p>
        </p:txBody>
      </p:sp>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6335" y="180941"/>
            <a:ext cx="5905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91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nvPr>
        </p:nvSpPr>
        <p:spPr/>
        <p:txBody>
          <a:bodyPr/>
          <a:lstStyle/>
          <a:p>
            <a:pPr eaLnBrk="1" hangingPunct="1">
              <a:defRPr/>
            </a:pPr>
            <a:r>
              <a:rPr lang="en-US" sz="3000" dirty="0" smtClean="0">
                <a:ea typeface="+mj-ea"/>
                <a:cs typeface="+mj-cs"/>
              </a:rPr>
              <a:t>Data Security Breaches </a:t>
            </a:r>
            <a:endParaRPr sz="3000" dirty="0">
              <a:ea typeface="+mj-ea"/>
              <a:cs typeface="+mj-cs"/>
            </a:endParaRPr>
          </a:p>
        </p:txBody>
      </p:sp>
      <p:sp>
        <p:nvSpPr>
          <p:cNvPr id="15363" name="Content Placeholder 6"/>
          <p:cNvSpPr>
            <a:spLocks noGrp="1"/>
          </p:cNvSpPr>
          <p:nvPr>
            <p:ph idx="1"/>
          </p:nvPr>
        </p:nvSpPr>
        <p:spPr>
          <a:xfrm>
            <a:off x="518991" y="1004080"/>
            <a:ext cx="8167809" cy="4562329"/>
          </a:xfrm>
        </p:spPr>
        <p:txBody>
          <a:bodyPr/>
          <a:lstStyle/>
          <a:p>
            <a:pPr marL="0" indent="0" eaLnBrk="1" hangingPunct="1">
              <a:lnSpc>
                <a:spcPct val="120000"/>
              </a:lnSpc>
              <a:buClr>
                <a:schemeClr val="tx1"/>
              </a:buClr>
              <a:buNone/>
            </a:pPr>
            <a:r>
              <a:rPr lang="en-US" sz="2000" dirty="0" smtClean="0"/>
              <a:t>In 2017, there were </a:t>
            </a:r>
            <a:r>
              <a:rPr lang="en-US" sz="2000" b="1" dirty="0" smtClean="0"/>
              <a:t>1,293 data breaches </a:t>
            </a:r>
            <a:r>
              <a:rPr lang="en-US" sz="2000" dirty="0" smtClean="0"/>
              <a:t>compromising 174 million records, an increase of 45% over prior year – the  highest ever.* Here are some actions you may consider taking:</a:t>
            </a:r>
          </a:p>
          <a:p>
            <a:pPr eaLnBrk="1" hangingPunct="1">
              <a:lnSpc>
                <a:spcPct val="120000"/>
              </a:lnSpc>
              <a:buClr>
                <a:schemeClr val="tx1"/>
              </a:buClr>
              <a:buFont typeface="Wingdings" panose="05000000000000000000" pitchFamily="2" charset="2"/>
              <a:buChar char="ü"/>
            </a:pPr>
            <a:r>
              <a:rPr lang="en-US" sz="2000" dirty="0" smtClean="0"/>
              <a:t>Check your credit reports at </a:t>
            </a:r>
            <a:r>
              <a:rPr lang="en-US" sz="1800" b="1" u="sng" dirty="0" smtClean="0"/>
              <a:t>annualcreditreport.com</a:t>
            </a:r>
            <a:r>
              <a:rPr lang="en-US" sz="1800" dirty="0" smtClean="0"/>
              <a:t>.</a:t>
            </a:r>
          </a:p>
          <a:p>
            <a:pPr eaLnBrk="1" hangingPunct="1">
              <a:lnSpc>
                <a:spcPct val="120000"/>
              </a:lnSpc>
              <a:buClr>
                <a:schemeClr val="tx1"/>
              </a:buClr>
              <a:buFont typeface="Wingdings" panose="05000000000000000000" pitchFamily="2" charset="2"/>
              <a:buChar char="ü"/>
            </a:pPr>
            <a:r>
              <a:rPr lang="en-US" sz="2000" dirty="0" smtClean="0"/>
              <a:t>Place a credit freeze on your credit file with all three credit bureau agencies.  And your kids, too. </a:t>
            </a:r>
            <a:endParaRPr lang="en-US" sz="1800" dirty="0" smtClean="0"/>
          </a:p>
          <a:p>
            <a:pPr eaLnBrk="1" hangingPunct="1">
              <a:lnSpc>
                <a:spcPct val="120000"/>
              </a:lnSpc>
              <a:buClr>
                <a:schemeClr val="tx1"/>
              </a:buClr>
              <a:buFont typeface="Wingdings" panose="05000000000000000000" pitchFamily="2" charset="2"/>
              <a:buChar char="ü"/>
            </a:pPr>
            <a:r>
              <a:rPr lang="en-US" sz="2000" dirty="0" smtClean="0"/>
              <a:t>Review the Federal </a:t>
            </a:r>
            <a:r>
              <a:rPr lang="en-US" sz="2000" dirty="0"/>
              <a:t>Trade Commission’s (FTC) website  </a:t>
            </a:r>
            <a:r>
              <a:rPr lang="en-US" sz="2000" b="1" u="sng" dirty="0" smtClean="0"/>
              <a:t>consumer.ftc.gov</a:t>
            </a:r>
            <a:r>
              <a:rPr lang="en-US" sz="2000" dirty="0" smtClean="0"/>
              <a:t>. </a:t>
            </a:r>
          </a:p>
          <a:p>
            <a:pPr eaLnBrk="1" hangingPunct="1">
              <a:lnSpc>
                <a:spcPct val="120000"/>
              </a:lnSpc>
              <a:buClr>
                <a:schemeClr val="tx1"/>
              </a:buClr>
              <a:buFont typeface="Wingdings" panose="05000000000000000000" pitchFamily="2" charset="2"/>
              <a:buChar char="ü"/>
            </a:pPr>
            <a:r>
              <a:rPr lang="en-US" sz="2000" dirty="0" smtClean="0"/>
              <a:t>Check out Wells Fargo’s Fraud Information Center at  </a:t>
            </a:r>
            <a:r>
              <a:rPr lang="en-US" sz="2000" b="1" u="sng" dirty="0" smtClean="0"/>
              <a:t>wellsfargo.com/privacy-security/fraud</a:t>
            </a:r>
            <a:r>
              <a:rPr lang="en-US" sz="2000" dirty="0" smtClean="0"/>
              <a:t>.</a:t>
            </a:r>
          </a:p>
          <a:p>
            <a:pPr marL="0" indent="0" eaLnBrk="1" hangingPunct="1">
              <a:lnSpc>
                <a:spcPct val="120000"/>
              </a:lnSpc>
              <a:buClr>
                <a:schemeClr val="accent1"/>
              </a:buClr>
              <a:buFont typeface="Wingdings" pitchFamily="2" charset="2"/>
              <a:buNone/>
            </a:pPr>
            <a:endParaRPr lang="en-US" altLang="en-US" sz="2000" dirty="0" smtClean="0"/>
          </a:p>
        </p:txBody>
      </p:sp>
      <p:sp>
        <p:nvSpPr>
          <p:cNvPr id="3" name="Slide Number Placeholder 2"/>
          <p:cNvSpPr>
            <a:spLocks noGrp="1"/>
          </p:cNvSpPr>
          <p:nvPr>
            <p:ph type="sldNum" sz="quarter" idx="12"/>
          </p:nvPr>
        </p:nvSpPr>
        <p:spPr/>
        <p:txBody>
          <a:bodyPr/>
          <a:lstStyle/>
          <a:p>
            <a:pPr>
              <a:defRPr/>
            </a:pPr>
            <a:fld id="{7ADB22A9-D73F-43E7-A53F-3685AF83799A}" type="slidenum">
              <a:rPr lang="en-US" smtClean="0"/>
              <a:pPr>
                <a:defRPr/>
              </a:pPr>
              <a:t>15</a:t>
            </a:fld>
            <a:endParaRPr lang="en-US" dirty="0"/>
          </a:p>
        </p:txBody>
      </p:sp>
      <p:sp>
        <p:nvSpPr>
          <p:cNvPr id="2" name="TextBox 1"/>
          <p:cNvSpPr txBox="1"/>
          <p:nvPr/>
        </p:nvSpPr>
        <p:spPr>
          <a:xfrm>
            <a:off x="518991" y="5650649"/>
            <a:ext cx="8337395" cy="978752"/>
          </a:xfrm>
          <a:prstGeom prst="rect">
            <a:avLst/>
          </a:prstGeom>
        </p:spPr>
        <p:txBody>
          <a:bodyPr vert="horz" wrap="square" lIns="91440" tIns="45720" rIns="91440" bIns="45720" rtlCol="0">
            <a:noAutofit/>
          </a:bodyPr>
          <a:lstStyle/>
          <a:p>
            <a:pPr>
              <a:spcBef>
                <a:spcPts val="800"/>
              </a:spcBef>
              <a:buClr>
                <a:srgbClr val="688FCF"/>
              </a:buClr>
            </a:pPr>
            <a:r>
              <a:rPr lang="en-US" altLang="en-US" b="1" dirty="0" smtClean="0">
                <a:solidFill>
                  <a:srgbClr val="00698C"/>
                </a:solidFill>
                <a:ea typeface="MS PGothic" pitchFamily="34" charset="-128"/>
              </a:rPr>
              <a:t>TIP: </a:t>
            </a:r>
            <a:r>
              <a:rPr lang="en-US" dirty="0" smtClean="0"/>
              <a:t>Set up mobile/email account alerts to be notified of withdrawals and deposits to your accounts, and any suspicious card activity. </a:t>
            </a:r>
          </a:p>
          <a:p>
            <a:pPr>
              <a:spcBef>
                <a:spcPts val="300"/>
              </a:spcBef>
              <a:buClr>
                <a:srgbClr val="688FCF"/>
              </a:buClr>
            </a:pPr>
            <a:r>
              <a:rPr lang="en-US" sz="1400" dirty="0" smtClean="0"/>
              <a:t>*Identity Theft Resource Center, January 2018</a:t>
            </a:r>
            <a:endParaRPr lang="en-US" sz="1200" kern="1200" dirty="0" smtClean="0">
              <a:solidFill>
                <a:schemeClr val="tx1"/>
              </a:solidFill>
              <a:latin typeface="Verdana" pitchFamily="34" charset="0"/>
              <a:ea typeface="+mn-ea"/>
              <a:cs typeface="+mn-cs"/>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5796" y="152399"/>
            <a:ext cx="770590" cy="72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9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9"/>
          <p:cNvSpPr>
            <a:spLocks noGrp="1" noChangeArrowheads="1"/>
          </p:cNvSpPr>
          <p:nvPr>
            <p:ph type="title"/>
          </p:nvPr>
        </p:nvSpPr>
        <p:spPr>
          <a:xfrm>
            <a:off x="457199" y="274638"/>
            <a:ext cx="8240751" cy="1143000"/>
          </a:xfrm>
        </p:spPr>
        <p:txBody>
          <a:bodyPr/>
          <a:lstStyle/>
          <a:p>
            <a:pPr eaLnBrk="1" hangingPunct="1">
              <a:defRPr/>
            </a:pPr>
            <a:r>
              <a:rPr sz="3000" dirty="0" smtClean="0">
                <a:ea typeface="+mj-ea"/>
                <a:cs typeface="+mj-cs"/>
              </a:rPr>
              <a:t>Check your </a:t>
            </a:r>
            <a:r>
              <a:rPr sz="3000" dirty="0">
                <a:ea typeface="+mj-ea"/>
                <a:cs typeface="+mj-cs"/>
              </a:rPr>
              <a:t>credit status </a:t>
            </a:r>
            <a:r>
              <a:rPr sz="3000" dirty="0" smtClean="0">
                <a:ea typeface="+mj-ea"/>
                <a:cs typeface="+mj-cs"/>
              </a:rPr>
              <a:t>frequently</a:t>
            </a:r>
            <a:endParaRPr sz="3000" dirty="0">
              <a:ea typeface="+mj-ea"/>
              <a:cs typeface="+mj-cs"/>
            </a:endParaRPr>
          </a:p>
        </p:txBody>
      </p:sp>
      <p:sp>
        <p:nvSpPr>
          <p:cNvPr id="15363" name="Content Placeholder 6"/>
          <p:cNvSpPr>
            <a:spLocks noGrp="1"/>
          </p:cNvSpPr>
          <p:nvPr>
            <p:ph idx="1"/>
          </p:nvPr>
        </p:nvSpPr>
        <p:spPr>
          <a:xfrm>
            <a:off x="501804" y="1087000"/>
            <a:ext cx="7759327" cy="4416127"/>
          </a:xfrm>
        </p:spPr>
        <p:txBody>
          <a:bodyPr/>
          <a:lstStyle/>
          <a:p>
            <a:pPr marL="0" indent="0" eaLnBrk="1" hangingPunct="1">
              <a:lnSpc>
                <a:spcPct val="120000"/>
              </a:lnSpc>
              <a:buClr>
                <a:schemeClr val="accent1"/>
              </a:buClr>
              <a:buNone/>
            </a:pPr>
            <a:r>
              <a:rPr lang="en-US" sz="2000" dirty="0" smtClean="0"/>
              <a:t>By </a:t>
            </a:r>
            <a:r>
              <a:rPr lang="en-US" sz="2000" dirty="0"/>
              <a:t>law, </a:t>
            </a:r>
            <a:r>
              <a:rPr lang="en-US" sz="2000" dirty="0" smtClean="0"/>
              <a:t>you are </a:t>
            </a:r>
            <a:r>
              <a:rPr lang="en-US" sz="2000" dirty="0"/>
              <a:t>guaranteed a free </a:t>
            </a:r>
            <a:r>
              <a:rPr lang="en-US" sz="2000" dirty="0" smtClean="0"/>
              <a:t>credit </a:t>
            </a:r>
            <a:r>
              <a:rPr lang="en-US" sz="2000" dirty="0"/>
              <a:t>report </a:t>
            </a:r>
            <a:r>
              <a:rPr lang="en-US" sz="2000" dirty="0" smtClean="0"/>
              <a:t>annually from </a:t>
            </a:r>
            <a:r>
              <a:rPr lang="en-US" sz="2000" dirty="0"/>
              <a:t>each of the three credit </a:t>
            </a:r>
            <a:r>
              <a:rPr lang="en-US" sz="2000" dirty="0" smtClean="0"/>
              <a:t>bureaus (Equifax, Experian and TransUnion).</a:t>
            </a:r>
          </a:p>
          <a:p>
            <a:pPr marL="457200" indent="-457200" eaLnBrk="1" hangingPunct="1">
              <a:spcBef>
                <a:spcPts val="1200"/>
              </a:spcBef>
              <a:buFont typeface="+mj-lt"/>
              <a:buAutoNum type="arabicPeriod"/>
            </a:pPr>
            <a:r>
              <a:rPr lang="en-US" altLang="en-US" sz="2000" dirty="0" smtClean="0"/>
              <a:t>Request </a:t>
            </a:r>
            <a:r>
              <a:rPr lang="en-US" altLang="en-US" sz="2000" dirty="0"/>
              <a:t>a free copy of your credit report at least once a </a:t>
            </a:r>
            <a:r>
              <a:rPr lang="en-US" altLang="en-US" sz="2000" dirty="0" smtClean="0"/>
              <a:t>year</a:t>
            </a:r>
            <a:r>
              <a:rPr lang="en-US" altLang="en-US" sz="2000" dirty="0"/>
              <a:t> </a:t>
            </a:r>
            <a:r>
              <a:rPr lang="en-US" altLang="en-US" sz="2000" dirty="0" smtClean="0"/>
              <a:t>at </a:t>
            </a:r>
            <a:r>
              <a:rPr lang="en-US" altLang="en-US" sz="2000" b="1" u="sng" dirty="0" smtClean="0"/>
              <a:t>annualcreditreport.com</a:t>
            </a:r>
            <a:r>
              <a:rPr lang="en-US" altLang="en-US" sz="2000" dirty="0" smtClean="0"/>
              <a:t>. (Be careful - there </a:t>
            </a:r>
            <a:r>
              <a:rPr lang="en-US" altLang="en-US" sz="2000" dirty="0"/>
              <a:t>are many look-alike sites which are not free of charge</a:t>
            </a:r>
            <a:r>
              <a:rPr lang="en-US" altLang="en-US" sz="2000" dirty="0" smtClean="0"/>
              <a:t>!)</a:t>
            </a:r>
            <a:endParaRPr lang="en-US" altLang="en-US" sz="2000" dirty="0"/>
          </a:p>
          <a:p>
            <a:pPr marL="457200" indent="-457200" eaLnBrk="1" hangingPunct="1">
              <a:lnSpc>
                <a:spcPct val="120000"/>
              </a:lnSpc>
              <a:spcBef>
                <a:spcPts val="1200"/>
              </a:spcBef>
              <a:buFont typeface="+mj-lt"/>
              <a:buAutoNum type="arabicPeriod"/>
            </a:pPr>
            <a:r>
              <a:rPr lang="en-US" sz="2000" dirty="0" smtClean="0"/>
              <a:t>Review your credit report carefully.</a:t>
            </a:r>
          </a:p>
          <a:p>
            <a:pPr marL="457200" indent="-457200" eaLnBrk="1" hangingPunct="1">
              <a:lnSpc>
                <a:spcPct val="120000"/>
              </a:lnSpc>
              <a:spcBef>
                <a:spcPts val="1200"/>
              </a:spcBef>
              <a:buFont typeface="+mj-lt"/>
              <a:buAutoNum type="arabicPeriod"/>
            </a:pPr>
            <a:r>
              <a:rPr lang="en-US" sz="2000" dirty="0" smtClean="0"/>
              <a:t>Report and resolve any errors quickly.</a:t>
            </a:r>
          </a:p>
          <a:p>
            <a:pPr marL="457200" indent="-457200" eaLnBrk="1" hangingPunct="1">
              <a:lnSpc>
                <a:spcPct val="120000"/>
              </a:lnSpc>
              <a:spcBef>
                <a:spcPts val="1200"/>
              </a:spcBef>
              <a:buClr>
                <a:schemeClr val="accent1"/>
              </a:buClr>
              <a:buFont typeface="+mj-lt"/>
              <a:buAutoNum type="arabicPeriod"/>
            </a:pPr>
            <a:endParaRPr lang="en-US" dirty="0"/>
          </a:p>
          <a:p>
            <a:pPr marL="0" indent="0" eaLnBrk="1" hangingPunct="1">
              <a:lnSpc>
                <a:spcPct val="120000"/>
              </a:lnSpc>
              <a:buClr>
                <a:schemeClr val="accent1"/>
              </a:buClr>
              <a:buFont typeface="Wingdings" pitchFamily="2" charset="2"/>
              <a:buNone/>
            </a:pPr>
            <a:endParaRPr lang="en-US" altLang="en-US" sz="2000" dirty="0" smtClean="0"/>
          </a:p>
          <a:p>
            <a:pPr marL="0" indent="0" eaLnBrk="1" hangingPunct="1">
              <a:lnSpc>
                <a:spcPct val="120000"/>
              </a:lnSpc>
              <a:buClr>
                <a:schemeClr val="accent1"/>
              </a:buClr>
              <a:buFont typeface="Wingdings" pitchFamily="2" charset="2"/>
              <a:buNone/>
            </a:pPr>
            <a:endParaRPr lang="en-US" altLang="en-US" sz="2000" dirty="0" smtClean="0"/>
          </a:p>
        </p:txBody>
      </p:sp>
      <p:sp>
        <p:nvSpPr>
          <p:cNvPr id="2" name="TextBox 1"/>
          <p:cNvSpPr txBox="1"/>
          <p:nvPr/>
        </p:nvSpPr>
        <p:spPr>
          <a:xfrm>
            <a:off x="457199" y="5769078"/>
            <a:ext cx="8337395" cy="780311"/>
          </a:xfrm>
          <a:prstGeom prst="rect">
            <a:avLst/>
          </a:prstGeom>
        </p:spPr>
        <p:txBody>
          <a:bodyPr vert="horz" wrap="square" lIns="91440" tIns="45720" rIns="91440" bIns="45720" rtlCol="0">
            <a:noAutofit/>
          </a:bodyPr>
          <a:lstStyle/>
          <a:p>
            <a:pPr>
              <a:spcBef>
                <a:spcPts val="800"/>
              </a:spcBef>
              <a:buClr>
                <a:srgbClr val="688FCF"/>
              </a:buClr>
            </a:pPr>
            <a:r>
              <a:rPr lang="en-US" altLang="en-US" b="1" dirty="0" smtClean="0">
                <a:solidFill>
                  <a:srgbClr val="00698C"/>
                </a:solidFill>
                <a:ea typeface="MS PGothic" pitchFamily="34" charset="-128"/>
              </a:rPr>
              <a:t>TIP: </a:t>
            </a:r>
            <a:r>
              <a:rPr lang="en-US" dirty="0" smtClean="0"/>
              <a:t>Stagger the timing of your requests from each of the three credit bureaus to </a:t>
            </a:r>
            <a:r>
              <a:rPr lang="en-US" dirty="0"/>
              <a:t>help you track your credit history </a:t>
            </a:r>
            <a:r>
              <a:rPr lang="en-US" dirty="0" smtClean="0"/>
              <a:t>for free over </a:t>
            </a:r>
            <a:r>
              <a:rPr lang="en-US" dirty="0"/>
              <a:t>the </a:t>
            </a:r>
            <a:r>
              <a:rPr lang="en-US" dirty="0" smtClean="0"/>
              <a:t>year.  </a:t>
            </a:r>
            <a:endParaRPr lang="en-US" sz="1400" kern="1200" dirty="0" smtClean="0">
              <a:solidFill>
                <a:schemeClr val="tx1"/>
              </a:solidFill>
              <a:latin typeface="Verdana" pitchFamily="34" charset="0"/>
              <a:ea typeface="+mn-ea"/>
              <a:cs typeface="+mn-cs"/>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57955" y="108337"/>
            <a:ext cx="5635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7ADB22A9-D73F-43E7-A53F-3685AF83799A}" type="slidenum">
              <a:rPr lang="en-US" smtClean="0"/>
              <a:pPr>
                <a:defRPr/>
              </a:pPr>
              <a:t>16</a:t>
            </a:fld>
            <a:endParaRPr lang="en-US" dirty="0"/>
          </a:p>
        </p:txBody>
      </p:sp>
    </p:spTree>
    <p:extLst>
      <p:ext uri="{BB962C8B-B14F-4D97-AF65-F5344CB8AC3E}">
        <p14:creationId xmlns:p14="http://schemas.microsoft.com/office/powerpoint/2010/main" val="2766391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4553953" y="2267955"/>
            <a:ext cx="6858000" cy="2322095"/>
          </a:xfrm>
          <a:prstGeom prst="rect">
            <a:avLst/>
          </a:prstGeom>
          <a:gradFill flip="none" rotWithShape="1">
            <a:gsLst>
              <a:gs pos="9000">
                <a:srgbClr val="00698C">
                  <a:alpha val="80000"/>
                </a:srgbClr>
              </a:gs>
              <a:gs pos="88000">
                <a:srgbClr val="0095C8">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6874041" y="2616014"/>
            <a:ext cx="2358191" cy="1815882"/>
          </a:xfrm>
          <a:prstGeom prst="rect">
            <a:avLst/>
          </a:prstGeom>
        </p:spPr>
        <p:txBody>
          <a:bodyPr wrap="square">
            <a:spAutoFit/>
          </a:bodyPr>
          <a:lstStyle/>
          <a:p>
            <a:pPr fontAlgn="auto">
              <a:spcBef>
                <a:spcPts val="0"/>
              </a:spcBef>
              <a:spcAft>
                <a:spcPts val="0"/>
              </a:spcAft>
              <a:defRPr/>
            </a:pPr>
            <a:r>
              <a:rPr lang="en-US" sz="2800" dirty="0" smtClean="0">
                <a:solidFill>
                  <a:schemeClr val="bg1"/>
                </a:solidFill>
                <a:latin typeface="+mj-lt"/>
              </a:rPr>
              <a:t>What if identity theft happens to you?</a:t>
            </a:r>
            <a:endParaRPr lang="en-US" sz="2800" dirty="0">
              <a:solidFill>
                <a:schemeClr val="bg1"/>
              </a:solidFill>
              <a:latin typeface="+mj-lt"/>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821906" cy="6858000"/>
          </a:xfrm>
          <a:prstGeom prst="rect">
            <a:avLst/>
          </a:prstGeom>
        </p:spPr>
      </p:pic>
    </p:spTree>
    <p:extLst>
      <p:ext uri="{BB962C8B-B14F-4D97-AF65-F5344CB8AC3E}">
        <p14:creationId xmlns:p14="http://schemas.microsoft.com/office/powerpoint/2010/main" val="224060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758" y="266959"/>
            <a:ext cx="8594097" cy="712670"/>
          </a:xfrm>
        </p:spPr>
        <p:txBody>
          <a:bodyPr>
            <a:noAutofit/>
          </a:bodyPr>
          <a:lstStyle/>
          <a:p>
            <a:pPr eaLnBrk="1" hangingPunct="1">
              <a:defRPr/>
            </a:pPr>
            <a:r>
              <a:rPr lang="en-US" sz="3000" dirty="0" smtClean="0">
                <a:solidFill>
                  <a:schemeClr val="bg2"/>
                </a:solidFill>
              </a:rPr>
              <a:t>If you experience identity theft or fraud</a:t>
            </a:r>
            <a:endParaRPr sz="3000" dirty="0">
              <a:solidFill>
                <a:schemeClr val="bg2"/>
              </a:solidFill>
            </a:endParaRPr>
          </a:p>
        </p:txBody>
      </p:sp>
      <p:grpSp>
        <p:nvGrpSpPr>
          <p:cNvPr id="4" name="Group 3"/>
          <p:cNvGrpSpPr/>
          <p:nvPr/>
        </p:nvGrpSpPr>
        <p:grpSpPr>
          <a:xfrm>
            <a:off x="204418" y="843430"/>
            <a:ext cx="8920085" cy="2748415"/>
            <a:chOff x="304800" y="1828080"/>
            <a:chExt cx="8678104" cy="3131620"/>
          </a:xfrm>
        </p:grpSpPr>
        <p:sp>
          <p:nvSpPr>
            <p:cNvPr id="8" name="TextBox 24"/>
            <p:cNvSpPr txBox="1">
              <a:spLocks noChangeArrowheads="1"/>
            </p:cNvSpPr>
            <p:nvPr/>
          </p:nvSpPr>
          <p:spPr bwMode="auto">
            <a:xfrm>
              <a:off x="1127312" y="3569050"/>
              <a:ext cx="7855592" cy="1390650"/>
            </a:xfrm>
            <a:prstGeom prst="rect">
              <a:avLst/>
            </a:prstGeom>
            <a:solidFill>
              <a:srgbClr val="FFFFFF"/>
            </a:solidFill>
            <a:ln w="3175">
              <a:noFill/>
              <a:miter lim="800000"/>
              <a:headEnd/>
              <a:tailEnd/>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spcAft>
                  <a:spcPts val="600"/>
                </a:spcAft>
                <a:buClr>
                  <a:srgbClr val="B0413E"/>
                </a:buClr>
                <a:buFontTx/>
                <a:buNone/>
              </a:pPr>
              <a:r>
                <a:rPr lang="en-US" altLang="en-US" sz="2000" b="1" dirty="0" smtClean="0">
                  <a:solidFill>
                    <a:srgbClr val="00698C"/>
                  </a:solidFill>
                  <a:latin typeface="Verdana" pitchFamily="34" charset="0"/>
                  <a:ea typeface="Verdana" pitchFamily="34" charset="0"/>
                  <a:cs typeface="Verdana" pitchFamily="34" charset="0"/>
                </a:rPr>
                <a:t>Contact all three credit bureaus </a:t>
              </a:r>
            </a:p>
            <a:p>
              <a:pPr eaLnBrk="1" hangingPunct="1">
                <a:spcBef>
                  <a:spcPts val="0"/>
                </a:spcBef>
                <a:buClr>
                  <a:srgbClr val="B0413E"/>
                </a:buClr>
                <a:buFontTx/>
                <a:buNone/>
              </a:pPr>
              <a:r>
                <a:rPr lang="en-US" altLang="en-US" sz="1800" dirty="0" smtClean="0">
                  <a:latin typeface="Verdana" pitchFamily="34" charset="0"/>
                  <a:ea typeface="Verdana" pitchFamily="34" charset="0"/>
                  <a:cs typeface="Verdana" pitchFamily="34" charset="0"/>
                </a:rPr>
                <a:t>Place an alert on your credit reports and review them for inaccuracies and unknown credit requests.   </a:t>
              </a:r>
              <a:endParaRPr lang="en-US" altLang="en-US" sz="1800" dirty="0">
                <a:latin typeface="Arial" charset="0"/>
              </a:endParaRPr>
            </a:p>
          </p:txBody>
        </p:sp>
        <p:sp>
          <p:nvSpPr>
            <p:cNvPr id="5" name="Rounded Rectangle 4"/>
            <p:cNvSpPr/>
            <p:nvPr/>
          </p:nvSpPr>
          <p:spPr bwMode="auto">
            <a:xfrm>
              <a:off x="314684" y="1829520"/>
              <a:ext cx="8534400" cy="14081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buClr>
                  <a:srgbClr val="B0413E"/>
                </a:buClr>
                <a:defRPr/>
              </a:pPr>
              <a:endParaRPr lang="en-US" altLang="en-US" sz="1600" dirty="0">
                <a:solidFill>
                  <a:schemeClr val="tx1"/>
                </a:solidFill>
                <a:latin typeface="Verdana" pitchFamily="34" charset="0"/>
                <a:ea typeface="Verdana" pitchFamily="34" charset="0"/>
                <a:cs typeface="Verdana" pitchFamily="34" charset="0"/>
              </a:endParaRPr>
            </a:p>
          </p:txBody>
        </p:sp>
        <p:sp>
          <p:nvSpPr>
            <p:cNvPr id="6" name="Rounded Rectangle 5"/>
            <p:cNvSpPr/>
            <p:nvPr/>
          </p:nvSpPr>
          <p:spPr bwMode="auto">
            <a:xfrm>
              <a:off x="304800" y="1828800"/>
              <a:ext cx="809625" cy="1408113"/>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bwMode="auto">
            <a:xfrm>
              <a:off x="334752" y="1828080"/>
              <a:ext cx="809625" cy="1102630"/>
            </a:xfrm>
            <a:prstGeom prst="rect">
              <a:avLst/>
            </a:prstGeom>
            <a:ln w="3175">
              <a:noFill/>
            </a:ln>
          </p:spPr>
          <p:txBody>
            <a:bodyPr anchor="ctr">
              <a:normAutofit/>
            </a:bodyPr>
            <a:lstStyle/>
            <a:p>
              <a:pPr>
                <a:spcBef>
                  <a:spcPts val="800"/>
                </a:spcBef>
                <a:defRPr/>
              </a:pPr>
              <a:r>
                <a:rPr lang="en-US" sz="3200" dirty="0">
                  <a:latin typeface="Verdana" panose="020B0604030504040204" pitchFamily="34" charset="0"/>
                  <a:ea typeface="Verdana" panose="020B0604030504040204" pitchFamily="34" charset="0"/>
                  <a:cs typeface="Verdana" panose="020B0604030504040204" pitchFamily="34" charset="0"/>
                </a:rPr>
                <a:t>1</a:t>
              </a:r>
            </a:p>
          </p:txBody>
        </p:sp>
      </p:grpSp>
      <p:grpSp>
        <p:nvGrpSpPr>
          <p:cNvPr id="9" name="Group 8"/>
          <p:cNvGrpSpPr/>
          <p:nvPr/>
        </p:nvGrpSpPr>
        <p:grpSpPr>
          <a:xfrm>
            <a:off x="214578" y="1174401"/>
            <a:ext cx="8772374" cy="2474985"/>
            <a:chOff x="304800" y="518575"/>
            <a:chExt cx="8534400" cy="2718338"/>
          </a:xfrm>
        </p:grpSpPr>
        <p:sp>
          <p:nvSpPr>
            <p:cNvPr id="10" name="Rounded Rectangle 9"/>
            <p:cNvSpPr/>
            <p:nvPr/>
          </p:nvSpPr>
          <p:spPr bwMode="auto">
            <a:xfrm>
              <a:off x="304800" y="1828800"/>
              <a:ext cx="8534400" cy="14081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buClr>
                  <a:srgbClr val="B0413E"/>
                </a:buClr>
                <a:defRPr/>
              </a:pPr>
              <a:endParaRPr lang="en-US" altLang="en-US" sz="1600" dirty="0">
                <a:solidFill>
                  <a:schemeClr val="tx1"/>
                </a:solidFill>
                <a:latin typeface="Verdana" pitchFamily="34" charset="0"/>
                <a:ea typeface="Verdana" pitchFamily="34" charset="0"/>
                <a:cs typeface="Verdana" pitchFamily="34" charset="0"/>
              </a:endParaRPr>
            </a:p>
          </p:txBody>
        </p:sp>
        <p:sp>
          <p:nvSpPr>
            <p:cNvPr id="11" name="Rounded Rectangle 10"/>
            <p:cNvSpPr/>
            <p:nvPr/>
          </p:nvSpPr>
          <p:spPr bwMode="auto">
            <a:xfrm>
              <a:off x="304800" y="1828800"/>
              <a:ext cx="809625" cy="14081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bwMode="auto">
            <a:xfrm>
              <a:off x="357429" y="1495419"/>
              <a:ext cx="809625" cy="1390650"/>
            </a:xfrm>
            <a:prstGeom prst="rect">
              <a:avLst/>
            </a:prstGeom>
            <a:ln>
              <a:noFill/>
            </a:ln>
          </p:spPr>
          <p:txBody>
            <a:bodyPr anchor="ctr">
              <a:normAutofit/>
            </a:bodyPr>
            <a:lstStyle/>
            <a:p>
              <a:pPr>
                <a:spcBef>
                  <a:spcPts val="800"/>
                </a:spcBef>
                <a:defRPr/>
              </a:pPr>
              <a:r>
                <a:rPr lang="en-US" sz="3200" dirty="0" smtClean="0">
                  <a:latin typeface="Verdana" panose="020B0604030504040204" pitchFamily="34" charset="0"/>
                  <a:ea typeface="Verdana" panose="020B0604030504040204" pitchFamily="34" charset="0"/>
                  <a:cs typeface="Verdana" panose="020B0604030504040204" pitchFamily="34" charset="0"/>
                </a:rPr>
                <a:t>2</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24"/>
            <p:cNvSpPr txBox="1">
              <a:spLocks noChangeArrowheads="1"/>
            </p:cNvSpPr>
            <p:nvPr/>
          </p:nvSpPr>
          <p:spPr bwMode="auto">
            <a:xfrm>
              <a:off x="1140765" y="518575"/>
              <a:ext cx="7555135" cy="11845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spcBef>
                  <a:spcPts val="0"/>
                </a:spcBef>
                <a:spcAft>
                  <a:spcPts val="600"/>
                </a:spcAft>
                <a:buNone/>
              </a:pPr>
              <a:r>
                <a:rPr lang="en-US" altLang="en-US" sz="2000" b="1" dirty="0" smtClean="0">
                  <a:solidFill>
                    <a:srgbClr val="00698C"/>
                  </a:solidFill>
                  <a:latin typeface="+mn-lt"/>
                  <a:ea typeface="Verdana" panose="020B0604030504040204" pitchFamily="34" charset="0"/>
                  <a:cs typeface="Verdana" panose="020B0604030504040204" pitchFamily="34" charset="0"/>
                </a:rPr>
                <a:t>Close all accounts that you know or believe are tampered with</a:t>
              </a:r>
            </a:p>
            <a:p>
              <a:pPr eaLnBrk="1" hangingPunct="1">
                <a:lnSpc>
                  <a:spcPct val="90000"/>
                </a:lnSpc>
                <a:buNone/>
              </a:pPr>
              <a:r>
                <a:rPr lang="en-US" sz="1800" dirty="0" smtClean="0">
                  <a:latin typeface="+mn-lt"/>
                </a:rPr>
                <a:t>Call </a:t>
              </a:r>
              <a:r>
                <a:rPr lang="en-US" sz="1800" dirty="0">
                  <a:latin typeface="+mn-lt"/>
                </a:rPr>
                <a:t>your creditors </a:t>
              </a:r>
              <a:r>
                <a:rPr lang="en-US" sz="1800" dirty="0" smtClean="0">
                  <a:latin typeface="+mn-lt"/>
                </a:rPr>
                <a:t>or financial </a:t>
              </a:r>
              <a:r>
                <a:rPr lang="en-US" sz="1800" dirty="0">
                  <a:latin typeface="+mn-lt"/>
                </a:rPr>
                <a:t>institutions to notify them that your accounts may </a:t>
              </a:r>
              <a:r>
                <a:rPr lang="en-US" sz="1800" dirty="0" smtClean="0">
                  <a:latin typeface="+mn-lt"/>
                </a:rPr>
                <a:t>have been </a:t>
              </a:r>
              <a:r>
                <a:rPr lang="en-US" sz="1800" dirty="0">
                  <a:latin typeface="+mn-lt"/>
                </a:rPr>
                <a:t>compromised</a:t>
              </a:r>
              <a:r>
                <a:rPr lang="en-US" sz="1800" dirty="0" smtClean="0">
                  <a:latin typeface="+mn-lt"/>
                </a:rPr>
                <a:t>.</a:t>
              </a:r>
            </a:p>
          </p:txBody>
        </p:sp>
      </p:grpSp>
      <p:grpSp>
        <p:nvGrpSpPr>
          <p:cNvPr id="14" name="Group 13"/>
          <p:cNvGrpSpPr/>
          <p:nvPr/>
        </p:nvGrpSpPr>
        <p:grpSpPr>
          <a:xfrm>
            <a:off x="199386" y="3348388"/>
            <a:ext cx="8925117" cy="1695933"/>
            <a:chOff x="304800" y="1660963"/>
            <a:chExt cx="8678104" cy="1926521"/>
          </a:xfrm>
        </p:grpSpPr>
        <p:sp>
          <p:nvSpPr>
            <p:cNvPr id="15" name="Rounded Rectangle 14"/>
            <p:cNvSpPr/>
            <p:nvPr/>
          </p:nvSpPr>
          <p:spPr bwMode="auto">
            <a:xfrm>
              <a:off x="304800" y="1930356"/>
              <a:ext cx="8534400" cy="129514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buClr>
                  <a:srgbClr val="B0413E"/>
                </a:buClr>
                <a:defRPr/>
              </a:pPr>
              <a:endParaRPr lang="en-US" altLang="en-US" sz="1600" dirty="0">
                <a:solidFill>
                  <a:schemeClr val="tx1"/>
                </a:solidFill>
                <a:latin typeface="Verdana" pitchFamily="34" charset="0"/>
                <a:ea typeface="Verdana" pitchFamily="34" charset="0"/>
                <a:cs typeface="Verdana" pitchFamily="34" charset="0"/>
              </a:endParaRPr>
            </a:p>
          </p:txBody>
        </p:sp>
        <p:sp>
          <p:nvSpPr>
            <p:cNvPr id="16" name="Rounded Rectangle 15"/>
            <p:cNvSpPr/>
            <p:nvPr/>
          </p:nvSpPr>
          <p:spPr bwMode="auto">
            <a:xfrm>
              <a:off x="353412" y="1929638"/>
              <a:ext cx="761013" cy="12958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TextBox 16"/>
            <p:cNvSpPr txBox="1"/>
            <p:nvPr/>
          </p:nvSpPr>
          <p:spPr bwMode="auto">
            <a:xfrm>
              <a:off x="357171" y="1660963"/>
              <a:ext cx="809625" cy="1390650"/>
            </a:xfrm>
            <a:prstGeom prst="rect">
              <a:avLst/>
            </a:prstGeom>
            <a:ln>
              <a:noFill/>
            </a:ln>
          </p:spPr>
          <p:txBody>
            <a:bodyPr anchor="ctr">
              <a:normAutofit/>
            </a:bodyPr>
            <a:lstStyle/>
            <a:p>
              <a:pPr>
                <a:spcBef>
                  <a:spcPts val="800"/>
                </a:spcBef>
                <a:defRPr/>
              </a:pPr>
              <a:r>
                <a:rPr lang="en-US" sz="3200" dirty="0">
                  <a:ea typeface="Verdana" panose="020B0604030504040204" pitchFamily="34" charset="0"/>
                  <a:cs typeface="Verdana" panose="020B0604030504040204" pitchFamily="34" charset="0"/>
                </a:rPr>
                <a:t>3</a:t>
              </a:r>
            </a:p>
          </p:txBody>
        </p:sp>
        <p:sp>
          <p:nvSpPr>
            <p:cNvPr id="18" name="TextBox 24"/>
            <p:cNvSpPr txBox="1">
              <a:spLocks noChangeArrowheads="1"/>
            </p:cNvSpPr>
            <p:nvPr/>
          </p:nvSpPr>
          <p:spPr bwMode="auto">
            <a:xfrm>
              <a:off x="1143000" y="2067483"/>
              <a:ext cx="7839904" cy="15200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buClr>
                  <a:srgbClr val="B0413E"/>
                </a:buClr>
                <a:buFontTx/>
                <a:buNone/>
              </a:pPr>
              <a:r>
                <a:rPr lang="en-US" altLang="en-US" sz="2000" b="1" dirty="0" smtClean="0">
                  <a:solidFill>
                    <a:srgbClr val="00698C"/>
                  </a:solidFill>
                  <a:latin typeface="Verdana" pitchFamily="34" charset="0"/>
                  <a:ea typeface="Verdana" pitchFamily="34" charset="0"/>
                  <a:cs typeface="Verdana" pitchFamily="34" charset="0"/>
                </a:rPr>
                <a:t>File a complaint with the Federal Trade Commission</a:t>
              </a:r>
            </a:p>
            <a:p>
              <a:pPr lvl="0" eaLnBrk="1" hangingPunct="1">
                <a:spcBef>
                  <a:spcPts val="600"/>
                </a:spcBef>
                <a:buClr>
                  <a:srgbClr val="B0413E"/>
                </a:buClr>
                <a:buNone/>
              </a:pPr>
              <a:r>
                <a:rPr lang="en-US" sz="1800" dirty="0">
                  <a:latin typeface="+mn-lt"/>
                </a:rPr>
                <a:t>Call </a:t>
              </a:r>
              <a:r>
                <a:rPr lang="en-US" sz="1800" b="1" dirty="0">
                  <a:latin typeface="+mn-lt"/>
                </a:rPr>
                <a:t>1-877-ID-THEFT</a:t>
              </a:r>
              <a:r>
                <a:rPr lang="en-US" sz="1800" dirty="0">
                  <a:latin typeface="+mn-lt"/>
                </a:rPr>
                <a:t> </a:t>
              </a:r>
              <a:r>
                <a:rPr lang="en-US" sz="1800" dirty="0" smtClean="0">
                  <a:latin typeface="+mn-lt"/>
                </a:rPr>
                <a:t>(1-877-438-4338) or complete an Online Complaint Form at </a:t>
              </a:r>
              <a:r>
                <a:rPr lang="en-US" sz="1800" b="1" u="sng" dirty="0" smtClean="0">
                  <a:latin typeface="+mn-lt"/>
                </a:rPr>
                <a:t>identitytheft.gov</a:t>
              </a:r>
              <a:r>
                <a:rPr lang="en-US" sz="1800" dirty="0" smtClean="0">
                  <a:latin typeface="+mn-lt"/>
                </a:rPr>
                <a:t>.</a:t>
              </a:r>
              <a:endParaRPr lang="en-US" sz="1800" dirty="0">
                <a:latin typeface="+mn-lt"/>
              </a:endParaRPr>
            </a:p>
            <a:p>
              <a:pPr eaLnBrk="1" hangingPunct="1">
                <a:spcBef>
                  <a:spcPts val="600"/>
                </a:spcBef>
                <a:buClr>
                  <a:srgbClr val="B0413E"/>
                </a:buClr>
                <a:buFontTx/>
                <a:buNone/>
              </a:pPr>
              <a:endParaRPr lang="en-US" altLang="en-US" sz="1600" b="1" dirty="0">
                <a:latin typeface="Verdana" pitchFamily="34" charset="0"/>
                <a:ea typeface="Verdana" pitchFamily="34" charset="0"/>
                <a:cs typeface="Verdana" pitchFamily="34" charset="0"/>
              </a:endParaRPr>
            </a:p>
          </p:txBody>
        </p:sp>
      </p:grpSp>
      <p:grpSp>
        <p:nvGrpSpPr>
          <p:cNvPr id="19" name="Group 18"/>
          <p:cNvGrpSpPr/>
          <p:nvPr/>
        </p:nvGrpSpPr>
        <p:grpSpPr>
          <a:xfrm>
            <a:off x="199386" y="4605148"/>
            <a:ext cx="8772376" cy="1817253"/>
            <a:chOff x="304800" y="1251253"/>
            <a:chExt cx="8534400" cy="2064322"/>
          </a:xfrm>
        </p:grpSpPr>
        <p:sp>
          <p:nvSpPr>
            <p:cNvPr id="20" name="Rounded Rectangle 19"/>
            <p:cNvSpPr/>
            <p:nvPr/>
          </p:nvSpPr>
          <p:spPr bwMode="auto">
            <a:xfrm>
              <a:off x="304800" y="1828799"/>
              <a:ext cx="8534400" cy="140811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800"/>
                </a:spcBef>
                <a:buClr>
                  <a:srgbClr val="B0413E"/>
                </a:buClr>
                <a:defRPr/>
              </a:pPr>
              <a:endParaRPr lang="en-US" altLang="en-US" sz="1600" dirty="0">
                <a:solidFill>
                  <a:schemeClr val="tx1"/>
                </a:solidFill>
                <a:latin typeface="Verdana" pitchFamily="34" charset="0"/>
                <a:ea typeface="Verdana" pitchFamily="34" charset="0"/>
                <a:cs typeface="Verdana" pitchFamily="34" charset="0"/>
              </a:endParaRPr>
            </a:p>
          </p:txBody>
        </p:sp>
        <p:sp>
          <p:nvSpPr>
            <p:cNvPr id="21" name="Rounded Rectangle 20"/>
            <p:cNvSpPr/>
            <p:nvPr/>
          </p:nvSpPr>
          <p:spPr bwMode="auto">
            <a:xfrm>
              <a:off x="304800" y="1828799"/>
              <a:ext cx="809625" cy="1408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TextBox 21"/>
            <p:cNvSpPr txBox="1"/>
            <p:nvPr/>
          </p:nvSpPr>
          <p:spPr bwMode="auto">
            <a:xfrm>
              <a:off x="369827" y="1251253"/>
              <a:ext cx="809625" cy="1390650"/>
            </a:xfrm>
            <a:prstGeom prst="rect">
              <a:avLst/>
            </a:prstGeom>
            <a:ln>
              <a:noFill/>
            </a:ln>
          </p:spPr>
          <p:txBody>
            <a:bodyPr anchor="ctr">
              <a:normAutofit/>
            </a:bodyPr>
            <a:lstStyle/>
            <a:p>
              <a:pPr>
                <a:spcBef>
                  <a:spcPts val="800"/>
                </a:spcBef>
                <a:defRPr/>
              </a:pPr>
              <a:r>
                <a:rPr lang="en-US" sz="3200" dirty="0" smtClean="0">
                  <a:latin typeface="Verdana" panose="020B0604030504040204" pitchFamily="34" charset="0"/>
                  <a:ea typeface="Verdana" panose="020B0604030504040204" pitchFamily="34" charset="0"/>
                  <a:cs typeface="Verdana" panose="020B0604030504040204" pitchFamily="34" charset="0"/>
                </a:rPr>
                <a:t>4</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4"/>
            <p:cNvSpPr txBox="1">
              <a:spLocks noChangeArrowheads="1"/>
            </p:cNvSpPr>
            <p:nvPr/>
          </p:nvSpPr>
          <p:spPr bwMode="auto">
            <a:xfrm>
              <a:off x="1114425" y="2190782"/>
              <a:ext cx="7596253" cy="1124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0"/>
                </a:spcBef>
                <a:spcAft>
                  <a:spcPts val="600"/>
                </a:spcAft>
                <a:buClr>
                  <a:srgbClr val="B0413E"/>
                </a:buClr>
                <a:buFontTx/>
                <a:buNone/>
              </a:pPr>
              <a:r>
                <a:rPr lang="en-US" altLang="en-US" sz="2000" b="1" dirty="0" smtClean="0">
                  <a:solidFill>
                    <a:srgbClr val="00698C"/>
                  </a:solidFill>
                  <a:latin typeface="Verdana" pitchFamily="34" charset="0"/>
                  <a:ea typeface="Verdana" pitchFamily="34" charset="0"/>
                  <a:cs typeface="Verdana" pitchFamily="34" charset="0"/>
                </a:rPr>
                <a:t>File a report with the local police</a:t>
              </a:r>
            </a:p>
            <a:p>
              <a:pPr lvl="0" eaLnBrk="1" hangingPunct="1">
                <a:spcBef>
                  <a:spcPts val="0"/>
                </a:spcBef>
                <a:buClr>
                  <a:srgbClr val="B0413E"/>
                </a:buClr>
                <a:buNone/>
              </a:pPr>
              <a:r>
                <a:rPr lang="en-US" sz="1800" dirty="0">
                  <a:latin typeface="+mn-lt"/>
                </a:rPr>
                <a:t>Provide </a:t>
              </a:r>
              <a:r>
                <a:rPr lang="en-US" sz="1800" dirty="0" smtClean="0">
                  <a:latin typeface="+mn-lt"/>
                </a:rPr>
                <a:t>a copy </a:t>
              </a:r>
              <a:r>
                <a:rPr lang="en-US" sz="1800" dirty="0">
                  <a:latin typeface="+mn-lt"/>
                </a:rPr>
                <a:t>of your Online Complaint Form </a:t>
              </a:r>
              <a:r>
                <a:rPr lang="en-US" sz="1800" dirty="0" smtClean="0">
                  <a:latin typeface="+mn-lt"/>
                </a:rPr>
                <a:t>to add to the </a:t>
              </a:r>
              <a:r>
                <a:rPr lang="en-US" sz="1800" dirty="0">
                  <a:latin typeface="+mn-lt"/>
                </a:rPr>
                <a:t>police report</a:t>
              </a:r>
              <a:r>
                <a:rPr lang="en-US" sz="1800" dirty="0" smtClean="0">
                  <a:latin typeface="+mn-lt"/>
                </a:rPr>
                <a:t>. (</a:t>
              </a:r>
              <a:r>
                <a:rPr lang="en-US" sz="1800" dirty="0">
                  <a:latin typeface="+mn-lt"/>
                </a:rPr>
                <a:t>These documents can constitute an Identity Theft Report and </a:t>
              </a:r>
              <a:r>
                <a:rPr lang="en-US" sz="1800" dirty="0" smtClean="0">
                  <a:latin typeface="+mn-lt"/>
                </a:rPr>
                <a:t>entitle </a:t>
              </a:r>
              <a:r>
                <a:rPr lang="en-US" sz="1800" dirty="0">
                  <a:latin typeface="+mn-lt"/>
                </a:rPr>
                <a:t>you to certain protections</a:t>
              </a:r>
              <a:r>
                <a:rPr lang="en-US" sz="1800" dirty="0" smtClean="0">
                  <a:latin typeface="+mn-lt"/>
                </a:rPr>
                <a:t>.) Make sure to keep a copy for yourself.</a:t>
              </a:r>
              <a:endParaRPr lang="en-US" sz="1800" dirty="0">
                <a:latin typeface="+mn-lt"/>
              </a:endParaRPr>
            </a:p>
            <a:p>
              <a:pPr eaLnBrk="1" hangingPunct="1">
                <a:spcBef>
                  <a:spcPts val="0"/>
                </a:spcBef>
                <a:buClr>
                  <a:srgbClr val="B0413E"/>
                </a:buClr>
                <a:buFontTx/>
                <a:buNone/>
              </a:pPr>
              <a:endParaRPr lang="en-US" altLang="en-US" sz="1600" b="1" dirty="0">
                <a:latin typeface="Verdana" pitchFamily="34" charset="0"/>
                <a:ea typeface="Verdana" pitchFamily="34" charset="0"/>
                <a:cs typeface="Verdana" pitchFamily="34" charset="0"/>
              </a:endParaRPr>
            </a:p>
          </p:txBody>
        </p:sp>
      </p:grpSp>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2460" y="167462"/>
            <a:ext cx="74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lide Number Placeholder 24"/>
          <p:cNvSpPr>
            <a:spLocks noGrp="1"/>
          </p:cNvSpPr>
          <p:nvPr>
            <p:ph type="sldNum" sz="quarter" idx="11"/>
          </p:nvPr>
        </p:nvSpPr>
        <p:spPr>
          <a:xfrm>
            <a:off x="8303267" y="6422401"/>
            <a:ext cx="646113" cy="304800"/>
          </a:xfrm>
        </p:spPr>
        <p:txBody>
          <a:bodyPr/>
          <a:lstStyle/>
          <a:p>
            <a:pPr algn="r">
              <a:defRPr/>
            </a:pPr>
            <a:fld id="{D40BE820-95C3-4EC2-BB3F-682DEDEE6558}" type="slidenum">
              <a:rPr lang="en-US" sz="1200" smtClean="0"/>
              <a:pPr algn="r">
                <a:defRPr/>
              </a:pPr>
              <a:t>18</a:t>
            </a:fld>
            <a:endParaRPr lang="en-US" dirty="0"/>
          </a:p>
        </p:txBody>
      </p:sp>
    </p:spTree>
    <p:extLst>
      <p:ext uri="{BB962C8B-B14F-4D97-AF65-F5344CB8AC3E}">
        <p14:creationId xmlns:p14="http://schemas.microsoft.com/office/powerpoint/2010/main" val="346387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30" y="319903"/>
            <a:ext cx="8229600" cy="562966"/>
          </a:xfrm>
        </p:spPr>
        <p:txBody>
          <a:bodyPr/>
          <a:lstStyle/>
          <a:p>
            <a:r>
              <a:rPr lang="en-US" dirty="0" smtClean="0"/>
              <a:t>What we’ll talk about today</a:t>
            </a:r>
            <a:endParaRPr lang="en-US" dirty="0"/>
          </a:p>
        </p:txBody>
      </p:sp>
      <p:sp>
        <p:nvSpPr>
          <p:cNvPr id="3" name="Content Placeholder 2"/>
          <p:cNvSpPr>
            <a:spLocks noGrp="1"/>
          </p:cNvSpPr>
          <p:nvPr>
            <p:ph idx="1"/>
          </p:nvPr>
        </p:nvSpPr>
        <p:spPr>
          <a:xfrm>
            <a:off x="547730" y="1110573"/>
            <a:ext cx="8229600" cy="1758752"/>
          </a:xfrm>
          <a:prstGeom prst="roundRect">
            <a:avLst/>
          </a:prstGeom>
          <a:ln>
            <a:noFill/>
          </a:ln>
        </p:spPr>
        <p:style>
          <a:lnRef idx="2">
            <a:schemeClr val="accent5"/>
          </a:lnRef>
          <a:fillRef idx="1">
            <a:schemeClr val="lt1"/>
          </a:fillRef>
          <a:effectRef idx="0">
            <a:schemeClr val="accent5"/>
          </a:effectRef>
          <a:fontRef idx="minor">
            <a:schemeClr val="dk1"/>
          </a:fontRef>
        </p:style>
        <p:txBody>
          <a:bodyPr/>
          <a:lstStyle/>
          <a:p>
            <a:r>
              <a:rPr lang="en-US" dirty="0" smtClean="0"/>
              <a:t>How your identity can be compromised.</a:t>
            </a:r>
          </a:p>
          <a:p>
            <a:r>
              <a:rPr lang="en-US" dirty="0" smtClean="0"/>
              <a:t>Ways to protect your information. </a:t>
            </a:r>
          </a:p>
          <a:p>
            <a:r>
              <a:rPr lang="en-US" dirty="0" smtClean="0"/>
              <a:t>What you can do if you experience identity theft or  fraud.</a:t>
            </a:r>
          </a:p>
          <a:p>
            <a:endParaRPr lang="en-US" dirty="0"/>
          </a:p>
        </p:txBody>
      </p:sp>
      <p:grpSp>
        <p:nvGrpSpPr>
          <p:cNvPr id="9" name="Group 8"/>
          <p:cNvGrpSpPr/>
          <p:nvPr/>
        </p:nvGrpSpPr>
        <p:grpSpPr>
          <a:xfrm>
            <a:off x="684364" y="3525565"/>
            <a:ext cx="8092966" cy="3064421"/>
            <a:chOff x="684364" y="3525565"/>
            <a:chExt cx="8092966" cy="3064421"/>
          </a:xfrm>
        </p:grpSpPr>
        <p:sp>
          <p:nvSpPr>
            <p:cNvPr id="5" name="Content Placeholder 6"/>
            <p:cNvSpPr txBox="1">
              <a:spLocks/>
            </p:cNvSpPr>
            <p:nvPr/>
          </p:nvSpPr>
          <p:spPr bwMode="auto">
            <a:xfrm>
              <a:off x="684364" y="3544614"/>
              <a:ext cx="3886200" cy="297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ts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ts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ts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ts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altLang="en-US" sz="2400" b="1" dirty="0" smtClean="0">
                  <a:solidFill>
                    <a:srgbClr val="00698C"/>
                  </a:solidFill>
                </a:rPr>
                <a:t>Identity theft</a:t>
              </a:r>
              <a:br>
                <a:rPr lang="en-US" altLang="en-US" sz="2400" b="1" dirty="0" smtClean="0">
                  <a:solidFill>
                    <a:srgbClr val="00698C"/>
                  </a:solidFill>
                </a:rPr>
              </a:br>
              <a:r>
                <a:rPr lang="en-US" altLang="en-US" sz="2400" dirty="0" smtClean="0"/>
                <a:t>When someone steals your identity or personal information for illicit purposes.   </a:t>
              </a:r>
            </a:p>
          </p:txBody>
        </p:sp>
        <p:sp>
          <p:nvSpPr>
            <p:cNvPr id="6" name="TextBox 5"/>
            <p:cNvSpPr txBox="1"/>
            <p:nvPr/>
          </p:nvSpPr>
          <p:spPr>
            <a:xfrm>
              <a:off x="5043530" y="3544614"/>
              <a:ext cx="3733800" cy="3045372"/>
            </a:xfrm>
            <a:prstGeom prst="rect">
              <a:avLst/>
            </a:prstGeom>
          </p:spPr>
          <p:txBody>
            <a:bodyPr>
              <a:normAutofit/>
            </a:bodyPr>
            <a:lstStyle/>
            <a:p>
              <a:pPr>
                <a:spcBef>
                  <a:spcPts val="800"/>
                </a:spcBef>
                <a:defRPr/>
              </a:pPr>
              <a:r>
                <a:rPr lang="en-US" sz="2400" b="1" dirty="0">
                  <a:solidFill>
                    <a:srgbClr val="00698C"/>
                  </a:solidFill>
                  <a:ea typeface="MS PGothic" pitchFamily="34" charset="-128"/>
                  <a:cs typeface="+mn-cs"/>
                </a:rPr>
                <a:t>Identity fraud</a:t>
              </a:r>
              <a:r>
                <a:rPr lang="en-US" sz="1600" b="1" dirty="0">
                  <a:solidFill>
                    <a:srgbClr val="00698C"/>
                  </a:solidFill>
                  <a:ea typeface="MS PGothic" pitchFamily="34" charset="-128"/>
                  <a:cs typeface="+mn-cs"/>
                </a:rPr>
                <a:t/>
              </a:r>
              <a:br>
                <a:rPr lang="en-US" sz="1600" b="1" dirty="0">
                  <a:solidFill>
                    <a:srgbClr val="00698C"/>
                  </a:solidFill>
                  <a:ea typeface="MS PGothic" pitchFamily="34" charset="-128"/>
                  <a:cs typeface="+mn-cs"/>
                </a:rPr>
              </a:br>
              <a:r>
                <a:rPr lang="en-US" sz="2400" dirty="0" smtClean="0">
                  <a:solidFill>
                    <a:prstClr val="black"/>
                  </a:solidFill>
                  <a:ea typeface="MS PGothic" pitchFamily="34" charset="-128"/>
                  <a:cs typeface="+mn-cs"/>
                </a:rPr>
                <a:t>When that </a:t>
              </a:r>
              <a:r>
                <a:rPr lang="en-US" sz="2400" dirty="0">
                  <a:solidFill>
                    <a:prstClr val="black"/>
                  </a:solidFill>
                  <a:ea typeface="MS PGothic" pitchFamily="34" charset="-128"/>
                  <a:cs typeface="+mn-cs"/>
                </a:rPr>
                <a:t>person uses your </a:t>
              </a:r>
              <a:r>
                <a:rPr lang="en-US" sz="2400" dirty="0" smtClean="0">
                  <a:solidFill>
                    <a:prstClr val="black"/>
                  </a:solidFill>
                  <a:ea typeface="MS PGothic" pitchFamily="34" charset="-128"/>
                  <a:cs typeface="+mn-cs"/>
                </a:rPr>
                <a:t>stolen identity </a:t>
              </a:r>
              <a:r>
                <a:rPr lang="en-US" sz="2400" dirty="0">
                  <a:solidFill>
                    <a:prstClr val="black"/>
                  </a:solidFill>
                  <a:ea typeface="MS PGothic" pitchFamily="34" charset="-128"/>
                  <a:cs typeface="+mn-cs"/>
                </a:rPr>
                <a:t>to commit fraud or illegally deceive someone.</a:t>
              </a:r>
            </a:p>
            <a:p>
              <a:pPr marL="342900" indent="-342900">
                <a:spcBef>
                  <a:spcPts val="800"/>
                </a:spcBef>
                <a:buFont typeface="Wingdings" pitchFamily="2" charset="2"/>
                <a:buChar char="§"/>
                <a:defRPr/>
              </a:pPr>
              <a:endParaRPr lang="en-US" sz="1400" dirty="0">
                <a:solidFill>
                  <a:prstClr val="black"/>
                </a:solidFill>
                <a:ea typeface="MS PGothic" pitchFamily="34" charset="-128"/>
                <a:cs typeface="+mn-cs"/>
              </a:endParaRPr>
            </a:p>
          </p:txBody>
        </p:sp>
        <p:cxnSp>
          <p:nvCxnSpPr>
            <p:cNvPr id="7" name="Straight Connector 6"/>
            <p:cNvCxnSpPr/>
            <p:nvPr/>
          </p:nvCxnSpPr>
          <p:spPr>
            <a:xfrm>
              <a:off x="4570564" y="3525565"/>
              <a:ext cx="0" cy="2812911"/>
            </a:xfrm>
            <a:prstGeom prst="line">
              <a:avLst/>
            </a:prstGeom>
            <a:ln>
              <a:solidFill>
                <a:srgbClr val="00698C"/>
              </a:solidFill>
            </a:ln>
            <a:effectLst/>
          </p:spPr>
          <p:style>
            <a:lnRef idx="2">
              <a:schemeClr val="accent1"/>
            </a:lnRef>
            <a:fillRef idx="0">
              <a:schemeClr val="accent1"/>
            </a:fillRef>
            <a:effectRef idx="1">
              <a:schemeClr val="accent1"/>
            </a:effectRef>
            <a:fontRef idx="minor">
              <a:schemeClr val="tx1"/>
            </a:fontRef>
          </p:style>
        </p:cxnSp>
      </p:gr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8505" y="152400"/>
            <a:ext cx="75882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443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470134" y="1215833"/>
            <a:ext cx="2604793" cy="106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buSzPct val="75000"/>
              <a:buFont typeface="Wingdings" pitchFamily="2" charset="2"/>
              <a:buNone/>
            </a:pPr>
            <a:r>
              <a:rPr lang="en-US" b="1" dirty="0" smtClean="0">
                <a:ea typeface="MS PGothic"/>
              </a:rPr>
              <a:t>Transunion</a:t>
            </a:r>
          </a:p>
          <a:p>
            <a:pPr marL="342900" indent="-342900" algn="ctr">
              <a:lnSpc>
                <a:spcPct val="90000"/>
              </a:lnSpc>
              <a:buSzPct val="75000"/>
              <a:buFont typeface="Wingdings" pitchFamily="2" charset="2"/>
              <a:buNone/>
            </a:pPr>
            <a:r>
              <a:rPr lang="en-US" dirty="0" smtClean="0">
                <a:solidFill>
                  <a:srgbClr val="00698C"/>
                </a:solidFill>
                <a:ea typeface="MS PGothic"/>
              </a:rPr>
              <a:t>1-800-680-7289</a:t>
            </a:r>
            <a:endParaRPr lang="en-US" dirty="0">
              <a:solidFill>
                <a:srgbClr val="00698C"/>
              </a:solidFill>
              <a:ea typeface="MS PGothic"/>
            </a:endParaRPr>
          </a:p>
          <a:p>
            <a:pPr marL="342900" indent="-342900" algn="ctr">
              <a:lnSpc>
                <a:spcPct val="90000"/>
              </a:lnSpc>
              <a:buSzPct val="75000"/>
            </a:pPr>
            <a:r>
              <a:rPr lang="en-US" b="1" dirty="0" smtClean="0">
                <a:solidFill>
                  <a:srgbClr val="626366"/>
                </a:solidFill>
                <a:ea typeface="MS PGothic"/>
              </a:rPr>
              <a:t>transuznion.com</a:t>
            </a:r>
            <a:endParaRPr lang="en-US" b="1" dirty="0">
              <a:solidFill>
                <a:srgbClr val="626366"/>
              </a:solidFill>
              <a:ea typeface="MS PGothic"/>
            </a:endParaRPr>
          </a:p>
          <a:p>
            <a:pPr marL="342900" indent="-342900">
              <a:lnSpc>
                <a:spcPct val="90000"/>
              </a:lnSpc>
              <a:buSzPct val="75000"/>
              <a:buFont typeface="Wingdings" pitchFamily="2" charset="2"/>
              <a:buNone/>
            </a:pPr>
            <a:endParaRPr lang="en-US" dirty="0">
              <a:solidFill>
                <a:srgbClr val="BB0826"/>
              </a:solidFill>
              <a:ea typeface="MS PGothic"/>
            </a:endParaRPr>
          </a:p>
          <a:p>
            <a:pPr marL="342900" indent="-342900">
              <a:lnSpc>
                <a:spcPct val="90000"/>
              </a:lnSpc>
              <a:buSzPct val="75000"/>
              <a:buFont typeface="Wingdings" pitchFamily="2" charset="2"/>
              <a:buNone/>
            </a:pPr>
            <a:endParaRPr lang="en-US" b="1" dirty="0">
              <a:solidFill>
                <a:srgbClr val="BB0826"/>
              </a:solidFill>
              <a:ea typeface="MS PGothic"/>
            </a:endParaRPr>
          </a:p>
          <a:p>
            <a:pPr marL="342900" indent="-342900" algn="ctr">
              <a:lnSpc>
                <a:spcPct val="90000"/>
              </a:lnSpc>
              <a:buSzPct val="75000"/>
              <a:buFont typeface="Wingdings" pitchFamily="2" charset="2"/>
              <a:buNone/>
            </a:pPr>
            <a:endParaRPr lang="en-US" sz="2400" dirty="0">
              <a:solidFill>
                <a:srgbClr val="BB0826"/>
              </a:solidFill>
              <a:ea typeface="MS PGothic"/>
            </a:endParaRPr>
          </a:p>
        </p:txBody>
      </p:sp>
      <p:sp>
        <p:nvSpPr>
          <p:cNvPr id="32772" name="Title 10"/>
          <p:cNvSpPr>
            <a:spLocks noGrp="1"/>
          </p:cNvSpPr>
          <p:nvPr>
            <p:ph type="title"/>
          </p:nvPr>
        </p:nvSpPr>
        <p:spPr>
          <a:xfrm>
            <a:off x="470134" y="330789"/>
            <a:ext cx="8229600" cy="779554"/>
          </a:xfrm>
        </p:spPr>
        <p:txBody>
          <a:bodyPr/>
          <a:lstStyle/>
          <a:p>
            <a:pPr eaLnBrk="1" hangingPunct="1"/>
            <a:r>
              <a:rPr lang="en-US" sz="3000" dirty="0" smtClean="0">
                <a:ea typeface="ＭＳ Ｐゴシック" pitchFamily="34" charset="-128"/>
              </a:rPr>
              <a:t>Organizations to notify</a:t>
            </a:r>
          </a:p>
        </p:txBody>
      </p:sp>
      <p:sp>
        <p:nvSpPr>
          <p:cNvPr id="2" name="TextBox 1"/>
          <p:cNvSpPr txBox="1"/>
          <p:nvPr/>
        </p:nvSpPr>
        <p:spPr>
          <a:xfrm>
            <a:off x="3266729" y="1215833"/>
            <a:ext cx="2507227" cy="1068564"/>
          </a:xfrm>
          <a:prstGeom prst="rect">
            <a:avLst/>
          </a:prstGeom>
        </p:spPr>
        <p:txBody>
          <a:bodyPr vert="horz" wrap="none" lIns="91440" tIns="45720" rIns="91440" bIns="45720" rtlCol="0">
            <a:normAutofit/>
          </a:bodyPr>
          <a:lstStyle/>
          <a:p>
            <a:pPr marL="342900" indent="-342900" algn="ctr">
              <a:lnSpc>
                <a:spcPct val="90000"/>
              </a:lnSpc>
              <a:buSzPct val="75000"/>
              <a:buFont typeface="Wingdings" pitchFamily="2" charset="2"/>
              <a:buNone/>
            </a:pPr>
            <a:r>
              <a:rPr lang="en-US" b="1" dirty="0" smtClean="0">
                <a:ea typeface="MS PGothic"/>
              </a:rPr>
              <a:t>Experian</a:t>
            </a:r>
          </a:p>
          <a:p>
            <a:pPr marL="342900" indent="-342900" algn="ctr">
              <a:lnSpc>
                <a:spcPct val="90000"/>
              </a:lnSpc>
              <a:buSzPct val="75000"/>
              <a:buFont typeface="Wingdings" pitchFamily="2" charset="2"/>
              <a:buNone/>
            </a:pPr>
            <a:r>
              <a:rPr lang="en-US" dirty="0" smtClean="0">
                <a:solidFill>
                  <a:srgbClr val="00698C"/>
                </a:solidFill>
                <a:ea typeface="MS PGothic"/>
              </a:rPr>
              <a:t>1-888-397-3742</a:t>
            </a:r>
            <a:endParaRPr lang="en-US" dirty="0">
              <a:solidFill>
                <a:srgbClr val="00698C"/>
              </a:solidFill>
              <a:ea typeface="MS PGothic"/>
            </a:endParaRPr>
          </a:p>
          <a:p>
            <a:pPr marL="342900" indent="-342900" algn="ctr">
              <a:lnSpc>
                <a:spcPct val="90000"/>
              </a:lnSpc>
              <a:buSzPct val="75000"/>
            </a:pPr>
            <a:r>
              <a:rPr lang="en-US" b="1" dirty="0" smtClean="0">
                <a:solidFill>
                  <a:srgbClr val="626366"/>
                </a:solidFill>
                <a:ea typeface="MS PGothic"/>
              </a:rPr>
              <a:t>experian.com</a:t>
            </a:r>
            <a:endParaRPr lang="en-US" b="1" dirty="0">
              <a:solidFill>
                <a:srgbClr val="626366"/>
              </a:solidFill>
              <a:ea typeface="MS PGothic"/>
            </a:endParaRPr>
          </a:p>
          <a:p>
            <a:pPr marL="342900" indent="-342900">
              <a:spcBef>
                <a:spcPts val="800"/>
              </a:spcBef>
              <a:buFont typeface="Wingdings" pitchFamily="2" charset="2"/>
              <a:buChar char="§"/>
            </a:pPr>
            <a:endParaRPr lang="en-US" sz="1600" dirty="0" smtClean="0">
              <a:solidFill>
                <a:srgbClr val="000000"/>
              </a:solidFill>
              <a:ea typeface="MS PGothic"/>
              <a:cs typeface="+mn-cs"/>
            </a:endParaRPr>
          </a:p>
        </p:txBody>
      </p:sp>
      <p:sp>
        <p:nvSpPr>
          <p:cNvPr id="3" name="TextBox 2"/>
          <p:cNvSpPr txBox="1"/>
          <p:nvPr/>
        </p:nvSpPr>
        <p:spPr>
          <a:xfrm>
            <a:off x="5668855" y="1215833"/>
            <a:ext cx="3244645" cy="1068564"/>
          </a:xfrm>
          <a:prstGeom prst="rect">
            <a:avLst/>
          </a:prstGeom>
        </p:spPr>
        <p:txBody>
          <a:bodyPr vert="horz" wrap="square" lIns="91440" tIns="45720" rIns="91440" bIns="45720" rtlCol="0">
            <a:normAutofit/>
          </a:bodyPr>
          <a:lstStyle/>
          <a:p>
            <a:pPr marL="342900" indent="-342900" algn="ctr">
              <a:lnSpc>
                <a:spcPct val="90000"/>
              </a:lnSpc>
              <a:buSzPct val="75000"/>
              <a:buFont typeface="Wingdings" pitchFamily="2" charset="2"/>
              <a:buNone/>
            </a:pPr>
            <a:r>
              <a:rPr lang="en-US" b="1" dirty="0" smtClean="0">
                <a:ea typeface="MS PGothic"/>
              </a:rPr>
              <a:t>Equifax</a:t>
            </a:r>
          </a:p>
          <a:p>
            <a:pPr marL="342900" indent="-342900" algn="ctr">
              <a:lnSpc>
                <a:spcPct val="90000"/>
              </a:lnSpc>
              <a:buSzPct val="75000"/>
              <a:buFont typeface="Wingdings" pitchFamily="2" charset="2"/>
              <a:buNone/>
            </a:pPr>
            <a:r>
              <a:rPr lang="en-US" dirty="0" smtClean="0">
                <a:solidFill>
                  <a:srgbClr val="00698C"/>
                </a:solidFill>
                <a:ea typeface="MS PGothic"/>
              </a:rPr>
              <a:t>1-800-525-6285</a:t>
            </a:r>
            <a:endParaRPr lang="en-US" dirty="0">
              <a:solidFill>
                <a:srgbClr val="00698C"/>
              </a:solidFill>
              <a:ea typeface="MS PGothic"/>
            </a:endParaRPr>
          </a:p>
          <a:p>
            <a:pPr marL="342900" indent="-342900" algn="ctr">
              <a:lnSpc>
                <a:spcPct val="90000"/>
              </a:lnSpc>
              <a:buSzPct val="75000"/>
            </a:pPr>
            <a:r>
              <a:rPr lang="en-US" b="1" dirty="0" smtClean="0">
                <a:solidFill>
                  <a:srgbClr val="626366"/>
                </a:solidFill>
                <a:ea typeface="MS PGothic"/>
              </a:rPr>
              <a:t>equifax.com</a:t>
            </a:r>
            <a:endParaRPr lang="en-US" b="1" dirty="0">
              <a:solidFill>
                <a:srgbClr val="626366"/>
              </a:solidFill>
              <a:ea typeface="MS PGothic"/>
            </a:endParaRPr>
          </a:p>
          <a:p>
            <a:pPr marL="342900" indent="-342900">
              <a:spcBef>
                <a:spcPts val="800"/>
              </a:spcBef>
              <a:buFont typeface="Wingdings" pitchFamily="2" charset="2"/>
              <a:buChar char="§"/>
            </a:pPr>
            <a:endParaRPr lang="en-US" sz="1600" dirty="0" smtClean="0">
              <a:solidFill>
                <a:srgbClr val="000000"/>
              </a:solidFill>
              <a:ea typeface="MS PGothic"/>
              <a:cs typeface="+mn-cs"/>
            </a:endParaRPr>
          </a:p>
        </p:txBody>
      </p:sp>
      <p:sp>
        <p:nvSpPr>
          <p:cNvPr id="4" name="TextBox 3"/>
          <p:cNvSpPr txBox="1"/>
          <p:nvPr/>
        </p:nvSpPr>
        <p:spPr>
          <a:xfrm>
            <a:off x="404930" y="5634092"/>
            <a:ext cx="8230827" cy="1131965"/>
          </a:xfrm>
          <a:prstGeom prst="rect">
            <a:avLst/>
          </a:prstGeom>
        </p:spPr>
        <p:txBody>
          <a:bodyPr vert="horz" wrap="square" lIns="91440" tIns="45720" rIns="91440" bIns="45720" rtlCol="0">
            <a:noAutofit/>
          </a:bodyPr>
          <a:lstStyle/>
          <a:p>
            <a:pPr marL="0" lvl="1" indent="-188912">
              <a:lnSpc>
                <a:spcPct val="120000"/>
              </a:lnSpc>
              <a:spcBef>
                <a:spcPts val="0"/>
              </a:spcBef>
              <a:spcAft>
                <a:spcPts val="1200"/>
              </a:spcAft>
            </a:pPr>
            <a:endParaRPr lang="en-US" dirty="0">
              <a:solidFill>
                <a:srgbClr val="000000"/>
              </a:solidFill>
              <a:ea typeface="ＭＳ Ｐゴシック" pitchFamily="34" charset="-128"/>
              <a:cs typeface="+mn-cs"/>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173264072"/>
              </p:ext>
            </p:extLst>
          </p:nvPr>
        </p:nvGraphicFramePr>
        <p:xfrm>
          <a:off x="668258" y="2583527"/>
          <a:ext cx="7903722" cy="2813800"/>
        </p:xfrm>
        <a:graphic>
          <a:graphicData uri="http://schemas.openxmlformats.org/drawingml/2006/table">
            <a:tbl>
              <a:tblPr firstRow="1" bandRow="1">
                <a:tableStyleId>{5C22544A-7EE6-4342-B048-85BDC9FD1C3A}</a:tableStyleId>
              </a:tblPr>
              <a:tblGrid>
                <a:gridCol w="2099523">
                  <a:extLst>
                    <a:ext uri="{9D8B030D-6E8A-4147-A177-3AD203B41FA5}">
                      <a16:colId xmlns:a16="http://schemas.microsoft.com/office/drawing/2014/main" val="2692832606"/>
                    </a:ext>
                  </a:extLst>
                </a:gridCol>
                <a:gridCol w="5804199">
                  <a:extLst>
                    <a:ext uri="{9D8B030D-6E8A-4147-A177-3AD203B41FA5}">
                      <a16:colId xmlns:a16="http://schemas.microsoft.com/office/drawing/2014/main" val="3904035600"/>
                    </a:ext>
                  </a:extLst>
                </a:gridCol>
              </a:tblGrid>
              <a:tr h="700559">
                <a:tc>
                  <a:txBody>
                    <a:bodyPr/>
                    <a:lstStyle/>
                    <a:p>
                      <a:r>
                        <a:rPr lang="en-US" sz="2000" b="0" dirty="0" smtClean="0">
                          <a:solidFill>
                            <a:srgbClr val="00698C"/>
                          </a:solidFill>
                        </a:rPr>
                        <a:t>Passport fraud</a:t>
                      </a:r>
                      <a:endParaRPr lang="en-US" sz="2000" b="0" dirty="0">
                        <a:solidFill>
                          <a:srgbClr val="0069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smtClean="0">
                          <a:solidFill>
                            <a:schemeClr val="tx1"/>
                          </a:solidFill>
                        </a:rPr>
                        <a:t>United States Department of State </a:t>
                      </a:r>
                      <a:r>
                        <a:rPr lang="en-US" sz="2000" b="1" u="sng" dirty="0" smtClean="0">
                          <a:solidFill>
                            <a:schemeClr val="tx1"/>
                          </a:solidFill>
                        </a:rPr>
                        <a:t>travel.state.gov/passport</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203604"/>
                  </a:ext>
                </a:extLst>
              </a:tr>
              <a:tr h="405880">
                <a:tc>
                  <a:txBody>
                    <a:bodyPr/>
                    <a:lstStyle/>
                    <a:p>
                      <a:r>
                        <a:rPr lang="en-US" sz="2000" dirty="0" smtClean="0">
                          <a:solidFill>
                            <a:srgbClr val="00698C"/>
                          </a:solidFill>
                        </a:rPr>
                        <a:t>Mail fraud</a:t>
                      </a:r>
                      <a:endParaRPr lang="en-US" sz="2000" dirty="0">
                        <a:solidFill>
                          <a:srgbClr val="0069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Your local postal inspector</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878667"/>
                  </a:ext>
                </a:extLst>
              </a:tr>
              <a:tr h="1000799">
                <a:tc>
                  <a:txBody>
                    <a:bodyPr/>
                    <a:lstStyle/>
                    <a:p>
                      <a:r>
                        <a:rPr lang="en-US" sz="2000" dirty="0" smtClean="0">
                          <a:solidFill>
                            <a:srgbClr val="00698C"/>
                          </a:solidFill>
                        </a:rPr>
                        <a:t>Social Security</a:t>
                      </a:r>
                      <a:r>
                        <a:rPr lang="en-US" sz="2000" baseline="0" dirty="0" smtClean="0">
                          <a:solidFill>
                            <a:srgbClr val="00698C"/>
                          </a:solidFill>
                        </a:rPr>
                        <a:t> fraud</a:t>
                      </a:r>
                      <a:endParaRPr lang="en-US" sz="2000" dirty="0">
                        <a:solidFill>
                          <a:srgbClr val="0069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Social Security</a:t>
                      </a:r>
                      <a:r>
                        <a:rPr lang="en-US" sz="2000" baseline="0" dirty="0" smtClean="0">
                          <a:solidFill>
                            <a:schemeClr val="tx1"/>
                          </a:solidFill>
                        </a:rPr>
                        <a:t> Administration Fraud Hotline </a:t>
                      </a:r>
                      <a:br>
                        <a:rPr lang="en-US" sz="2000" baseline="0" dirty="0" smtClean="0">
                          <a:solidFill>
                            <a:schemeClr val="tx1"/>
                          </a:solidFill>
                        </a:rPr>
                      </a:br>
                      <a:r>
                        <a:rPr lang="en-US" sz="2000" baseline="0" dirty="0" smtClean="0">
                          <a:solidFill>
                            <a:schemeClr val="tx1"/>
                          </a:solidFill>
                        </a:rPr>
                        <a:t>(</a:t>
                      </a:r>
                      <a:r>
                        <a:rPr lang="en-US" sz="2000" dirty="0" smtClean="0"/>
                        <a:t>1-800-269-0271)</a:t>
                      </a: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430115"/>
                  </a:ext>
                </a:extLst>
              </a:tr>
              <a:tr h="700559">
                <a:tc>
                  <a:txBody>
                    <a:bodyPr/>
                    <a:lstStyle/>
                    <a:p>
                      <a:r>
                        <a:rPr lang="en-US" sz="2000" dirty="0" smtClean="0">
                          <a:solidFill>
                            <a:srgbClr val="00698C"/>
                          </a:solidFill>
                        </a:rPr>
                        <a:t>Tax fraud</a:t>
                      </a:r>
                      <a:endParaRPr lang="en-US" sz="2000" dirty="0">
                        <a:solidFill>
                          <a:srgbClr val="0069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2000" dirty="0" smtClean="0"/>
                        <a:t>IRS Identity Protection Specialized Unit</a:t>
                      </a:r>
                    </a:p>
                    <a:p>
                      <a:pPr>
                        <a:spcBef>
                          <a:spcPts val="0"/>
                        </a:spcBef>
                      </a:pPr>
                      <a:r>
                        <a:rPr lang="en-US" sz="2000" dirty="0" smtClean="0"/>
                        <a:t>(1-800-908-4490)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473829"/>
                  </a:ext>
                </a:extLst>
              </a:tr>
            </a:tbl>
          </a:graphicData>
        </a:graphic>
      </p:graphicFrame>
      <p:sp>
        <p:nvSpPr>
          <p:cNvPr id="5" name="Rectangle 4"/>
          <p:cNvSpPr/>
          <p:nvPr/>
        </p:nvSpPr>
        <p:spPr>
          <a:xfrm>
            <a:off x="470134" y="5517718"/>
            <a:ext cx="8430321" cy="1089529"/>
          </a:xfrm>
          <a:prstGeom prst="rect">
            <a:avLst/>
          </a:prstGeom>
        </p:spPr>
        <p:txBody>
          <a:bodyPr wrap="square">
            <a:spAutoFit/>
          </a:bodyPr>
          <a:lstStyle/>
          <a:p>
            <a:pPr marL="0" lvl="1" indent="-188912">
              <a:lnSpc>
                <a:spcPct val="120000"/>
              </a:lnSpc>
              <a:spcBef>
                <a:spcPts val="0"/>
              </a:spcBef>
              <a:spcAft>
                <a:spcPts val="1200"/>
              </a:spcAft>
            </a:pPr>
            <a:r>
              <a:rPr lang="en-US" b="1" dirty="0">
                <a:solidFill>
                  <a:srgbClr val="00698C"/>
                </a:solidFill>
                <a:ea typeface="ＭＳ Ｐゴシック" pitchFamily="34" charset="-128"/>
              </a:rPr>
              <a:t>TIP: </a:t>
            </a:r>
            <a:r>
              <a:rPr lang="en-US" dirty="0">
                <a:solidFill>
                  <a:srgbClr val="000000"/>
                </a:solidFill>
                <a:ea typeface="ＭＳ Ｐゴシック" pitchFamily="34" charset="-128"/>
              </a:rPr>
              <a:t>If you’ll be applying for credit, an apartment or a job, be sure to temporarily lift your credit freeze in advance to allow the creditor to check your credit history.  </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4732" y="152400"/>
            <a:ext cx="6588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70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8904" name="Group 296"/>
          <p:cNvGraphicFramePr>
            <a:graphicFrameLocks noGrp="1"/>
          </p:cNvGraphicFramePr>
          <p:nvPr>
            <p:extLst>
              <p:ext uri="{D42A27DB-BD31-4B8C-83A1-F6EECF244321}">
                <p14:modId xmlns:p14="http://schemas.microsoft.com/office/powerpoint/2010/main" val="3339477202"/>
              </p:ext>
            </p:extLst>
          </p:nvPr>
        </p:nvGraphicFramePr>
        <p:xfrm>
          <a:off x="461656" y="941245"/>
          <a:ext cx="8213993" cy="5849253"/>
        </p:xfrm>
        <a:graphic>
          <a:graphicData uri="http://schemas.openxmlformats.org/drawingml/2006/table">
            <a:tbl>
              <a:tblPr/>
              <a:tblGrid>
                <a:gridCol w="1463397">
                  <a:extLst>
                    <a:ext uri="{9D8B030D-6E8A-4147-A177-3AD203B41FA5}">
                      <a16:colId xmlns:a16="http://schemas.microsoft.com/office/drawing/2014/main" val="20000"/>
                    </a:ext>
                  </a:extLst>
                </a:gridCol>
                <a:gridCol w="6750596">
                  <a:extLst>
                    <a:ext uri="{9D8B030D-6E8A-4147-A177-3AD203B41FA5}">
                      <a16:colId xmlns:a16="http://schemas.microsoft.com/office/drawing/2014/main" val="20001"/>
                    </a:ext>
                  </a:extLst>
                </a:gridCol>
              </a:tblGrid>
              <a:tr h="426638">
                <a:tc>
                  <a:txBody>
                    <a:bodyPr/>
                    <a:lstStyle/>
                    <a:p>
                      <a:pPr marL="0" marR="0" lvl="0" indent="0" algn="l" defTabSz="914400" rtl="0" eaLnBrk="0" fontAlgn="base" latinLnBrk="0" hangingPunct="0">
                        <a:lnSpc>
                          <a:spcPct val="100000"/>
                        </a:lnSpc>
                        <a:spcBef>
                          <a:spcPct val="20000"/>
                        </a:spcBef>
                        <a:spcAft>
                          <a:spcPct val="0"/>
                        </a:spcAft>
                        <a:buClr>
                          <a:srgbClr val="777777"/>
                        </a:buClr>
                        <a:buSzPct val="75000"/>
                        <a:buFont typeface="Monotype Sorts" pitchFamily="48" charset="2"/>
                        <a:buNone/>
                        <a:tabLst/>
                      </a:pPr>
                      <a:r>
                        <a:rPr kumimoji="0" lang="en-US" sz="2000" b="1" i="0" u="none" strike="noStrike" cap="none" normalizeH="0" baseline="0" dirty="0" smtClean="0">
                          <a:ln>
                            <a:noFill/>
                          </a:ln>
                          <a:solidFill>
                            <a:schemeClr val="bg1"/>
                          </a:solidFill>
                          <a:effectLst/>
                          <a:latin typeface="+mn-lt"/>
                        </a:rPr>
                        <a:t>Service</a:t>
                      </a:r>
                    </a:p>
                  </a:txBody>
                  <a:tcPr marT="45728" marB="45728" anchor="ctr" horzOverflow="overflow">
                    <a:lnL cap="flat">
                      <a:noFill/>
                    </a:lnL>
                    <a:lnR w="38100" cap="flat" cmpd="sng" algn="ctr">
                      <a:solidFill>
                        <a:schemeClr val="bg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100000"/>
                        </a:lnSpc>
                        <a:spcBef>
                          <a:spcPct val="20000"/>
                        </a:spcBef>
                        <a:spcAft>
                          <a:spcPct val="0"/>
                        </a:spcAft>
                        <a:buClr>
                          <a:srgbClr val="777777"/>
                        </a:buClr>
                        <a:buSzPct val="75000"/>
                        <a:buFont typeface="Monotype Sorts" pitchFamily="48" charset="2"/>
                        <a:buNone/>
                        <a:tabLst/>
                      </a:pPr>
                      <a:r>
                        <a:rPr kumimoji="0" lang="en-US" sz="2000" b="1" i="0" u="none" strike="noStrike" cap="none" normalizeH="0" baseline="0" dirty="0" smtClean="0">
                          <a:ln>
                            <a:noFill/>
                          </a:ln>
                          <a:solidFill>
                            <a:schemeClr val="bg1"/>
                          </a:solidFill>
                          <a:effectLst/>
                          <a:latin typeface="+mn-lt"/>
                        </a:rPr>
                        <a:t>What is it?</a:t>
                      </a:r>
                    </a:p>
                  </a:txBody>
                  <a:tcPr marT="45728" marB="45728" anchor="ctr" horzOverflow="overflow">
                    <a:lnL w="38100" cap="flat" cmpd="sng" algn="ctr">
                      <a:solidFill>
                        <a:schemeClr val="bg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690828">
                <a:tc>
                  <a:txBody>
                    <a:bodyPr/>
                    <a:lstStyle/>
                    <a:p>
                      <a:pPr marL="0" marR="0" lvl="0" indent="0" algn="l" defTabSz="914400" rtl="0" eaLnBrk="0" fontAlgn="base" latinLnBrk="0" hangingPunct="0">
                        <a:lnSpc>
                          <a:spcPct val="100000"/>
                        </a:lnSpc>
                        <a:spcBef>
                          <a:spcPct val="20000"/>
                        </a:spcBef>
                        <a:spcAft>
                          <a:spcPct val="0"/>
                        </a:spcAft>
                        <a:buClr>
                          <a:srgbClr val="777777"/>
                        </a:buClr>
                        <a:buSzPct val="75000"/>
                        <a:buFont typeface="Monotype Sorts" pitchFamily="48" charset="2"/>
                        <a:buNone/>
                        <a:tabLst/>
                      </a:pPr>
                      <a:r>
                        <a:rPr kumimoji="0" lang="en-US" sz="1600" b="0" i="0" u="none" strike="noStrike" cap="none" normalizeH="0" baseline="0" dirty="0" smtClean="0">
                          <a:ln>
                            <a:noFill/>
                          </a:ln>
                          <a:solidFill>
                            <a:schemeClr val="tx1"/>
                          </a:solidFill>
                          <a:effectLst/>
                          <a:latin typeface="+mn-lt"/>
                        </a:rPr>
                        <a:t>Credit Bureau monitoring</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None/>
                        <a:tabLst/>
                      </a:pPr>
                      <a:r>
                        <a:rPr kumimoji="0" lang="en-US" sz="1600" b="0" i="0" u="none" strike="noStrike" cap="none" normalizeH="0" baseline="0" dirty="0" smtClean="0">
                          <a:ln>
                            <a:noFill/>
                          </a:ln>
                          <a:solidFill>
                            <a:schemeClr val="tx1"/>
                          </a:solidFill>
                          <a:effectLst/>
                          <a:latin typeface="+mn-lt"/>
                        </a:rPr>
                        <a:t>A paid service that monitors for suspicious activity or changes to your credit profile to detect potential fraud.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26191">
                <a:tc>
                  <a:txBody>
                    <a:bodyPr/>
                    <a:lstStyle/>
                    <a:p>
                      <a:pPr marL="0" marR="0" lvl="0" indent="0" algn="l" defTabSz="914400" rtl="0" eaLnBrk="0" fontAlgn="base" latinLnBrk="0" hangingPunct="0">
                        <a:lnSpc>
                          <a:spcPct val="100000"/>
                        </a:lnSpc>
                        <a:spcBef>
                          <a:spcPct val="20000"/>
                        </a:spcBef>
                        <a:spcAft>
                          <a:spcPct val="0"/>
                        </a:spcAft>
                        <a:buClr>
                          <a:srgbClr val="777777"/>
                        </a:buClr>
                        <a:buSzPct val="75000"/>
                        <a:buFont typeface="Monotype Sorts" pitchFamily="48" charset="2"/>
                        <a:buNone/>
                        <a:tabLst/>
                      </a:pPr>
                      <a:r>
                        <a:rPr kumimoji="0" lang="en-US" sz="1600" b="0" i="0" u="none" strike="noStrike" cap="none" normalizeH="0" baseline="0" dirty="0" smtClean="0">
                          <a:ln>
                            <a:noFill/>
                          </a:ln>
                          <a:solidFill>
                            <a:schemeClr val="tx1"/>
                          </a:solidFill>
                          <a:effectLst/>
                          <a:latin typeface="+mn-lt"/>
                        </a:rPr>
                        <a:t>Fraud alert</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Char char="§"/>
                        <a:tabLst/>
                      </a:pPr>
                      <a:r>
                        <a:rPr kumimoji="0" lang="en-US" sz="1600" b="0" i="0" u="none" strike="noStrike" cap="none" normalizeH="0" baseline="0" dirty="0" smtClean="0">
                          <a:ln>
                            <a:noFill/>
                          </a:ln>
                          <a:solidFill>
                            <a:schemeClr val="tx1"/>
                          </a:solidFill>
                          <a:effectLst/>
                          <a:latin typeface="+mn-lt"/>
                        </a:rPr>
                        <a:t>A message placed on your credit report, requiring lenders and creditors to confirm your identity before issuing a new line of credit, granting  an increase in credit limit on an existing credit account or issuing  an additional card on an existing credit account.</a:t>
                      </a:r>
                    </a:p>
                    <a:p>
                      <a:pPr marL="285750" marR="0" lvl="0" indent="-28575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Char char="§"/>
                        <a:tabLst/>
                      </a:pPr>
                      <a:r>
                        <a:rPr kumimoji="0" lang="en-US" sz="1600" b="0" i="0" u="none" strike="noStrike" cap="none" normalizeH="0" baseline="0" dirty="0" smtClean="0">
                          <a:ln>
                            <a:noFill/>
                          </a:ln>
                          <a:solidFill>
                            <a:schemeClr val="tx1"/>
                          </a:solidFill>
                          <a:effectLst/>
                          <a:latin typeface="+mn-lt"/>
                        </a:rPr>
                        <a:t>May stop someone from opening new credit accounts in your name, but may not prevent misuse of your existing accounts.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7576">
                <a:tc>
                  <a:txBody>
                    <a:bodyPr/>
                    <a:lstStyle/>
                    <a:p>
                      <a:pPr marL="0" marR="0" lvl="0" indent="0" algn="l" defTabSz="914400" rtl="0" eaLnBrk="0" fontAlgn="base" latinLnBrk="0" hangingPunct="0">
                        <a:lnSpc>
                          <a:spcPct val="100000"/>
                        </a:lnSpc>
                        <a:spcBef>
                          <a:spcPct val="20000"/>
                        </a:spcBef>
                        <a:spcAft>
                          <a:spcPct val="0"/>
                        </a:spcAft>
                        <a:buClr>
                          <a:srgbClr val="777777"/>
                        </a:buClr>
                        <a:buSzPct val="75000"/>
                        <a:buFont typeface="Monotype Sorts" pitchFamily="48" charset="2"/>
                        <a:buNone/>
                        <a:tabLst/>
                      </a:pPr>
                      <a:r>
                        <a:rPr kumimoji="0" lang="en-US" sz="1600" b="0" i="0" u="none" strike="noStrike" cap="none" normalizeH="0" baseline="0" dirty="0" smtClean="0">
                          <a:ln>
                            <a:noFill/>
                          </a:ln>
                          <a:solidFill>
                            <a:schemeClr val="tx1"/>
                          </a:solidFill>
                          <a:effectLst/>
                          <a:latin typeface="+mn-lt"/>
                        </a:rPr>
                        <a:t>Credit freeze</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Char char="§"/>
                        <a:tabLst/>
                      </a:pPr>
                      <a:r>
                        <a:rPr kumimoji="0" lang="en-US" sz="1600" b="0" i="0" u="none" strike="noStrike" cap="none" normalizeH="0" baseline="0" dirty="0" smtClean="0">
                          <a:ln>
                            <a:noFill/>
                          </a:ln>
                          <a:solidFill>
                            <a:schemeClr val="tx1"/>
                          </a:solidFill>
                          <a:effectLst/>
                          <a:latin typeface="+mn-lt"/>
                        </a:rPr>
                        <a:t>Locks down your credit file at the credit reporting agencies so they can’t issue credit history to any lender, creditor, etc.</a:t>
                      </a:r>
                    </a:p>
                    <a:p>
                      <a:pPr marL="285750" marR="0" lvl="0" indent="-28575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Char char="§"/>
                        <a:tabLst/>
                      </a:pPr>
                      <a:r>
                        <a:rPr kumimoji="0" lang="en-US" sz="1600" b="0" i="0" u="none" strike="noStrike" cap="none" normalizeH="0" baseline="0" dirty="0" smtClean="0">
                          <a:ln>
                            <a:noFill/>
                          </a:ln>
                          <a:solidFill>
                            <a:schemeClr val="tx1"/>
                          </a:solidFill>
                          <a:effectLst/>
                          <a:latin typeface="+mn-lt"/>
                        </a:rPr>
                        <a:t>Prevents fraudulent new accounts from being opened in your name.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01119">
                <a:tc>
                  <a:txBody>
                    <a:bodyPr/>
                    <a:lstStyle/>
                    <a:p>
                      <a:pPr marL="0" marR="0" lvl="0" indent="0" algn="l" defTabSz="914400" rtl="0" eaLnBrk="0" fontAlgn="base" latinLnBrk="0" hangingPunct="0">
                        <a:lnSpc>
                          <a:spcPct val="100000"/>
                        </a:lnSpc>
                        <a:spcBef>
                          <a:spcPct val="20000"/>
                        </a:spcBef>
                        <a:spcAft>
                          <a:spcPct val="0"/>
                        </a:spcAft>
                        <a:buClr>
                          <a:srgbClr val="777777"/>
                        </a:buClr>
                        <a:buSzPct val="75000"/>
                        <a:buFont typeface="Monotype Sorts" pitchFamily="48" charset="2"/>
                        <a:buNone/>
                        <a:tabLst/>
                      </a:pPr>
                      <a:r>
                        <a:rPr kumimoji="0" lang="en-US" sz="1600" b="0" i="0" u="none" strike="noStrike" cap="none" normalizeH="0" baseline="0" dirty="0" smtClean="0">
                          <a:ln>
                            <a:noFill/>
                          </a:ln>
                          <a:solidFill>
                            <a:schemeClr val="tx1"/>
                          </a:solidFill>
                          <a:effectLst/>
                          <a:latin typeface="+mn-lt"/>
                        </a:rPr>
                        <a:t>Public data scanning</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Char char="§"/>
                        <a:tabLst/>
                      </a:pPr>
                      <a:r>
                        <a:rPr kumimoji="0" lang="en-US" sz="1600" b="0" i="0" u="none" strike="noStrike" cap="none" normalizeH="0" baseline="0" dirty="0" smtClean="0">
                          <a:ln>
                            <a:noFill/>
                          </a:ln>
                          <a:solidFill>
                            <a:schemeClr val="tx1"/>
                          </a:solidFill>
                          <a:effectLst/>
                          <a:latin typeface="+mn-lt"/>
                        </a:rPr>
                        <a:t>Scans public records and Internet sites for your personal or financial information. </a:t>
                      </a:r>
                    </a:p>
                    <a:p>
                      <a:pPr marL="285750" marR="0" lvl="0" indent="-285750" algn="l" defTabSz="914400" rtl="0" eaLnBrk="0" fontAlgn="base" latinLnBrk="0" hangingPunct="0">
                        <a:lnSpc>
                          <a:spcPct val="100000"/>
                        </a:lnSpc>
                        <a:spcBef>
                          <a:spcPct val="20000"/>
                        </a:spcBef>
                        <a:spcAft>
                          <a:spcPct val="0"/>
                        </a:spcAft>
                        <a:buClr>
                          <a:srgbClr val="777777"/>
                        </a:buClr>
                        <a:buSzTx/>
                        <a:buFont typeface="Wingdings" panose="05000000000000000000" pitchFamily="2" charset="2"/>
                        <a:buChar char="§"/>
                        <a:tabLst/>
                      </a:pPr>
                      <a:r>
                        <a:rPr kumimoji="0" lang="en-US" sz="1600" b="0" i="0" u="none" strike="noStrike" cap="none" normalizeH="0" baseline="0" dirty="0" smtClean="0">
                          <a:ln>
                            <a:noFill/>
                          </a:ln>
                          <a:solidFill>
                            <a:schemeClr val="tx1"/>
                          </a:solidFill>
                          <a:effectLst/>
                          <a:latin typeface="+mn-lt"/>
                        </a:rPr>
                        <a:t>Detects potential identity theft. (Your information may or may not have been misused for financial gain…yet.)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9716" name="Title 7"/>
          <p:cNvSpPr>
            <a:spLocks noGrp="1"/>
          </p:cNvSpPr>
          <p:nvPr>
            <p:ph type="title"/>
          </p:nvPr>
        </p:nvSpPr>
        <p:spPr>
          <a:xfrm>
            <a:off x="461656" y="216034"/>
            <a:ext cx="8229600" cy="1143000"/>
          </a:xfrm>
        </p:spPr>
        <p:txBody>
          <a:bodyPr/>
          <a:lstStyle/>
          <a:p>
            <a:pPr eaLnBrk="1" hangingPunct="1"/>
            <a:r>
              <a:rPr lang="en-US" dirty="0" smtClean="0">
                <a:ea typeface="ＭＳ Ｐゴシック" pitchFamily="34" charset="-128"/>
              </a:rPr>
              <a:t>Other ways to reduce the impact of theft</a:t>
            </a: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74927" y="152400"/>
            <a:ext cx="478496" cy="56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484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Wells Fargo resources</a:t>
            </a:r>
            <a:endParaRPr lang="en-US" dirty="0"/>
          </a:p>
        </p:txBody>
      </p:sp>
      <p:sp>
        <p:nvSpPr>
          <p:cNvPr id="3" name="Content Placeholder 2"/>
          <p:cNvSpPr>
            <a:spLocks noGrp="1"/>
          </p:cNvSpPr>
          <p:nvPr>
            <p:ph sz="half" idx="1"/>
          </p:nvPr>
        </p:nvSpPr>
        <p:spPr>
          <a:xfrm>
            <a:off x="547688" y="1282857"/>
            <a:ext cx="3817278" cy="1818152"/>
          </a:xfrm>
        </p:spPr>
        <p:txBody>
          <a:bodyPr/>
          <a:lstStyle/>
          <a:p>
            <a:pPr marL="0" indent="0" eaLnBrk="0" hangingPunct="0">
              <a:lnSpc>
                <a:spcPct val="90000"/>
              </a:lnSpc>
              <a:spcBef>
                <a:spcPts val="800"/>
              </a:spcBef>
              <a:buNone/>
            </a:pPr>
            <a:r>
              <a:rPr lang="en-US" altLang="en-US" sz="2000" b="1" dirty="0" smtClean="0">
                <a:solidFill>
                  <a:prstClr val="black"/>
                </a:solidFill>
                <a:ea typeface="MS PGothic" pitchFamily="34" charset="-128"/>
              </a:rPr>
              <a:t>Wells Fargo Fraud Information Center - </a:t>
            </a:r>
            <a:r>
              <a:rPr lang="en-US" altLang="en-US" sz="2000" dirty="0">
                <a:solidFill>
                  <a:prstClr val="black"/>
                </a:solidFill>
                <a:ea typeface="MS PGothic" pitchFamily="34" charset="-128"/>
              </a:rPr>
              <a:t>tips and articles on how to protect </a:t>
            </a:r>
            <a:r>
              <a:rPr lang="en-US" altLang="en-US" sz="2000" dirty="0" smtClean="0">
                <a:solidFill>
                  <a:prstClr val="black"/>
                </a:solidFill>
                <a:ea typeface="MS PGothic" pitchFamily="34" charset="-128"/>
              </a:rPr>
              <a:t>yourself </a:t>
            </a:r>
          </a:p>
          <a:p>
            <a:pPr marL="0" indent="0" eaLnBrk="0" hangingPunct="0">
              <a:lnSpc>
                <a:spcPct val="90000"/>
              </a:lnSpc>
              <a:spcBef>
                <a:spcPts val="800"/>
              </a:spcBef>
              <a:buNone/>
            </a:pPr>
            <a:r>
              <a:rPr lang="en-US" altLang="en-US" sz="2000" b="1" u="sng" dirty="0" smtClean="0">
                <a:ea typeface="MS PGothic" pitchFamily="34" charset="-128"/>
              </a:rPr>
              <a:t>wellsfargo.com/privacy-security/fraud </a:t>
            </a:r>
            <a:r>
              <a:rPr lang="en-US" altLang="en-US" sz="2000" b="1" dirty="0" smtClean="0">
                <a:ea typeface="MS PGothic" pitchFamily="34" charset="-128"/>
              </a:rPr>
              <a:t> </a:t>
            </a:r>
            <a:endParaRPr lang="en-US" altLang="en-US" sz="2000" b="1" dirty="0">
              <a:ea typeface="MS PGothic" pitchFamily="34" charset="-128"/>
            </a:endParaRPr>
          </a:p>
          <a:p>
            <a:pPr marL="0" indent="0">
              <a:buNone/>
            </a:pPr>
            <a:endParaRPr lang="en-US" sz="2400" dirty="0"/>
          </a:p>
        </p:txBody>
      </p:sp>
      <p:sp>
        <p:nvSpPr>
          <p:cNvPr id="4" name="Content Placeholder 3"/>
          <p:cNvSpPr>
            <a:spLocks noGrp="1"/>
          </p:cNvSpPr>
          <p:nvPr>
            <p:ph sz="half" idx="2"/>
          </p:nvPr>
        </p:nvSpPr>
        <p:spPr>
          <a:xfrm>
            <a:off x="547688" y="4236750"/>
            <a:ext cx="3863061" cy="2116796"/>
          </a:xfrm>
        </p:spPr>
        <p:txBody>
          <a:bodyPr/>
          <a:lstStyle/>
          <a:p>
            <a:pPr marL="0" indent="0" eaLnBrk="0" hangingPunct="0">
              <a:lnSpc>
                <a:spcPct val="90000"/>
              </a:lnSpc>
              <a:spcBef>
                <a:spcPts val="800"/>
              </a:spcBef>
              <a:buNone/>
            </a:pPr>
            <a:r>
              <a:rPr lang="en-US" altLang="en-US" sz="2000" b="1" dirty="0" smtClean="0">
                <a:solidFill>
                  <a:prstClr val="black"/>
                </a:solidFill>
                <a:ea typeface="MS PGothic" pitchFamily="34" charset="-128"/>
              </a:rPr>
              <a:t>Wells </a:t>
            </a:r>
            <a:r>
              <a:rPr lang="en-US" altLang="en-US" sz="2000" b="1" dirty="0">
                <a:solidFill>
                  <a:prstClr val="black"/>
                </a:solidFill>
                <a:ea typeface="MS PGothic" pitchFamily="34" charset="-128"/>
              </a:rPr>
              <a:t>Fargo Identity Theft Repair Kit </a:t>
            </a:r>
            <a:r>
              <a:rPr lang="en-US" altLang="en-US" sz="2000" b="1" dirty="0" smtClean="0">
                <a:solidFill>
                  <a:prstClr val="black"/>
                </a:solidFill>
                <a:ea typeface="MS PGothic" pitchFamily="34" charset="-128"/>
              </a:rPr>
              <a:t>-</a:t>
            </a:r>
            <a:r>
              <a:rPr lang="en-US" altLang="en-US" sz="2000" dirty="0" smtClean="0">
                <a:solidFill>
                  <a:prstClr val="black"/>
                </a:solidFill>
                <a:ea typeface="MS PGothic" pitchFamily="34" charset="-128"/>
              </a:rPr>
              <a:t> </a:t>
            </a:r>
            <a:r>
              <a:rPr lang="en-US" altLang="en-US" sz="2000" dirty="0">
                <a:solidFill>
                  <a:prstClr val="black"/>
                </a:solidFill>
                <a:ea typeface="MS PGothic" pitchFamily="34" charset="-128"/>
              </a:rPr>
              <a:t>can help organize your response to </a:t>
            </a:r>
            <a:r>
              <a:rPr lang="en-US" altLang="en-US" sz="2000" dirty="0" smtClean="0">
                <a:solidFill>
                  <a:prstClr val="black"/>
                </a:solidFill>
                <a:ea typeface="MS PGothic" pitchFamily="34" charset="-128"/>
              </a:rPr>
              <a:t>fraud </a:t>
            </a:r>
          </a:p>
          <a:p>
            <a:pPr marL="0" indent="0" eaLnBrk="0" hangingPunct="0">
              <a:lnSpc>
                <a:spcPct val="90000"/>
              </a:lnSpc>
              <a:spcBef>
                <a:spcPts val="800"/>
              </a:spcBef>
              <a:buNone/>
            </a:pPr>
            <a:r>
              <a:rPr lang="en-US" altLang="en-US" sz="2000" b="1" u="sng" dirty="0" smtClean="0">
                <a:solidFill>
                  <a:srgbClr val="000000"/>
                </a:solidFill>
                <a:ea typeface="MS PGothic" pitchFamily="34" charset="-128"/>
              </a:rPr>
              <a:t>wellsfargo.com/privacy-security/fraud/repair-kit</a:t>
            </a:r>
            <a:endParaRPr lang="en-US" altLang="en-US" sz="2000" b="1" u="sng" dirty="0">
              <a:solidFill>
                <a:srgbClr val="000000"/>
              </a:solidFill>
              <a:ea typeface="MS PGothic" pitchFamily="34" charset="-128"/>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2540" y="4189540"/>
            <a:ext cx="3036498" cy="1075682"/>
          </a:xfrm>
          <a:prstGeom prst="rect">
            <a:avLst/>
          </a:prstGeom>
          <a:ln>
            <a:solidFill>
              <a:schemeClr val="accent3">
                <a:lumMod val="50000"/>
              </a:schemeClr>
            </a:solidFill>
          </a:ln>
        </p:spPr>
      </p:pic>
      <p:grpSp>
        <p:nvGrpSpPr>
          <p:cNvPr id="5" name="Group 4"/>
          <p:cNvGrpSpPr/>
          <p:nvPr/>
        </p:nvGrpSpPr>
        <p:grpSpPr>
          <a:xfrm>
            <a:off x="5086754" y="1307810"/>
            <a:ext cx="3641875" cy="2606782"/>
            <a:chOff x="4186957" y="1300772"/>
            <a:chExt cx="3641875" cy="2606782"/>
          </a:xfrm>
        </p:grpSpPr>
        <p:pic>
          <p:nvPicPr>
            <p:cNvPr id="8" name="Picture 7"/>
            <p:cNvPicPr/>
            <p:nvPr/>
          </p:nvPicPr>
          <p:blipFill rotWithShape="1">
            <a:blip r:embed="rId4" cstate="screen">
              <a:extLst>
                <a:ext uri="{28A0092B-C50C-407E-A947-70E740481C1C}">
                  <a14:useLocalDpi xmlns:a14="http://schemas.microsoft.com/office/drawing/2010/main"/>
                </a:ext>
              </a:extLst>
            </a:blip>
            <a:srcRect/>
            <a:stretch/>
          </p:blipFill>
          <p:spPr bwMode="auto">
            <a:xfrm>
              <a:off x="4186957" y="1300772"/>
              <a:ext cx="2476500" cy="1666875"/>
            </a:xfrm>
            <a:prstGeom prst="rect">
              <a:avLst/>
            </a:prstGeom>
            <a:ln>
              <a:solidFill>
                <a:schemeClr val="accent3">
                  <a:lumMod val="50000"/>
                </a:schemeClr>
              </a:solidFill>
            </a:ln>
            <a:extLst>
              <a:ext uri="{53640926-AAD7-44D8-BBD7-CCE9431645EC}">
                <a14:shadowObscured xmlns:a14="http://schemas.microsoft.com/office/drawing/2010/main"/>
              </a:ext>
            </a:extLst>
          </p:spPr>
        </p:pic>
        <p:pic>
          <p:nvPicPr>
            <p:cNvPr id="9" name="Picture 8"/>
            <p:cNvPicPr/>
            <p:nvPr/>
          </p:nvPicPr>
          <p:blipFill rotWithShape="1">
            <a:blip r:embed="rId5" cstate="screen">
              <a:extLst>
                <a:ext uri="{28A0092B-C50C-407E-A947-70E740481C1C}">
                  <a14:useLocalDpi xmlns:a14="http://schemas.microsoft.com/office/drawing/2010/main"/>
                </a:ext>
              </a:extLst>
            </a:blip>
            <a:srcRect/>
            <a:stretch/>
          </p:blipFill>
          <p:spPr bwMode="auto">
            <a:xfrm>
              <a:off x="4284992" y="2888379"/>
              <a:ext cx="2771775" cy="1019175"/>
            </a:xfrm>
            <a:prstGeom prst="rect">
              <a:avLst/>
            </a:prstGeom>
            <a:ln>
              <a:solidFill>
                <a:schemeClr val="accent3">
                  <a:lumMod val="50000"/>
                </a:schemeClr>
              </a:solidFill>
            </a:ln>
            <a:extLst>
              <a:ext uri="{53640926-AAD7-44D8-BBD7-CCE9431645EC}">
                <a14:shadowObscured xmlns:a14="http://schemas.microsoft.com/office/drawing/2010/main"/>
              </a:ext>
            </a:extLst>
          </p:spPr>
        </p:pic>
        <p:pic>
          <p:nvPicPr>
            <p:cNvPr id="12" name="Picture 11"/>
            <p:cNvPicPr/>
            <p:nvPr/>
          </p:nvPicPr>
          <p:blipFill rotWithShape="1">
            <a:blip r:embed="rId6" cstate="screen">
              <a:extLst>
                <a:ext uri="{28A0092B-C50C-407E-A947-70E740481C1C}">
                  <a14:useLocalDpi xmlns:a14="http://schemas.microsoft.com/office/drawing/2010/main"/>
                </a:ext>
              </a:extLst>
            </a:blip>
            <a:srcRect/>
            <a:stretch/>
          </p:blipFill>
          <p:spPr bwMode="auto">
            <a:xfrm>
              <a:off x="6547450" y="1673524"/>
              <a:ext cx="1281382" cy="1214855"/>
            </a:xfrm>
            <a:prstGeom prst="rect">
              <a:avLst/>
            </a:prstGeom>
            <a:ln>
              <a:solidFill>
                <a:schemeClr val="accent3">
                  <a:lumMod val="50000"/>
                </a:schemeClr>
              </a:solidFill>
            </a:ln>
            <a:extLst>
              <a:ext uri="{53640926-AAD7-44D8-BBD7-CCE9431645EC}">
                <a14:shadowObscured xmlns:a14="http://schemas.microsoft.com/office/drawing/2010/main"/>
              </a:ext>
            </a:extLst>
          </p:spPr>
        </p:pic>
      </p:gr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5184789" y="5265222"/>
            <a:ext cx="3333750" cy="1150666"/>
          </a:xfrm>
          <a:prstGeom prst="rect">
            <a:avLst/>
          </a:prstGeom>
          <a:ln>
            <a:solidFill>
              <a:schemeClr val="accent3">
                <a:lumMod val="50000"/>
              </a:schemeClr>
            </a:solidFill>
          </a:ln>
          <a:extLst>
            <a:ext uri="{53640926-AAD7-44D8-BBD7-CCE9431645EC}">
              <a14:shadowObscured xmlns:a14="http://schemas.microsoft.com/office/drawing/2010/main"/>
            </a:ext>
          </a:extLst>
        </p:spPr>
      </p:pic>
      <p:pic>
        <p:nvPicPr>
          <p:cNvPr id="819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48435" y="189765"/>
            <a:ext cx="5603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8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altLang="en-US" sz="3000" dirty="0" smtClean="0"/>
              <a:t>Thank you</a:t>
            </a:r>
          </a:p>
        </p:txBody>
      </p:sp>
      <p:sp>
        <p:nvSpPr>
          <p:cNvPr id="21506" name="Text Placeholder 11"/>
          <p:cNvSpPr>
            <a:spLocks noGrp="1"/>
          </p:cNvSpPr>
          <p:nvPr>
            <p:ph idx="1"/>
          </p:nvPr>
        </p:nvSpPr>
        <p:spPr>
          <a:xfrm>
            <a:off x="539104" y="1135970"/>
            <a:ext cx="3499496" cy="5486400"/>
          </a:xfrm>
        </p:spPr>
        <p:txBody>
          <a:bodyPr/>
          <a:lstStyle/>
          <a:p>
            <a:pPr marL="0" indent="0" eaLnBrk="1" hangingPunct="1">
              <a:buFont typeface="Wingdings" pitchFamily="2" charset="2"/>
              <a:buNone/>
            </a:pPr>
            <a:r>
              <a:rPr lang="en-US" altLang="en-US" sz="2000" dirty="0" smtClean="0"/>
              <a:t>…for participating in today’</a:t>
            </a:r>
            <a:r>
              <a:rPr lang="en-US" altLang="ja-JP" sz="2000" dirty="0" smtClean="0"/>
              <a:t>s workshop! </a:t>
            </a:r>
          </a:p>
          <a:p>
            <a:pPr marL="0" indent="0" eaLnBrk="1" hangingPunct="1">
              <a:buFont typeface="Wingdings" pitchFamily="2" charset="2"/>
              <a:buNone/>
            </a:pPr>
            <a:endParaRPr lang="en-US" altLang="ja-JP" sz="2000" dirty="0" smtClean="0"/>
          </a:p>
          <a:p>
            <a:pPr marL="0" indent="0" eaLnBrk="1" hangingPunct="1">
              <a:buFont typeface="Wingdings" pitchFamily="2" charset="2"/>
              <a:buNone/>
            </a:pPr>
            <a:endParaRPr lang="en-US" altLang="en-US" sz="2000" dirty="0" smtClean="0"/>
          </a:p>
          <a:p>
            <a:pPr marL="0" indent="0" eaLnBrk="1" hangingPunct="1">
              <a:buFont typeface="Wingdings" pitchFamily="2" charset="2"/>
              <a:buNone/>
            </a:pPr>
            <a:r>
              <a:rPr lang="en-US" altLang="en-US" sz="2000" dirty="0" smtClean="0"/>
              <a:t>Please complete the evaluation form to provide feedback on how we can improve our presentation.</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6972" y="1270539"/>
            <a:ext cx="4114445" cy="3546000"/>
          </a:xfrm>
          <a:prstGeom prst="rect">
            <a:avLst/>
          </a:prstGeom>
        </p:spPr>
      </p:pic>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70487" y="110815"/>
            <a:ext cx="6032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57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785811" cy="6858000"/>
          </a:xfrm>
          <a:prstGeom prst="rect">
            <a:avLst/>
          </a:prstGeom>
        </p:spPr>
      </p:pic>
      <p:sp>
        <p:nvSpPr>
          <p:cNvPr id="3" name="Rectangle 2"/>
          <p:cNvSpPr/>
          <p:nvPr/>
        </p:nvSpPr>
        <p:spPr>
          <a:xfrm rot="5400000">
            <a:off x="4621755" y="2164057"/>
            <a:ext cx="6862763" cy="2534652"/>
          </a:xfrm>
          <a:prstGeom prst="rect">
            <a:avLst/>
          </a:prstGeom>
          <a:gradFill flip="none" rotWithShape="1">
            <a:gsLst>
              <a:gs pos="9000">
                <a:srgbClr val="00698C">
                  <a:alpha val="80000"/>
                </a:srgbClr>
              </a:gs>
              <a:gs pos="88000">
                <a:srgbClr val="0095C8">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6874041" y="2616014"/>
            <a:ext cx="2358191" cy="1384995"/>
          </a:xfrm>
          <a:prstGeom prst="rect">
            <a:avLst/>
          </a:prstGeom>
        </p:spPr>
        <p:txBody>
          <a:bodyPr wrap="square">
            <a:spAutoFit/>
          </a:bodyPr>
          <a:lstStyle/>
          <a:p>
            <a:pPr fontAlgn="auto">
              <a:spcBef>
                <a:spcPts val="0"/>
              </a:spcBef>
              <a:spcAft>
                <a:spcPts val="0"/>
              </a:spcAft>
              <a:defRPr/>
            </a:pPr>
            <a:r>
              <a:rPr lang="en-US" sz="2800" dirty="0">
                <a:solidFill>
                  <a:schemeClr val="bg1"/>
                </a:solidFill>
                <a:latin typeface="+mj-lt"/>
              </a:rPr>
              <a:t>Signs </a:t>
            </a:r>
            <a:r>
              <a:rPr lang="en-US" sz="2800" dirty="0" smtClean="0">
                <a:solidFill>
                  <a:schemeClr val="bg1"/>
                </a:solidFill>
                <a:latin typeface="+mj-lt"/>
              </a:rPr>
              <a:t>of </a:t>
            </a:r>
            <a:r>
              <a:rPr lang="en-US" sz="2800" dirty="0">
                <a:solidFill>
                  <a:schemeClr val="bg1"/>
                </a:solidFill>
                <a:latin typeface="+mj-lt"/>
              </a:rPr>
              <a:t>identity </a:t>
            </a:r>
            <a:r>
              <a:rPr lang="en-US" sz="2800" dirty="0" smtClean="0">
                <a:solidFill>
                  <a:schemeClr val="bg1"/>
                </a:solidFill>
                <a:latin typeface="+mj-lt"/>
              </a:rPr>
              <a:t>theft or fraud</a:t>
            </a:r>
            <a:endParaRPr lang="en-US" sz="2800" dirty="0">
              <a:solidFill>
                <a:schemeClr val="bg1"/>
              </a:solidFill>
              <a:latin typeface="+mj-lt"/>
            </a:endParaRPr>
          </a:p>
        </p:txBody>
      </p:sp>
    </p:spTree>
    <p:extLst>
      <p:ext uri="{BB962C8B-B14F-4D97-AF65-F5344CB8AC3E}">
        <p14:creationId xmlns:p14="http://schemas.microsoft.com/office/powerpoint/2010/main" val="2292643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out for fraudsters</a:t>
            </a:r>
            <a:endParaRPr lang="en-US" dirty="0"/>
          </a:p>
        </p:txBody>
      </p:sp>
      <p:sp>
        <p:nvSpPr>
          <p:cNvPr id="3" name="Content Placeholder 2"/>
          <p:cNvSpPr>
            <a:spLocks noGrp="1"/>
          </p:cNvSpPr>
          <p:nvPr>
            <p:ph idx="1"/>
          </p:nvPr>
        </p:nvSpPr>
        <p:spPr>
          <a:xfrm>
            <a:off x="547730" y="891403"/>
            <a:ext cx="8229600" cy="5698968"/>
          </a:xfrm>
        </p:spPr>
        <p:txBody>
          <a:bodyPr/>
          <a:lstStyle/>
          <a:p>
            <a:pPr marL="0" indent="0">
              <a:buNone/>
            </a:pPr>
            <a:r>
              <a:rPr lang="en-US" sz="2400" dirty="0" smtClean="0"/>
              <a:t>Learn ways to protect your information</a:t>
            </a:r>
            <a:r>
              <a:rPr lang="en-US" dirty="0" smtClean="0"/>
              <a:t>	</a:t>
            </a:r>
          </a:p>
          <a:p>
            <a:r>
              <a:rPr lang="en-US" sz="2000" dirty="0" smtClean="0"/>
              <a:t>Social security number</a:t>
            </a:r>
          </a:p>
          <a:p>
            <a:r>
              <a:rPr lang="en-US" sz="2000" dirty="0" smtClean="0"/>
              <a:t>Driver’s license/passport number</a:t>
            </a:r>
          </a:p>
          <a:p>
            <a:r>
              <a:rPr lang="en-US" sz="2000" dirty="0" smtClean="0"/>
              <a:t>ATM/credit/debit cards</a:t>
            </a:r>
          </a:p>
          <a:p>
            <a:r>
              <a:rPr lang="en-US" sz="2000" dirty="0" smtClean="0"/>
              <a:t>Personal information (date of birth, address, phone numbers)</a:t>
            </a:r>
          </a:p>
          <a:p>
            <a:pPr marL="0" indent="0">
              <a:buNone/>
            </a:pPr>
            <a:endParaRPr lang="en-US" dirty="0" smtClean="0"/>
          </a:p>
          <a:p>
            <a:endParaRPr lang="en-US" dirty="0"/>
          </a:p>
        </p:txBody>
      </p:sp>
      <p:sp>
        <p:nvSpPr>
          <p:cNvPr id="8" name="Rounded Rectangle 7"/>
          <p:cNvSpPr/>
          <p:nvPr/>
        </p:nvSpPr>
        <p:spPr>
          <a:xfrm>
            <a:off x="742908" y="3428654"/>
            <a:ext cx="2030015" cy="1218009"/>
          </a:xfrm>
          <a:prstGeom prst="roundRect">
            <a:avLst/>
          </a:prstGeom>
          <a:solidFill>
            <a:schemeClr val="accent6">
              <a:lumMod val="20000"/>
              <a:lumOff val="8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solidFill>
                  <a:schemeClr val="tx1"/>
                </a:solidFill>
              </a:rPr>
              <a:t>Email (phishing and pharming)</a:t>
            </a:r>
            <a:endParaRPr lang="en-US" kern="1200" dirty="0">
              <a:solidFill>
                <a:schemeClr val="tx1"/>
              </a:solidFill>
            </a:endParaRPr>
          </a:p>
        </p:txBody>
      </p:sp>
      <p:sp>
        <p:nvSpPr>
          <p:cNvPr id="9" name="Rounded Rectangle 8"/>
          <p:cNvSpPr/>
          <p:nvPr/>
        </p:nvSpPr>
        <p:spPr>
          <a:xfrm>
            <a:off x="3266112" y="3428654"/>
            <a:ext cx="2030015" cy="1218009"/>
          </a:xfrm>
          <a:prstGeom prst="roundRect">
            <a:avLst/>
          </a:prstGeom>
          <a:solidFill>
            <a:schemeClr val="accent6">
              <a:lumMod val="20000"/>
              <a:lumOff val="8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solidFill>
                  <a:schemeClr val="tx1"/>
                </a:solidFill>
              </a:rPr>
              <a:t>Mail theft</a:t>
            </a:r>
            <a:endParaRPr lang="en-US" kern="1200" dirty="0">
              <a:solidFill>
                <a:schemeClr val="tx1"/>
              </a:solidFill>
            </a:endParaRPr>
          </a:p>
        </p:txBody>
      </p:sp>
      <p:sp>
        <p:nvSpPr>
          <p:cNvPr id="10" name="Rounded Rectangle 9"/>
          <p:cNvSpPr/>
          <p:nvPr/>
        </p:nvSpPr>
        <p:spPr>
          <a:xfrm>
            <a:off x="742907" y="5042715"/>
            <a:ext cx="2030015" cy="1218009"/>
          </a:xfrm>
          <a:prstGeom prst="roundRect">
            <a:avLst/>
          </a:prstGeom>
          <a:solidFill>
            <a:schemeClr val="accent6">
              <a:lumMod val="20000"/>
              <a:lumOff val="8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solidFill>
                  <a:schemeClr val="tx1"/>
                </a:solidFill>
              </a:rPr>
              <a:t>Social networks</a:t>
            </a:r>
            <a:endParaRPr lang="en-US" kern="1200" dirty="0">
              <a:solidFill>
                <a:schemeClr val="tx1"/>
              </a:solidFill>
            </a:endParaRPr>
          </a:p>
        </p:txBody>
      </p:sp>
      <p:sp>
        <p:nvSpPr>
          <p:cNvPr id="11" name="Rounded Rectangle 10"/>
          <p:cNvSpPr/>
          <p:nvPr/>
        </p:nvSpPr>
        <p:spPr>
          <a:xfrm>
            <a:off x="3297750" y="5052667"/>
            <a:ext cx="2030015" cy="1218009"/>
          </a:xfrm>
          <a:prstGeom prst="roundRect">
            <a:avLst/>
          </a:prstGeom>
          <a:solidFill>
            <a:schemeClr val="accent6">
              <a:lumMod val="20000"/>
              <a:lumOff val="8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solidFill>
                  <a:schemeClr val="tx1"/>
                </a:solidFill>
              </a:rPr>
              <a:t>Malware</a:t>
            </a:r>
            <a:endParaRPr lang="en-US" kern="1200" dirty="0">
              <a:solidFill>
                <a:schemeClr val="tx1"/>
              </a:solidFill>
            </a:endParaRPr>
          </a:p>
        </p:txBody>
      </p:sp>
      <p:sp>
        <p:nvSpPr>
          <p:cNvPr id="12" name="Rounded Rectangle 11"/>
          <p:cNvSpPr/>
          <p:nvPr/>
        </p:nvSpPr>
        <p:spPr>
          <a:xfrm>
            <a:off x="5624398" y="3473765"/>
            <a:ext cx="2030015" cy="1177694"/>
          </a:xfrm>
          <a:prstGeom prst="roundRect">
            <a:avLst/>
          </a:prstGeom>
          <a:solidFill>
            <a:schemeClr val="accent6">
              <a:lumMod val="20000"/>
              <a:lumOff val="8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solidFill>
                  <a:schemeClr val="tx1"/>
                </a:solidFill>
              </a:rPr>
              <a:t>Credit card fraud</a:t>
            </a:r>
            <a:endParaRPr lang="en-US" kern="1200" dirty="0">
              <a:solidFill>
                <a:schemeClr val="tx1"/>
              </a:solidFill>
            </a:endParaRPr>
          </a:p>
        </p:txBody>
      </p:sp>
      <p:sp>
        <p:nvSpPr>
          <p:cNvPr id="13" name="Rounded Rectangle 12"/>
          <p:cNvSpPr/>
          <p:nvPr/>
        </p:nvSpPr>
        <p:spPr>
          <a:xfrm>
            <a:off x="5624398" y="5074441"/>
            <a:ext cx="2030015" cy="1186283"/>
          </a:xfrm>
          <a:prstGeom prst="roundRect">
            <a:avLst/>
          </a:prstGeom>
          <a:solidFill>
            <a:schemeClr val="accent6">
              <a:lumMod val="20000"/>
              <a:lumOff val="8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kern="1200" dirty="0" smtClean="0">
                <a:solidFill>
                  <a:schemeClr val="tx1"/>
                </a:solidFill>
              </a:rPr>
              <a:t>Data breaches</a:t>
            </a:r>
            <a:endParaRPr lang="en-US" kern="1200" dirty="0">
              <a:solidFill>
                <a:schemeClr val="tx1"/>
              </a:solidFill>
            </a:endParaRPr>
          </a:p>
        </p:txBody>
      </p:sp>
      <p:sp>
        <p:nvSpPr>
          <p:cNvPr id="17" name="TextBox 16"/>
          <p:cNvSpPr txBox="1"/>
          <p:nvPr/>
        </p:nvSpPr>
        <p:spPr>
          <a:xfrm>
            <a:off x="4244973" y="2194560"/>
            <a:ext cx="914400" cy="914400"/>
          </a:xfrm>
          <a:prstGeom prst="rect">
            <a:avLst/>
          </a:prstGeom>
        </p:spPr>
        <p:txBody>
          <a:bodyPr vert="horz" wrap="none" lIns="91440" tIns="45720" rIns="91440" bIns="45720" rtlCol="0">
            <a:normAutofit/>
          </a:bodyPr>
          <a:lstStyle/>
          <a:p>
            <a:pPr marL="342900" indent="-342900" algn="l" defTabSz="914400" rtl="0" eaLnBrk="1" latinLnBrk="0" hangingPunct="1">
              <a:spcBef>
                <a:spcPts val="800"/>
              </a:spcBef>
              <a:buFont typeface="Wingdings" pitchFamily="2" charset="2"/>
              <a:buChar char="§"/>
            </a:pPr>
            <a:endParaRPr lang="en-US" sz="1400" kern="1200" dirty="0" smtClean="0">
              <a:solidFill>
                <a:schemeClr val="tx1"/>
              </a:solidFill>
              <a:latin typeface="Verdana" pitchFamily="34" charset="0"/>
              <a:ea typeface="+mn-ea"/>
              <a:cs typeface="+mn-cs"/>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44496" y="145774"/>
            <a:ext cx="794469" cy="77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034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email? </a:t>
            </a:r>
            <a:endParaRPr lang="en-US"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7688" y="719646"/>
            <a:ext cx="7346706" cy="5929187"/>
          </a:xfrm>
          <a:prstGeom prst="rect">
            <a:avLst/>
          </a:prstGeom>
        </p:spPr>
      </p:pic>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61888" y="191457"/>
            <a:ext cx="65881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49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a phishing email</a:t>
            </a:r>
            <a:endParaRPr lang="en-US" dirty="0"/>
          </a:p>
        </p:txBody>
      </p:sp>
      <p:sp>
        <p:nvSpPr>
          <p:cNvPr id="4" name="Rounded Rectangle 3"/>
          <p:cNvSpPr/>
          <p:nvPr/>
        </p:nvSpPr>
        <p:spPr>
          <a:xfrm>
            <a:off x="6494738" y="3077181"/>
            <a:ext cx="2242129" cy="709881"/>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srgbClr val="000000"/>
                </a:solidFill>
              </a:rPr>
              <a:t>3. Awkward greeting</a:t>
            </a:r>
            <a:endParaRPr lang="en-US" dirty="0">
              <a:solidFill>
                <a:srgbClr val="000000"/>
              </a:solidFill>
            </a:endParaRPr>
          </a:p>
        </p:txBody>
      </p:sp>
      <p:sp>
        <p:nvSpPr>
          <p:cNvPr id="5" name="Rounded Rectangle 4"/>
          <p:cNvSpPr/>
          <p:nvPr/>
        </p:nvSpPr>
        <p:spPr>
          <a:xfrm>
            <a:off x="6494738" y="3938497"/>
            <a:ext cx="2248599" cy="618511"/>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srgbClr val="000000"/>
                </a:solidFill>
              </a:rPr>
              <a:t>4. Typos</a:t>
            </a:r>
            <a:endParaRPr lang="en-US" dirty="0">
              <a:solidFill>
                <a:srgbClr val="000000"/>
              </a:solidFill>
            </a:endParaRPr>
          </a:p>
        </p:txBody>
      </p:sp>
      <p:sp>
        <p:nvSpPr>
          <p:cNvPr id="6" name="Rounded Rectangle 5"/>
          <p:cNvSpPr/>
          <p:nvPr/>
        </p:nvSpPr>
        <p:spPr>
          <a:xfrm>
            <a:off x="6494738" y="4690153"/>
            <a:ext cx="2231224" cy="762793"/>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srgbClr val="000000"/>
                </a:solidFill>
              </a:rPr>
              <a:t>5. Bad/awkward grammar</a:t>
            </a:r>
            <a:endParaRPr lang="en-US" dirty="0">
              <a:solidFill>
                <a:srgbClr val="000000"/>
              </a:solidFill>
            </a:endParaRPr>
          </a:p>
        </p:txBody>
      </p:sp>
      <p:sp>
        <p:nvSpPr>
          <p:cNvPr id="7" name="Rounded Rectangle 6"/>
          <p:cNvSpPr/>
          <p:nvPr/>
        </p:nvSpPr>
        <p:spPr>
          <a:xfrm>
            <a:off x="6494738" y="1124328"/>
            <a:ext cx="2231975" cy="802225"/>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srgbClr val="000000"/>
                </a:solidFill>
              </a:rPr>
              <a:t>1. Strange/</a:t>
            </a:r>
          </a:p>
          <a:p>
            <a:pPr>
              <a:defRPr/>
            </a:pPr>
            <a:r>
              <a:rPr lang="en-US" dirty="0" smtClean="0">
                <a:solidFill>
                  <a:srgbClr val="000000"/>
                </a:solidFill>
              </a:rPr>
              <a:t>unfamiliar links</a:t>
            </a:r>
            <a:endParaRPr lang="en-US" dirty="0">
              <a:solidFill>
                <a:srgbClr val="000000"/>
              </a:solidFill>
            </a:endParaRPr>
          </a:p>
        </p:txBody>
      </p:sp>
      <p:sp>
        <p:nvSpPr>
          <p:cNvPr id="8" name="Rounded Rectangle 7"/>
          <p:cNvSpPr/>
          <p:nvPr/>
        </p:nvSpPr>
        <p:spPr>
          <a:xfrm>
            <a:off x="6494738" y="5632759"/>
            <a:ext cx="2242129" cy="800168"/>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srgbClr val="000000"/>
                </a:solidFill>
              </a:rPr>
              <a:t>6. </a:t>
            </a:r>
            <a:r>
              <a:rPr lang="en-US" dirty="0">
                <a:solidFill>
                  <a:srgbClr val="000000"/>
                </a:solidFill>
              </a:rPr>
              <a:t>U</a:t>
            </a:r>
            <a:r>
              <a:rPr lang="en-US" dirty="0" smtClean="0">
                <a:solidFill>
                  <a:srgbClr val="000000"/>
                </a:solidFill>
              </a:rPr>
              <a:t>rgent call to action</a:t>
            </a:r>
            <a:endParaRPr lang="en-US" dirty="0">
              <a:solidFill>
                <a:srgbClr val="000000"/>
              </a:solidFill>
            </a:endParaRPr>
          </a:p>
        </p:txBody>
      </p:sp>
      <p:sp>
        <p:nvSpPr>
          <p:cNvPr id="9" name="Rounded Rectangle 8"/>
          <p:cNvSpPr>
            <a:spLocks noChangeAspect="1"/>
          </p:cNvSpPr>
          <p:nvPr/>
        </p:nvSpPr>
        <p:spPr>
          <a:xfrm>
            <a:off x="6494739" y="2098329"/>
            <a:ext cx="2231224" cy="783588"/>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smtClean="0">
                <a:solidFill>
                  <a:srgbClr val="000000"/>
                </a:solidFill>
              </a:rPr>
              <a:t>2.  Misspelled company name</a:t>
            </a:r>
            <a:endParaRPr lang="en-US" dirty="0">
              <a:solidFill>
                <a:srgbClr val="000000"/>
              </a:solidFill>
            </a:endParaRPr>
          </a:p>
        </p:txBody>
      </p:sp>
      <p:sp>
        <p:nvSpPr>
          <p:cNvPr id="3" name="Oval 2"/>
          <p:cNvSpPr/>
          <p:nvPr/>
        </p:nvSpPr>
        <p:spPr>
          <a:xfrm>
            <a:off x="2711669" y="2775679"/>
            <a:ext cx="346841" cy="23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4863695" y="3321810"/>
            <a:ext cx="346841" cy="235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80547" y="888092"/>
            <a:ext cx="5831846" cy="5338505"/>
          </a:xfrm>
          <a:prstGeom prst="rect">
            <a:avLst/>
          </a:prstGeom>
        </p:spPr>
      </p:pic>
      <p:sp>
        <p:nvSpPr>
          <p:cNvPr id="14" name="Oval 13"/>
          <p:cNvSpPr/>
          <p:nvPr/>
        </p:nvSpPr>
        <p:spPr>
          <a:xfrm>
            <a:off x="2575734" y="2775678"/>
            <a:ext cx="346841" cy="235535"/>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Oval 14"/>
          <p:cNvSpPr/>
          <p:nvPr/>
        </p:nvSpPr>
        <p:spPr>
          <a:xfrm>
            <a:off x="2956320" y="3315456"/>
            <a:ext cx="346841" cy="23553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8" name="Oval 17"/>
          <p:cNvSpPr/>
          <p:nvPr/>
        </p:nvSpPr>
        <p:spPr>
          <a:xfrm>
            <a:off x="3601646" y="1124328"/>
            <a:ext cx="346841" cy="247272"/>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4442789" y="4186485"/>
            <a:ext cx="346841" cy="235535"/>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20" name="Oval 19"/>
          <p:cNvSpPr/>
          <p:nvPr/>
        </p:nvSpPr>
        <p:spPr>
          <a:xfrm>
            <a:off x="2782899" y="3828406"/>
            <a:ext cx="346841" cy="235535"/>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1" name="Oval 20"/>
          <p:cNvSpPr/>
          <p:nvPr/>
        </p:nvSpPr>
        <p:spPr>
          <a:xfrm>
            <a:off x="1021760" y="2452375"/>
            <a:ext cx="346841" cy="34286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2" name="Oval 21"/>
          <p:cNvSpPr/>
          <p:nvPr/>
        </p:nvSpPr>
        <p:spPr>
          <a:xfrm>
            <a:off x="1195180" y="5638309"/>
            <a:ext cx="346841" cy="23553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3" name="Oval 22"/>
          <p:cNvSpPr/>
          <p:nvPr/>
        </p:nvSpPr>
        <p:spPr>
          <a:xfrm>
            <a:off x="3601645" y="4634865"/>
            <a:ext cx="346841" cy="23553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06279" y="152400"/>
            <a:ext cx="4381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87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hangingPunct="1"/>
            <a:r>
              <a:rPr lang="en-US" dirty="0" smtClean="0">
                <a:ea typeface="ＭＳ Ｐゴシック" pitchFamily="34" charset="-128"/>
              </a:rPr>
              <a:t>Ways that may help keep your mail safe</a:t>
            </a:r>
          </a:p>
        </p:txBody>
      </p:sp>
      <p:sp>
        <p:nvSpPr>
          <p:cNvPr id="27651" name="Content Placeholder 8"/>
          <p:cNvSpPr>
            <a:spLocks noGrp="1"/>
          </p:cNvSpPr>
          <p:nvPr>
            <p:ph idx="1"/>
          </p:nvPr>
        </p:nvSpPr>
        <p:spPr>
          <a:xfrm>
            <a:off x="489716" y="1076631"/>
            <a:ext cx="7024268" cy="3932691"/>
          </a:xfrm>
        </p:spPr>
        <p:txBody>
          <a:bodyPr/>
          <a:lstStyle/>
          <a:p>
            <a:pPr eaLnBrk="1" hangingPunct="1">
              <a:spcBef>
                <a:spcPts val="600"/>
              </a:spcBef>
              <a:spcAft>
                <a:spcPts val="600"/>
              </a:spcAft>
            </a:pPr>
            <a:r>
              <a:rPr lang="en-US" sz="2000" dirty="0" smtClean="0">
                <a:ea typeface="ＭＳ Ｐゴシック" pitchFamily="34" charset="-128"/>
              </a:rPr>
              <a:t>Have your name and address removed from the phone book</a:t>
            </a:r>
            <a:r>
              <a:rPr lang="en-US" sz="2000" dirty="0">
                <a:ea typeface="ＭＳ Ｐゴシック" pitchFamily="34" charset="-128"/>
              </a:rPr>
              <a:t> </a:t>
            </a:r>
            <a:r>
              <a:rPr lang="en-US" sz="2000" dirty="0" smtClean="0">
                <a:ea typeface="ＭＳ Ｐゴシック" pitchFamily="34" charset="-128"/>
              </a:rPr>
              <a:t>(“unlisted”).</a:t>
            </a:r>
          </a:p>
          <a:p>
            <a:pPr eaLnBrk="1" hangingPunct="1">
              <a:spcBef>
                <a:spcPts val="600"/>
              </a:spcBef>
              <a:spcAft>
                <a:spcPts val="600"/>
              </a:spcAft>
            </a:pPr>
            <a:r>
              <a:rPr lang="en-US" sz="2000" dirty="0" smtClean="0">
                <a:ea typeface="ＭＳ Ｐゴシック" pitchFamily="34" charset="-128"/>
              </a:rPr>
              <a:t>Install a lock on your mailbox.</a:t>
            </a:r>
          </a:p>
          <a:p>
            <a:pPr eaLnBrk="1" hangingPunct="1">
              <a:spcBef>
                <a:spcPts val="600"/>
              </a:spcBef>
              <a:spcAft>
                <a:spcPts val="600"/>
              </a:spcAft>
            </a:pPr>
            <a:r>
              <a:rPr lang="en-US" sz="2000" dirty="0" smtClean="0">
                <a:ea typeface="ＭＳ Ｐゴシック" pitchFamily="34" charset="-128"/>
              </a:rPr>
              <a:t>Keep the envelopes containing bills you pay with checks in a secure place.</a:t>
            </a:r>
          </a:p>
          <a:p>
            <a:pPr eaLnBrk="1" hangingPunct="1">
              <a:lnSpc>
                <a:spcPct val="120000"/>
              </a:lnSpc>
              <a:spcBef>
                <a:spcPts val="600"/>
              </a:spcBef>
              <a:spcAft>
                <a:spcPts val="600"/>
              </a:spcAft>
            </a:pPr>
            <a:r>
              <a:rPr lang="en-US" sz="2000" dirty="0" smtClean="0">
                <a:ea typeface="ＭＳ Ｐゴシック" pitchFamily="34" charset="-128"/>
              </a:rPr>
              <a:t>Carefully destroy/shred papers you throw out.</a:t>
            </a:r>
          </a:p>
          <a:p>
            <a:pPr eaLnBrk="1" hangingPunct="1">
              <a:spcBef>
                <a:spcPts val="600"/>
              </a:spcBef>
              <a:spcAft>
                <a:spcPts val="600"/>
              </a:spcAft>
            </a:pPr>
            <a:r>
              <a:rPr lang="en-US" sz="2000" dirty="0" smtClean="0">
                <a:ea typeface="ＭＳ Ｐゴシック" pitchFamily="34" charset="-128"/>
              </a:rPr>
              <a:t>If you are away from home for an extended time. </a:t>
            </a:r>
          </a:p>
          <a:p>
            <a:pPr lvl="1">
              <a:spcBef>
                <a:spcPts val="600"/>
              </a:spcBef>
              <a:spcAft>
                <a:spcPts val="600"/>
              </a:spcAft>
            </a:pPr>
            <a:r>
              <a:rPr lang="en-US" sz="1800" dirty="0" smtClean="0">
                <a:ea typeface="ＭＳ Ｐゴシック" pitchFamily="34" charset="-128"/>
              </a:rPr>
              <a:t>Have the post office hold your mail, or </a:t>
            </a:r>
          </a:p>
          <a:p>
            <a:pPr lvl="1">
              <a:spcBef>
                <a:spcPts val="600"/>
              </a:spcBef>
              <a:spcAft>
                <a:spcPts val="600"/>
              </a:spcAft>
            </a:pPr>
            <a:r>
              <a:rPr lang="en-US" sz="1800" dirty="0">
                <a:ea typeface="ＭＳ Ｐゴシック" pitchFamily="34" charset="-128"/>
              </a:rPr>
              <a:t>A</a:t>
            </a:r>
            <a:r>
              <a:rPr lang="en-US" sz="1800" dirty="0" smtClean="0">
                <a:ea typeface="ＭＳ Ｐゴシック" pitchFamily="34" charset="-128"/>
              </a:rPr>
              <a:t>sk a trusted person to pick it up for you.</a:t>
            </a:r>
          </a:p>
        </p:txBody>
      </p:sp>
      <p:sp>
        <p:nvSpPr>
          <p:cNvPr id="2" name="TextBox 1"/>
          <p:cNvSpPr txBox="1"/>
          <p:nvPr/>
        </p:nvSpPr>
        <p:spPr>
          <a:xfrm>
            <a:off x="401228" y="5550741"/>
            <a:ext cx="8040245" cy="923330"/>
          </a:xfrm>
          <a:prstGeom prst="rect">
            <a:avLst/>
          </a:prstGeom>
          <a:noFill/>
        </p:spPr>
        <p:txBody>
          <a:bodyPr wrap="square" rtlCol="0">
            <a:spAutoFit/>
          </a:bodyPr>
          <a:lstStyle/>
          <a:p>
            <a:r>
              <a:rPr lang="en-US" b="1" dirty="0" smtClean="0">
                <a:solidFill>
                  <a:srgbClr val="00698C"/>
                </a:solidFill>
                <a:ea typeface="ＭＳ Ｐゴシック" pitchFamily="34" charset="-128"/>
              </a:rPr>
              <a:t>TIP: </a:t>
            </a:r>
            <a:r>
              <a:rPr lang="en-US" dirty="0" smtClean="0">
                <a:ea typeface="ＭＳ Ｐゴシック" pitchFamily="34" charset="-128"/>
              </a:rPr>
              <a:t>Remove </a:t>
            </a:r>
            <a:r>
              <a:rPr lang="en-US" dirty="0">
                <a:ea typeface="ＭＳ Ｐゴシック" pitchFamily="34" charset="-128"/>
              </a:rPr>
              <a:t>your name from the marketing lists of the three credit reporting bureaus </a:t>
            </a:r>
            <a:r>
              <a:rPr lang="en-US" dirty="0" smtClean="0">
                <a:ea typeface="ＭＳ Ｐゴシック" pitchFamily="34" charset="-128"/>
              </a:rPr>
              <a:t>by contacting </a:t>
            </a:r>
            <a:r>
              <a:rPr lang="en-US" b="1" dirty="0" smtClean="0">
                <a:ea typeface="ＭＳ Ｐゴシック" pitchFamily="34" charset="-128"/>
              </a:rPr>
              <a:t>1-888-5OPTOUT</a:t>
            </a:r>
            <a:r>
              <a:rPr lang="en-US" dirty="0" smtClean="0">
                <a:ea typeface="ＭＳ Ｐゴシック" pitchFamily="34" charset="-128"/>
              </a:rPr>
              <a:t>                (1-888-567-8688) or </a:t>
            </a:r>
            <a:r>
              <a:rPr lang="en-US" dirty="0">
                <a:ea typeface="ＭＳ Ｐゴシック" pitchFamily="34" charset="-128"/>
              </a:rPr>
              <a:t>go </a:t>
            </a:r>
            <a:r>
              <a:rPr lang="en-US" dirty="0" smtClean="0">
                <a:ea typeface="ＭＳ Ｐゴシック" pitchFamily="34" charset="-128"/>
              </a:rPr>
              <a:t>to</a:t>
            </a:r>
            <a:r>
              <a:rPr lang="en-US" dirty="0" smtClean="0">
                <a:solidFill>
                  <a:schemeClr val="accent1"/>
                </a:solidFill>
                <a:ea typeface="ＭＳ Ｐゴシック" pitchFamily="34" charset="-128"/>
              </a:rPr>
              <a:t> </a:t>
            </a:r>
            <a:r>
              <a:rPr lang="en-US" b="1" u="sng" dirty="0" smtClean="0">
                <a:ea typeface="ＭＳ Ｐゴシック" pitchFamily="34" charset="-128"/>
              </a:rPr>
              <a:t>optoutprescreen.com.</a:t>
            </a:r>
            <a:endParaRPr lang="en-US" b="1" u="sng" dirty="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7610" y="191313"/>
            <a:ext cx="8477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1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a:xfrm>
            <a:off x="547730" y="319903"/>
            <a:ext cx="8229600" cy="572726"/>
          </a:xfrm>
        </p:spPr>
        <p:txBody>
          <a:bodyPr/>
          <a:lstStyle/>
          <a:p>
            <a:pPr eaLnBrk="1" hangingPunct="1"/>
            <a:r>
              <a:rPr lang="en-US" dirty="0" smtClean="0">
                <a:ea typeface="ＭＳ Ｐゴシック" pitchFamily="34" charset="-128"/>
              </a:rPr>
              <a:t>Keep your conversations secure</a:t>
            </a:r>
          </a:p>
        </p:txBody>
      </p:sp>
      <p:sp>
        <p:nvSpPr>
          <p:cNvPr id="8" name="Content Placeholder 7"/>
          <p:cNvSpPr>
            <a:spLocks noGrp="1"/>
          </p:cNvSpPr>
          <p:nvPr>
            <p:ph idx="1"/>
          </p:nvPr>
        </p:nvSpPr>
        <p:spPr>
          <a:xfrm>
            <a:off x="457478" y="1369361"/>
            <a:ext cx="7326352" cy="3578087"/>
          </a:xfrm>
        </p:spPr>
        <p:txBody>
          <a:bodyPr>
            <a:noAutofit/>
          </a:bodyPr>
          <a:lstStyle/>
          <a:p>
            <a:pPr eaLnBrk="1" hangingPunct="1">
              <a:spcBef>
                <a:spcPts val="600"/>
              </a:spcBef>
              <a:spcAft>
                <a:spcPts val="600"/>
              </a:spcAft>
              <a:defRPr/>
            </a:pPr>
            <a:r>
              <a:rPr lang="en-US" sz="2000" dirty="0" smtClean="0"/>
              <a:t>Don’t say, or let anyone say, your Social Security number out loud in a public place. </a:t>
            </a:r>
          </a:p>
          <a:p>
            <a:pPr eaLnBrk="1" hangingPunct="1">
              <a:spcBef>
                <a:spcPts val="600"/>
              </a:spcBef>
              <a:spcAft>
                <a:spcPts val="600"/>
              </a:spcAft>
              <a:defRPr/>
            </a:pPr>
            <a:r>
              <a:rPr lang="en-US" sz="2000" dirty="0" smtClean="0"/>
              <a:t>Keep sensitive information from prying eyes.</a:t>
            </a:r>
          </a:p>
          <a:p>
            <a:pPr eaLnBrk="1" hangingPunct="1">
              <a:spcBef>
                <a:spcPts val="600"/>
              </a:spcBef>
              <a:spcAft>
                <a:spcPts val="600"/>
              </a:spcAft>
              <a:defRPr/>
            </a:pPr>
            <a:r>
              <a:rPr lang="en-US" sz="2000" dirty="0" smtClean="0"/>
              <a:t>If you receive an unsolicited phone call asking for personal information, don’t give it, and listen closely to background noise.</a:t>
            </a:r>
          </a:p>
          <a:p>
            <a:pPr eaLnBrk="1" hangingPunct="1">
              <a:spcBef>
                <a:spcPts val="600"/>
              </a:spcBef>
              <a:spcAft>
                <a:spcPts val="600"/>
              </a:spcAft>
              <a:defRPr/>
            </a:pPr>
            <a:r>
              <a:rPr lang="en-US" sz="2000" dirty="0" smtClean="0"/>
              <a:t>Watch out for “shoulder surfers” who use binoculars, video or camera phones to capture information.</a:t>
            </a:r>
          </a:p>
          <a:p>
            <a:pPr>
              <a:lnSpc>
                <a:spcPct val="110000"/>
              </a:lnSpc>
              <a:spcBef>
                <a:spcPts val="600"/>
              </a:spcBef>
              <a:spcAft>
                <a:spcPts val="600"/>
              </a:spcAft>
              <a:defRPr/>
            </a:pPr>
            <a:endParaRPr lang="en-US" sz="1600" b="1" dirty="0" smtClean="0">
              <a:solidFill>
                <a:srgbClr val="00698C"/>
              </a:solidFill>
            </a:endParaRPr>
          </a:p>
          <a:p>
            <a:pPr marL="0" indent="0">
              <a:lnSpc>
                <a:spcPct val="110000"/>
              </a:lnSpc>
              <a:spcBef>
                <a:spcPts val="600"/>
              </a:spcBef>
              <a:spcAft>
                <a:spcPts val="600"/>
              </a:spcAft>
              <a:buNone/>
              <a:defRPr/>
            </a:pPr>
            <a:endParaRPr lang="en-US" sz="1600" dirty="0" smtClean="0"/>
          </a:p>
        </p:txBody>
      </p:sp>
      <p:pic>
        <p:nvPicPr>
          <p:cNvPr id="3074" name="Picture 2" descr="\\DTCNAS-CASF005.ent.wfb.bank.corp\C_CDG_Users\U413232\My Documents\Icons\people-practice1-med-dark-te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8147" y="130657"/>
            <a:ext cx="688251" cy="1017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7559" y="5424180"/>
            <a:ext cx="7778058" cy="914400"/>
          </a:xfrm>
          <a:prstGeom prst="rect">
            <a:avLst/>
          </a:prstGeom>
        </p:spPr>
        <p:txBody>
          <a:bodyPr vert="horz" wrap="square" lIns="91440" tIns="45720" rIns="91440" bIns="45720" rtlCol="0">
            <a:noAutofit/>
          </a:bodyPr>
          <a:lstStyle/>
          <a:p>
            <a:pPr lvl="0">
              <a:spcBef>
                <a:spcPts val="600"/>
              </a:spcBef>
              <a:spcAft>
                <a:spcPts val="600"/>
              </a:spcAft>
              <a:defRPr/>
            </a:pPr>
            <a:r>
              <a:rPr lang="en-US" b="1" dirty="0" smtClean="0">
                <a:solidFill>
                  <a:srgbClr val="00698C"/>
                </a:solidFill>
                <a:cs typeface="+mn-cs"/>
              </a:rPr>
              <a:t>TIP</a:t>
            </a:r>
            <a:r>
              <a:rPr lang="en-US" b="1" dirty="0">
                <a:solidFill>
                  <a:srgbClr val="00698C"/>
                </a:solidFill>
                <a:cs typeface="+mn-cs"/>
              </a:rPr>
              <a:t>: </a:t>
            </a:r>
            <a:r>
              <a:rPr lang="en-US" dirty="0">
                <a:solidFill>
                  <a:srgbClr val="000000"/>
                </a:solidFill>
                <a:cs typeface="+mn-cs"/>
              </a:rPr>
              <a:t>Sign up for the Federal Trade Commission’s (FTC) National Do Not Call </a:t>
            </a:r>
            <a:r>
              <a:rPr lang="en-US" dirty="0" smtClean="0">
                <a:solidFill>
                  <a:srgbClr val="000000"/>
                </a:solidFill>
                <a:cs typeface="+mn-cs"/>
              </a:rPr>
              <a:t>Registry at </a:t>
            </a:r>
            <a:r>
              <a:rPr lang="en-US" b="1" u="sng" dirty="0" smtClean="0">
                <a:cs typeface="+mn-cs"/>
              </a:rPr>
              <a:t>donotcall.gov/</a:t>
            </a:r>
            <a:r>
              <a:rPr lang="en-US" dirty="0" smtClean="0">
                <a:solidFill>
                  <a:srgbClr val="000000"/>
                </a:solidFill>
                <a:cs typeface="+mn-cs"/>
              </a:rPr>
              <a:t> or call </a:t>
            </a:r>
            <a:r>
              <a:rPr lang="en-US" b="1" dirty="0" smtClean="0">
                <a:solidFill>
                  <a:srgbClr val="000000"/>
                </a:solidFill>
                <a:cs typeface="+mn-cs"/>
              </a:rPr>
              <a:t>1-888-382-1222</a:t>
            </a:r>
            <a:r>
              <a:rPr lang="en-US" dirty="0" smtClean="0">
                <a:solidFill>
                  <a:srgbClr val="000000"/>
                </a:solidFill>
                <a:cs typeface="+mn-cs"/>
              </a:rPr>
              <a:t> </a:t>
            </a:r>
            <a:r>
              <a:rPr lang="en-US" dirty="0"/>
              <a:t>(TTY: 1-866-290-4236). </a:t>
            </a:r>
            <a:endParaRPr lang="en-US" dirty="0">
              <a:solidFill>
                <a:srgbClr val="00698C"/>
              </a:solidFill>
              <a:cs typeface="+mn-cs"/>
            </a:endParaRPr>
          </a:p>
          <a:p>
            <a:pPr algn="l" defTabSz="914400" rtl="0" eaLnBrk="1" latinLnBrk="0" hangingPunct="1">
              <a:spcBef>
                <a:spcPts val="800"/>
              </a:spcBef>
            </a:pPr>
            <a:r>
              <a:rPr lang="en-US" sz="1400" kern="1200" dirty="0" smtClean="0">
                <a:solidFill>
                  <a:schemeClr val="tx1"/>
                </a:solidFill>
                <a:latin typeface="Verdana" pitchFamily="34" charset="0"/>
                <a:ea typeface="+mn-ea"/>
                <a:cs typeface="+mn-cs"/>
              </a:rPr>
              <a:t>  </a:t>
            </a:r>
          </a:p>
        </p:txBody>
      </p:sp>
    </p:spTree>
    <p:extLst>
      <p:ext uri="{BB962C8B-B14F-4D97-AF65-F5344CB8AC3E}">
        <p14:creationId xmlns:p14="http://schemas.microsoft.com/office/powerpoint/2010/main" val="6483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609600" y="6310644"/>
            <a:ext cx="784445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nSpc>
                <a:spcPct val="90000"/>
              </a:lnSpc>
              <a:buFont typeface="Wingdings" pitchFamily="2" charset="2"/>
              <a:buNone/>
            </a:pPr>
            <a:r>
              <a:rPr lang="en-US" sz="1600" dirty="0"/>
              <a:t>Source: </a:t>
            </a:r>
            <a:r>
              <a:rPr lang="en-US" sz="1600" dirty="0" smtClean="0"/>
              <a:t>Identity </a:t>
            </a:r>
            <a:r>
              <a:rPr lang="en-US" sz="1600" dirty="0"/>
              <a:t>Fraud Survey Report, </a:t>
            </a:r>
            <a:r>
              <a:rPr lang="en-US" sz="1600" dirty="0" smtClean="0"/>
              <a:t>2018, Javelin </a:t>
            </a:r>
            <a:r>
              <a:rPr lang="en-US" sz="1600" dirty="0"/>
              <a:t>Strategy &amp; </a:t>
            </a:r>
            <a:r>
              <a:rPr lang="en-US" sz="1600" dirty="0" smtClean="0"/>
              <a:t>Research.</a:t>
            </a:r>
            <a:endParaRPr lang="en-US" sz="1600" dirty="0"/>
          </a:p>
        </p:txBody>
      </p:sp>
      <p:sp>
        <p:nvSpPr>
          <p:cNvPr id="22531" name="Title 6"/>
          <p:cNvSpPr>
            <a:spLocks noGrp="1"/>
          </p:cNvSpPr>
          <p:nvPr>
            <p:ph type="title"/>
          </p:nvPr>
        </p:nvSpPr>
        <p:spPr>
          <a:xfrm>
            <a:off x="547730" y="319903"/>
            <a:ext cx="8229600" cy="605383"/>
          </a:xfrm>
        </p:spPr>
        <p:txBody>
          <a:bodyPr/>
          <a:lstStyle/>
          <a:p>
            <a:pPr eaLnBrk="1" hangingPunct="1"/>
            <a:r>
              <a:rPr lang="en-US" dirty="0" smtClean="0">
                <a:ea typeface="ＭＳ Ｐゴシック" pitchFamily="34" charset="-128"/>
              </a:rPr>
              <a:t>Check your knowledge</a:t>
            </a:r>
          </a:p>
        </p:txBody>
      </p:sp>
      <p:sp>
        <p:nvSpPr>
          <p:cNvPr id="22532" name="Content Placeholder 9"/>
          <p:cNvSpPr>
            <a:spLocks noGrp="1"/>
          </p:cNvSpPr>
          <p:nvPr>
            <p:ph idx="1"/>
          </p:nvPr>
        </p:nvSpPr>
        <p:spPr>
          <a:xfrm>
            <a:off x="463698" y="1264379"/>
            <a:ext cx="8023225" cy="4678363"/>
          </a:xfrm>
        </p:spPr>
        <p:txBody>
          <a:bodyPr/>
          <a:lstStyle/>
          <a:p>
            <a:pPr marL="0" indent="0" eaLnBrk="1" hangingPunct="1">
              <a:spcBef>
                <a:spcPct val="0"/>
              </a:spcBef>
              <a:buNone/>
              <a:tabLst>
                <a:tab pos="228600" algn="l"/>
              </a:tabLst>
            </a:pPr>
            <a:r>
              <a:rPr lang="en-US" sz="2000" dirty="0" smtClean="0">
                <a:ea typeface="ＭＳ Ｐゴシック" pitchFamily="34" charset="-128"/>
              </a:rPr>
              <a:t>Card-not-present (CNP) transaction fraud decreased in 2017 due to </a:t>
            </a:r>
            <a:r>
              <a:rPr lang="en-US" sz="2000" b="1" dirty="0" smtClean="0">
                <a:ea typeface="ＭＳ Ｐゴシック" pitchFamily="34" charset="-128"/>
              </a:rPr>
              <a:t>EMV </a:t>
            </a:r>
            <a:r>
              <a:rPr lang="en-US" sz="2000" b="1" dirty="0">
                <a:ea typeface="ＭＳ Ｐゴシック" pitchFamily="34" charset="-128"/>
              </a:rPr>
              <a:t>c</a:t>
            </a:r>
            <a:r>
              <a:rPr lang="en-US" sz="2000" b="1" dirty="0" smtClean="0">
                <a:ea typeface="ＭＳ Ｐゴシック" pitchFamily="34" charset="-128"/>
              </a:rPr>
              <a:t>hip </a:t>
            </a:r>
            <a:r>
              <a:rPr lang="en-US" sz="2000" b="1" dirty="0">
                <a:ea typeface="ＭＳ Ｐゴシック" pitchFamily="34" charset="-128"/>
              </a:rPr>
              <a:t>t</a:t>
            </a:r>
            <a:r>
              <a:rPr lang="en-US" sz="2000" b="1" dirty="0" smtClean="0">
                <a:ea typeface="ＭＳ Ｐゴシック" pitchFamily="34" charset="-128"/>
              </a:rPr>
              <a:t>echnology.    </a:t>
            </a:r>
          </a:p>
          <a:p>
            <a:pPr marL="0" indent="0" eaLnBrk="1" hangingPunct="1">
              <a:lnSpc>
                <a:spcPct val="150000"/>
              </a:lnSpc>
              <a:spcBef>
                <a:spcPct val="0"/>
              </a:spcBef>
              <a:buNone/>
              <a:tabLst>
                <a:tab pos="228600" algn="l"/>
              </a:tabLst>
            </a:pPr>
            <a:r>
              <a:rPr lang="en-US" dirty="0" smtClean="0">
                <a:ea typeface="ＭＳ Ｐゴシック" pitchFamily="34" charset="-128"/>
              </a:rPr>
              <a:t>CNP =&gt; charges done over the phone or online.</a:t>
            </a:r>
            <a:endParaRPr lang="en-US" dirty="0">
              <a:ea typeface="ＭＳ Ｐゴシック" pitchFamily="34" charset="-128"/>
            </a:endParaRPr>
          </a:p>
          <a:p>
            <a:pPr marL="0" indent="0" eaLnBrk="1" hangingPunct="1">
              <a:lnSpc>
                <a:spcPct val="150000"/>
              </a:lnSpc>
              <a:spcBef>
                <a:spcPct val="0"/>
              </a:spcBef>
              <a:buNone/>
              <a:tabLst>
                <a:tab pos="228600" algn="l"/>
              </a:tabLst>
            </a:pPr>
            <a:endParaRPr lang="en-US" sz="2000" dirty="0" smtClean="0">
              <a:ea typeface="ＭＳ Ｐゴシック" pitchFamily="34" charset="-128"/>
            </a:endParaRPr>
          </a:p>
          <a:p>
            <a:pPr marL="0" indent="0" eaLnBrk="1" hangingPunct="1">
              <a:lnSpc>
                <a:spcPct val="150000"/>
              </a:lnSpc>
              <a:spcBef>
                <a:spcPct val="0"/>
              </a:spcBef>
              <a:buNone/>
              <a:tabLst>
                <a:tab pos="228600" algn="l"/>
              </a:tabLst>
            </a:pPr>
            <a:r>
              <a:rPr lang="en-US" sz="2000" b="1" dirty="0" smtClean="0">
                <a:ea typeface="ＭＳ Ｐゴシック" pitchFamily="34" charset="-128"/>
              </a:rPr>
              <a:t>Show of </a:t>
            </a:r>
            <a:r>
              <a:rPr lang="en-US" sz="2000" b="1" dirty="0">
                <a:ea typeface="ＭＳ Ｐゴシック" pitchFamily="34" charset="-128"/>
              </a:rPr>
              <a:t>h</a:t>
            </a:r>
            <a:r>
              <a:rPr lang="en-US" sz="2000" b="1" dirty="0" smtClean="0">
                <a:ea typeface="ＭＳ Ｐゴシック" pitchFamily="34" charset="-128"/>
              </a:rPr>
              <a:t>ands: </a:t>
            </a:r>
            <a:r>
              <a:rPr lang="en-US" sz="2000" dirty="0" smtClean="0">
                <a:solidFill>
                  <a:srgbClr val="00698C"/>
                </a:solidFill>
                <a:ea typeface="ＭＳ Ｐゴシック" pitchFamily="34" charset="-128"/>
              </a:rPr>
              <a:t>	</a:t>
            </a:r>
          </a:p>
          <a:p>
            <a:pPr marL="0" indent="0" eaLnBrk="1" hangingPunct="1">
              <a:lnSpc>
                <a:spcPct val="150000"/>
              </a:lnSpc>
              <a:spcBef>
                <a:spcPct val="0"/>
              </a:spcBef>
              <a:buNone/>
              <a:tabLst>
                <a:tab pos="228600" algn="l"/>
              </a:tabLst>
            </a:pPr>
            <a:r>
              <a:rPr lang="en-US" sz="2000" b="1" dirty="0">
                <a:solidFill>
                  <a:srgbClr val="00698C"/>
                </a:solidFill>
                <a:ea typeface="ＭＳ Ｐゴシック" pitchFamily="34" charset="-128"/>
              </a:rPr>
              <a:t>	</a:t>
            </a:r>
            <a:r>
              <a:rPr lang="en-US" sz="2000" b="1" dirty="0" smtClean="0">
                <a:solidFill>
                  <a:srgbClr val="00698C"/>
                </a:solidFill>
                <a:ea typeface="ＭＳ Ｐゴシック" pitchFamily="34" charset="-128"/>
              </a:rPr>
              <a:t>	TRUE</a:t>
            </a:r>
          </a:p>
          <a:p>
            <a:pPr marL="0" indent="0" eaLnBrk="1" hangingPunct="1">
              <a:lnSpc>
                <a:spcPct val="150000"/>
              </a:lnSpc>
              <a:spcBef>
                <a:spcPct val="0"/>
              </a:spcBef>
              <a:buNone/>
              <a:tabLst>
                <a:tab pos="228600" algn="l"/>
              </a:tabLst>
            </a:pPr>
            <a:r>
              <a:rPr lang="en-US" sz="2000" dirty="0">
                <a:solidFill>
                  <a:srgbClr val="00698C"/>
                </a:solidFill>
                <a:ea typeface="ＭＳ Ｐゴシック" pitchFamily="34" charset="-128"/>
              </a:rPr>
              <a:t>	</a:t>
            </a:r>
            <a:r>
              <a:rPr lang="en-US" sz="2000" dirty="0" smtClean="0">
                <a:solidFill>
                  <a:srgbClr val="00698C"/>
                </a:solidFill>
                <a:ea typeface="ＭＳ Ｐゴシック" pitchFamily="34" charset="-128"/>
              </a:rPr>
              <a:t>	</a:t>
            </a:r>
            <a:r>
              <a:rPr lang="en-US" sz="2000" b="1" dirty="0" smtClean="0">
                <a:solidFill>
                  <a:srgbClr val="00698C"/>
                </a:solidFill>
                <a:ea typeface="ＭＳ Ｐゴシック" pitchFamily="34" charset="-128"/>
              </a:rPr>
              <a:t>FALSE</a:t>
            </a: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4302" y="152400"/>
            <a:ext cx="4445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05682" y="3534369"/>
            <a:ext cx="2677668" cy="172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778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rand 2.0 template 9_23_14">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1_WFB_Tempate2007">
  <a:themeElements>
    <a:clrScheme name="Office">
      <a:dk1>
        <a:sysClr val="windowText" lastClr="000000"/>
      </a:dk1>
      <a:lt1>
        <a:sysClr val="window" lastClr="FFFFFF"/>
      </a:lt1>
      <a:dk2>
        <a:srgbClr val="BB0826"/>
      </a:dk2>
      <a:lt2>
        <a:srgbClr val="AFAFAF"/>
      </a:lt2>
      <a:accent1>
        <a:srgbClr val="688FCF"/>
      </a:accent1>
      <a:accent2>
        <a:srgbClr val="F28B13"/>
      </a:accent2>
      <a:accent3>
        <a:srgbClr val="739600"/>
      </a:accent3>
      <a:accent4>
        <a:srgbClr val="F25316"/>
      </a:accent4>
      <a:accent5>
        <a:srgbClr val="C2BF00"/>
      </a:accent5>
      <a:accent6>
        <a:srgbClr val="5A5D62"/>
      </a:accent6>
      <a:hlink>
        <a:srgbClr val="336699"/>
      </a:hlink>
      <a:folHlink>
        <a:srgbClr val="336699"/>
      </a:folHlink>
    </a:clrScheme>
    <a:fontScheme name="Wells Farg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Custom Color 1">
      <a:srgbClr val="FCC60A"/>
    </a:custClr>
    <a:custClr name="Custom Color 2">
      <a:srgbClr val="A4BCE2"/>
    </a:custClr>
    <a:custClr name="Custom Color 3">
      <a:srgbClr val="F7B971"/>
    </a:custClr>
    <a:custClr name="Custom Color 4">
      <a:srgbClr val="ABC071"/>
    </a:custClr>
    <a:custClr name="Custom Color 5">
      <a:srgbClr val="F79873"/>
    </a:custClr>
    <a:custClr name="Custom Color 6">
      <a:srgbClr val="DAD971"/>
    </a:custClr>
    <a:custClr name="Custom Color 7">
      <a:srgbClr val="A177AD"/>
    </a:custClr>
    <a:custClr name="Custom Color 8">
      <a:srgbClr val="F2E2BD"/>
    </a:custClr>
    <a:custClr name="Custom Color 9">
      <a:srgbClr val="704610"/>
    </a:custClr>
    <a:custClr name="Custom Color 10">
      <a:srgbClr val="A99070"/>
    </a:custClr>
  </a:custClrLst>
</a:theme>
</file>

<file path=ppt/theme/theme3.xml><?xml version="1.0" encoding="utf-8"?>
<a:theme xmlns:a="http://schemas.openxmlformats.org/drawingml/2006/main" name="DPG2.0">
  <a:themeElements>
    <a:clrScheme name="Wells Fargo">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696B6E"/>
      </a:hlink>
      <a:folHlink>
        <a:srgbClr val="B4B5B7"/>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a:spcBef>
            <a:spcPts val="300"/>
          </a:spcBef>
          <a:spcAft>
            <a:spcPts val="0"/>
          </a:spcAft>
          <a:defRPr sz="1400" dirty="0" smtClean="0">
            <a:solidFill>
              <a:schemeClr val="tx1"/>
            </a:solidFill>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4.xml><?xml version="1.0" encoding="utf-8"?>
<a:theme xmlns:a="http://schemas.openxmlformats.org/drawingml/2006/main" name="1_DPG2.0">
  <a:themeElements>
    <a:clrScheme name="Wells Fargo">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696B6E"/>
      </a:hlink>
      <a:folHlink>
        <a:srgbClr val="B4B5B7"/>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a:spcBef>
            <a:spcPts val="300"/>
          </a:spcBef>
          <a:spcAft>
            <a:spcPts val="0"/>
          </a:spcAft>
          <a:defRPr sz="1400" dirty="0" smtClean="0">
            <a:solidFill>
              <a:schemeClr val="tx1"/>
            </a:solidFill>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BBC94E2950824F94D0F9C156BFBF1A" ma:contentTypeVersion="11" ma:contentTypeDescription="Create a new document." ma:contentTypeScope="" ma:versionID="f5f6a3a1645f7e15ab20d45c6f49a925">
  <xsd:schema xmlns:xsd="http://www.w3.org/2001/XMLSchema" xmlns:xs="http://www.w3.org/2001/XMLSchema" xmlns:p="http://schemas.microsoft.com/office/2006/metadata/properties" xmlns:ns1="http://schemas.microsoft.com/sharepoint/v3" xmlns:ns2="8cf5c951-d28a-4d52-842f-e4353e29c5f3" targetNamespace="http://schemas.microsoft.com/office/2006/metadata/properties" ma:root="true" ma:fieldsID="ce3e84ab937c2e425579e182a8ef37a3" ns1:_="" ns2:_="">
    <xsd:import namespace="http://schemas.microsoft.com/sharepoint/v3"/>
    <xsd:import namespace="8cf5c951-d28a-4d52-842f-e4353e29c5f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f5c951-d28a-4d52-842f-e4353e29c5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5D03C-474D-49C1-ADDC-459011A29CEC}">
  <ds:schemaRefs>
    <ds:schemaRef ds:uri="http://schemas.microsoft.com/sharepoint/v3/contenttype/forms"/>
  </ds:schemaRefs>
</ds:datastoreItem>
</file>

<file path=customXml/itemProps2.xml><?xml version="1.0" encoding="utf-8"?>
<ds:datastoreItem xmlns:ds="http://schemas.openxmlformats.org/officeDocument/2006/customXml" ds:itemID="{D0CE80EE-5723-4D86-8F44-5A93F46B3609}">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8cf5c951-d28a-4d52-842f-e4353e29c5f3"/>
    <ds:schemaRef ds:uri="http://www.w3.org/XML/1998/namespace"/>
  </ds:schemaRefs>
</ds:datastoreItem>
</file>

<file path=customXml/itemProps3.xml><?xml version="1.0" encoding="utf-8"?>
<ds:datastoreItem xmlns:ds="http://schemas.openxmlformats.org/officeDocument/2006/customXml" ds:itemID="{214F27CB-41F2-4568-9C6E-FBF817D8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f5c951-d28a-4d52-842f-e4353e29c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2.0 template 9_23_14</Template>
  <TotalTime>0</TotalTime>
  <Words>4309</Words>
  <Application>Microsoft Office PowerPoint</Application>
  <PresentationFormat>On-screen Show (4:3)</PresentationFormat>
  <Paragraphs>392</Paragraphs>
  <Slides>23</Slides>
  <Notes>23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ＭＳ Ｐゴシック</vt:lpstr>
      <vt:lpstr>ＭＳ Ｐゴシック</vt:lpstr>
      <vt:lpstr>Arial</vt:lpstr>
      <vt:lpstr>Calibri</vt:lpstr>
      <vt:lpstr>Calibri Light</vt:lpstr>
      <vt:lpstr>Georgia</vt:lpstr>
      <vt:lpstr>Monotype Sorts</vt:lpstr>
      <vt:lpstr>Verdana</vt:lpstr>
      <vt:lpstr>Wingdings</vt:lpstr>
      <vt:lpstr>Brand 2.0 template 9_23_14</vt:lpstr>
      <vt:lpstr>1_WFB_Tempate2007</vt:lpstr>
      <vt:lpstr>DPG2.0</vt:lpstr>
      <vt:lpstr>1_DPG2.0</vt:lpstr>
      <vt:lpstr>Custom Design</vt:lpstr>
      <vt:lpstr>PowerPoint Presentation</vt:lpstr>
      <vt:lpstr>What we’ll talk about today</vt:lpstr>
      <vt:lpstr>PowerPoint Presentation</vt:lpstr>
      <vt:lpstr>Watch out for fraudsters</vt:lpstr>
      <vt:lpstr>What’s wrong with this email? </vt:lpstr>
      <vt:lpstr>Signs of a phishing email</vt:lpstr>
      <vt:lpstr>Ways that may help keep your mail safe</vt:lpstr>
      <vt:lpstr>Keep your conversations secure</vt:lpstr>
      <vt:lpstr>Check your knowledge</vt:lpstr>
      <vt:lpstr>FALSE!</vt:lpstr>
      <vt:lpstr>Using caution on social networks</vt:lpstr>
      <vt:lpstr>Malware can disrupt your computer or expose your information </vt:lpstr>
      <vt:lpstr>PowerPoint Presentation</vt:lpstr>
      <vt:lpstr>Defend yourself online</vt:lpstr>
      <vt:lpstr>General fraud prevention tips</vt:lpstr>
      <vt:lpstr>Data Security Breaches </vt:lpstr>
      <vt:lpstr>Check your credit status frequently</vt:lpstr>
      <vt:lpstr>PowerPoint Presentation</vt:lpstr>
      <vt:lpstr>If you experience identity theft or fraud</vt:lpstr>
      <vt:lpstr>Organizations to notify</vt:lpstr>
      <vt:lpstr>Other ways to reduce the impact of theft</vt:lpstr>
      <vt:lpstr>Wells Fargo resources</vt:lpstr>
      <vt:lpstr>Thank you</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set in  Georgia 48pt</dc:title>
  <dc:creator>Ani Boursalian</dc:creator>
  <dc:description>Wells Fargo PPT 2007 Template V. 3.0</dc:description>
  <cp:lastModifiedBy>Michael Kleckner</cp:lastModifiedBy>
  <cp:revision>449</cp:revision>
  <cp:lastPrinted>2019-02-05T17:33:31Z</cp:lastPrinted>
  <dcterms:created xsi:type="dcterms:W3CDTF">2015-04-16T15:50:22Z</dcterms:created>
  <dcterms:modified xsi:type="dcterms:W3CDTF">2019-10-01T23:20:26Z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0x010100D3BBC94E2950824F94D0F9C156BFBF1A</vt:lpwstr>
  </property>
  <property fmtid="{D5CDD505-2E9C-101B-9397-08002B2CF9AE}" pid="3" name="TemplateUrl">
    <vt:lpwstr/>
  </property>
  <property fmtid="{D5CDD505-2E9C-101B-9397-08002B2CF9AE}" pid="4" name="Order">
    <vt:r8>118700</vt:r8>
  </property>
  <property fmtid="{D5CDD505-2E9C-101B-9397-08002B2CF9AE}" pid="5" name="xd_ProgID">
    <vt:lpwstr/>
  </property>
  <property fmtid="{D5CDD505-2E9C-101B-9397-08002B2CF9AE}" pid="6" name="_CopySource">
    <vt:lpwstr>https://portal.teamworks.wellsfargo.net/cb/WellsFargoAtWork/WFAWrsm/Documents/workshop/Identity Theft Workshop_Final_Jan 2018_MASTER.pptx</vt:lpwstr>
  </property>
</Properties>
</file>