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sldIdLst>
    <p:sldId id="272" r:id="rId5"/>
    <p:sldId id="284" r:id="rId6"/>
    <p:sldId id="285" r:id="rId7"/>
    <p:sldId id="274" r:id="rId8"/>
    <p:sldId id="276" r:id="rId9"/>
    <p:sldId id="278" r:id="rId10"/>
    <p:sldId id="279" r:id="rId11"/>
    <p:sldId id="280" r:id="rId12"/>
    <p:sldId id="282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di Nagel" initials="HN" lastIdx="1" clrIdx="0">
    <p:extLst>
      <p:ext uri="{19B8F6BF-5375-455C-9EA6-DF929625EA0E}">
        <p15:presenceInfo xmlns:p15="http://schemas.microsoft.com/office/powerpoint/2012/main" userId="S::hnagel@cmhshare.org::3d049a42-999f-4943-a5d1-b37e3887b2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A87FE0-D1CC-44E6-9DA3-0FE57116AD89}" v="132" dt="2019-10-17T23:49:17.666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16T11:31:33.951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10/17/2019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iercecountywa.org/DocumentCenter/View/67289/SPARC-Tacoma---Pierce-County-Report-February-2018?bidId=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1200" y="1371599"/>
            <a:ext cx="10468864" cy="2193235"/>
          </a:xfrm>
        </p:spPr>
        <p:txBody>
          <a:bodyPr>
            <a:normAutofit fontScale="90000"/>
          </a:bodyPr>
          <a:lstStyle/>
          <a:p>
            <a:r>
              <a:rPr lang="en-US" dirty="0"/>
              <a:t>Racial Equity and Homelessness in Pierce County:</a:t>
            </a:r>
            <a:br>
              <a:rPr lang="en-US" dirty="0"/>
            </a:br>
            <a:r>
              <a:rPr lang="en-US" dirty="0"/>
              <a:t>Beginning A Conversation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3922642"/>
            <a:ext cx="10472928" cy="10584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Pierce County Coalition to End Homelessness</a:t>
            </a:r>
          </a:p>
          <a:p>
            <a:r>
              <a:rPr lang="en-US" dirty="0"/>
              <a:t>Subgroup On Racial Equity</a:t>
            </a:r>
          </a:p>
          <a:p>
            <a:r>
              <a:rPr lang="en-US" dirty="0"/>
              <a:t>October 18,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76AC-40F0-4CD2-B2F7-61CE17A7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4" y="792480"/>
            <a:ext cx="109728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Reporting Back and Moving Forward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269F-F6EA-47A6-9987-E496FB75B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1068594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Group reports – key themes about causes and solutions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strategies, resources, or actions are needed?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actions do you think the Coalition might take?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5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0925-672C-45E6-AC51-1415C6D5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into Groups!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C5E7520-7B36-4C45-A56B-D7BF6AB69E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2506" y="2057343"/>
            <a:ext cx="5240532" cy="313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7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F70C-DF40-4E32-B50D-C432620B2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2588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Next Steps 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20E52-909C-44BA-9585-8C109BAA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12126"/>
            <a:ext cx="10972800" cy="4389120"/>
          </a:xfrm>
        </p:spPr>
        <p:txBody>
          <a:bodyPr>
            <a:normAutofit/>
          </a:bodyPr>
          <a:lstStyle/>
          <a:p>
            <a:r>
              <a:rPr lang="en-US" dirty="0"/>
              <a:t>Join the racial equity subcommittee.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Future coalition session: </a:t>
            </a:r>
          </a:p>
          <a:p>
            <a:pPr marL="914400" lvl="1" indent="-246063"/>
            <a:r>
              <a:rPr lang="en-US" dirty="0"/>
              <a:t>Summary of notes from today</a:t>
            </a:r>
          </a:p>
          <a:p>
            <a:pPr marL="914400" lvl="1" indent="-246063"/>
            <a:r>
              <a:rPr lang="en-US" dirty="0"/>
              <a:t>Hearing more about lived experienced</a:t>
            </a:r>
          </a:p>
          <a:p>
            <a:pPr marL="914400" lvl="1" indent="-246063"/>
            <a:r>
              <a:rPr lang="en-US" dirty="0"/>
              <a:t>Coordinating with other equity efforts</a:t>
            </a:r>
          </a:p>
          <a:p>
            <a:endParaRPr lang="en-US" dirty="0"/>
          </a:p>
          <a:p>
            <a:r>
              <a:rPr lang="en-US" dirty="0"/>
              <a:t>What can we do NOW (individually and collectively)?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86001"/>
            <a:ext cx="10972800" cy="4389120"/>
          </a:xfrm>
        </p:spPr>
        <p:txBody>
          <a:bodyPr>
            <a:normAutofit/>
          </a:bodyPr>
          <a:lstStyle/>
          <a:p>
            <a:r>
              <a:rPr lang="en-US" dirty="0"/>
              <a:t>Racism and Homelessness – </a:t>
            </a:r>
          </a:p>
          <a:p>
            <a:pPr lvl="1"/>
            <a:r>
              <a:rPr lang="en-US" dirty="0"/>
              <a:t>Ground Rules </a:t>
            </a:r>
          </a:p>
          <a:p>
            <a:pPr lvl="1"/>
            <a:r>
              <a:rPr lang="en-US" dirty="0"/>
              <a:t>Framing the Conversation</a:t>
            </a:r>
          </a:p>
          <a:p>
            <a:r>
              <a:rPr lang="en-US" dirty="0"/>
              <a:t>Breakout Groups –</a:t>
            </a:r>
          </a:p>
          <a:p>
            <a:pPr lvl="1"/>
            <a:r>
              <a:rPr lang="en-US" dirty="0"/>
              <a:t>Conversation around three discussion prompts</a:t>
            </a:r>
          </a:p>
          <a:p>
            <a:pPr lvl="1"/>
            <a:r>
              <a:rPr lang="en-US" dirty="0"/>
              <a:t>Identify a reporter to report out to the group </a:t>
            </a:r>
          </a:p>
          <a:p>
            <a:r>
              <a:rPr lang="en-US" dirty="0"/>
              <a:t>Report Outs</a:t>
            </a:r>
          </a:p>
          <a:p>
            <a:r>
              <a:rPr lang="en-US" dirty="0"/>
              <a:t>Wrap Up – Ideas for Next Steps</a:t>
            </a:r>
          </a:p>
        </p:txBody>
      </p:sp>
    </p:spTree>
    <p:extLst>
      <p:ext uri="{BB962C8B-B14F-4D97-AF65-F5344CB8AC3E}">
        <p14:creationId xmlns:p14="http://schemas.microsoft.com/office/powerpoint/2010/main" val="414736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291" y="2186001"/>
            <a:ext cx="10972800" cy="438912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Make this room a safe place for this discussion.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Trust – the room is full of people who care and are doing their best. Leave discussions 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Recognize your inherent biases, acknowledge that you may have been taught misinformation.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 blame yourself or others for being wrong.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Calling in vs. Calling out – be open to learning moments.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Try not to generalize – use “I,” instead of “they,” “we,” and “you”.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 the air – don’t dominate the conversation, don’t speak over people of color.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for help – if you genuinely need clarification, we can talk it out as a group.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11770"/>
          </a:xfrm>
        </p:spPr>
        <p:txBody>
          <a:bodyPr/>
          <a:lstStyle/>
          <a:p>
            <a:r>
              <a:rPr lang="en-US" dirty="0"/>
              <a:t>Inequities and Race: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940" y="2009026"/>
            <a:ext cx="10972800" cy="484897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Although Black people comprise 13% of the US population and 26% of those living in poverty, they account for more than 40% of the overall US homeless population.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Black men remain homeless longer than White or Hispanic men.</a:t>
            </a:r>
          </a:p>
          <a:p>
            <a:endParaRPr lang="en-US" dirty="0"/>
          </a:p>
          <a:p>
            <a:r>
              <a:rPr lang="en-US" dirty="0"/>
              <a:t>In SPARC communities, homelessness among American Indian/Alaskan Native was 3 to 8 times higher than their proportion of the general population. </a:t>
            </a:r>
          </a:p>
          <a:p>
            <a:endParaRPr lang="en-US" dirty="0"/>
          </a:p>
          <a:p>
            <a:r>
              <a:rPr lang="en-US" dirty="0"/>
              <a:t>In Pierce County, Black and American Indian or Alaska Native had the highest rates of double homeless occurrences (20.0% and 24.1%, respectively). </a:t>
            </a:r>
          </a:p>
          <a:p>
            <a:endParaRPr lang="en-US" dirty="0"/>
          </a:p>
          <a:p>
            <a:pPr marL="744538" indent="0">
              <a:buNone/>
            </a:pPr>
            <a:r>
              <a:rPr lang="en-US" dirty="0"/>
              <a:t>See the 2018 SPARC report for national and local data and analysis:</a:t>
            </a:r>
          </a:p>
          <a:p>
            <a:pPr marL="744538" indent="0">
              <a:buNone/>
            </a:pP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https://www.piercecountywa.org/DocumentCenter/View/67289/SPARC-Tacoma---Pierce-County-    Report-February-2018?bidId=</a:t>
            </a: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B56D12-B910-48E4-BCA3-DCDC51CBC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314" y="1102412"/>
            <a:ext cx="9098023" cy="5498304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DE6F87A7-39F7-4695-A530-748DB935EEB3}"/>
              </a:ext>
            </a:extLst>
          </p:cNvPr>
          <p:cNvSpPr/>
          <p:nvPr/>
        </p:nvSpPr>
        <p:spPr>
          <a:xfrm>
            <a:off x="9137634" y="3038622"/>
            <a:ext cx="2958571" cy="390378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Overrepresented by 4x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22D6F05-B7BC-4179-A062-C042B0AAA6CA}"/>
              </a:ext>
            </a:extLst>
          </p:cNvPr>
          <p:cNvSpPr/>
          <p:nvPr/>
        </p:nvSpPr>
        <p:spPr>
          <a:xfrm>
            <a:off x="9137634" y="4828736"/>
            <a:ext cx="2801817" cy="390378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Overrepresented by 3x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0412" y="1621769"/>
            <a:ext cx="10972800" cy="67947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Systemic Racism and </a:t>
            </a:r>
            <a:r>
              <a:rPr lang="en-US"/>
              <a:t>Disparities Affecting </a:t>
            </a:r>
            <a:r>
              <a:rPr lang="en-US" dirty="0"/>
              <a:t>Housing and Homelessness: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6320" y="2836816"/>
            <a:ext cx="7389223" cy="4389120"/>
          </a:xfrm>
        </p:spPr>
        <p:txBody>
          <a:bodyPr>
            <a:normAutofit/>
          </a:bodyPr>
          <a:lstStyle/>
          <a:p>
            <a:r>
              <a:rPr lang="en-US" dirty="0"/>
              <a:t>Wealth Disparities</a:t>
            </a:r>
          </a:p>
          <a:p>
            <a:r>
              <a:rPr lang="en-US" dirty="0"/>
              <a:t>Educational Disparities</a:t>
            </a:r>
          </a:p>
          <a:p>
            <a:r>
              <a:rPr lang="en-US" dirty="0"/>
              <a:t>Criminal Justice Disparities</a:t>
            </a:r>
          </a:p>
          <a:p>
            <a:r>
              <a:rPr lang="en-US" dirty="0"/>
              <a:t>Employment Disparities</a:t>
            </a:r>
          </a:p>
          <a:p>
            <a:r>
              <a:rPr lang="en-US" dirty="0"/>
              <a:t>Healthcare/Access to Healthcare</a:t>
            </a:r>
          </a:p>
        </p:txBody>
      </p:sp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396DEC59-B2F0-4032-9D06-84456DAE14C7}"/>
              </a:ext>
            </a:extLst>
          </p:cNvPr>
          <p:cNvSpPr/>
          <p:nvPr/>
        </p:nvSpPr>
        <p:spPr>
          <a:xfrm>
            <a:off x="6288258" y="2301239"/>
            <a:ext cx="5584874" cy="4198035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These are profound issues.  But, today we are focused on HOMELESSNESS AND HOUSING ISSUES.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Plan: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22863"/>
            <a:ext cx="109728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will breakup into small discussion groups.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share short reports about key themes.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share some thoughts about next steps.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1AC6-D697-418F-B9BF-424616B5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82" y="612648"/>
            <a:ext cx="11168743" cy="1143000"/>
          </a:xfrm>
        </p:spPr>
        <p:txBody>
          <a:bodyPr>
            <a:noAutofit/>
          </a:bodyPr>
          <a:lstStyle/>
          <a:p>
            <a:r>
              <a:rPr lang="en-US" sz="3600" dirty="0"/>
              <a:t>Questions for Small Group Discussion - </a:t>
            </a:r>
            <a:r>
              <a:rPr lang="en-US" sz="3600" b="1" dirty="0"/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A97D1-FA12-4CBE-A968-8AFD2B2A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What factors seem to contribute to your clients of color becoming homeless?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barriers do your clients of color particularly face in finding and keeping a stable place to live?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unfair institutions or policies create hardships for people of color experiencing homelessness?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76AC-40F0-4CD2-B2F7-61CE17A7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for Small Group Discussion - </a:t>
            </a:r>
            <a:r>
              <a:rPr lang="en-US" sz="3600" b="1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269F-F6EA-47A6-9987-E496FB75B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1068594" cy="4389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In what ways does your organization seek to address the particular needs of clients of color?  </a:t>
            </a:r>
          </a:p>
          <a:p>
            <a:pPr marL="966788" lvl="1" indent="-246063">
              <a:buFont typeface="Courier New" panose="02070309020205020404" pitchFamily="49" charset="0"/>
              <a:buChar char="o"/>
            </a:pPr>
            <a:r>
              <a:rPr lang="en-US" dirty="0"/>
              <a:t>What has been successful?  </a:t>
            </a:r>
          </a:p>
          <a:p>
            <a:pPr marL="966788" lvl="1" indent="-246063">
              <a:buFont typeface="Courier New" panose="02070309020205020404" pitchFamily="49" charset="0"/>
              <a:buChar char="o"/>
            </a:pPr>
            <a:r>
              <a:rPr lang="en-US" dirty="0"/>
              <a:t>Has anything failed in the past?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strategies, resources, or actions do you think might help to reduce inequities?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actions do you think the Coalition might take?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2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B0F6C2F59B8419EDA3C8384AEF299" ma:contentTypeVersion="12" ma:contentTypeDescription="Create a new document." ma:contentTypeScope="" ma:versionID="217526c1930d0dfb5eb5164b9c1c0e25">
  <xsd:schema xmlns:xsd="http://www.w3.org/2001/XMLSchema" xmlns:xs="http://www.w3.org/2001/XMLSchema" xmlns:p="http://schemas.microsoft.com/office/2006/metadata/properties" xmlns:ns3="e3ee4812-6a32-4a93-b27f-7ffe8fddf641" xmlns:ns4="45e2bd69-ff1d-410d-8042-0a1c0e8e68df" targetNamespace="http://schemas.microsoft.com/office/2006/metadata/properties" ma:root="true" ma:fieldsID="cf7132d569f33821b4575cdc0188b3c2" ns3:_="" ns4:_="">
    <xsd:import namespace="e3ee4812-6a32-4a93-b27f-7ffe8fddf641"/>
    <xsd:import namespace="45e2bd69-ff1d-410d-8042-0a1c0e8e68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e4812-6a32-4a93-b27f-7ffe8fddf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2bd69-ff1d-410d-8042-0a1c0e8e68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BA817D-D35D-4CCC-97E5-0D503F075F7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e3ee4812-6a32-4a93-b27f-7ffe8fddf641"/>
    <ds:schemaRef ds:uri="http://schemas.microsoft.com/office/2006/metadata/properties"/>
    <ds:schemaRef ds:uri="http://purl.org/dc/elements/1.1/"/>
    <ds:schemaRef ds:uri="http://schemas.microsoft.com/office/infopath/2007/PartnerControls"/>
    <ds:schemaRef ds:uri="45e2bd69-ff1d-410d-8042-0a1c0e8e68d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56B703E-AA27-41D8-B141-CA41DF3A17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ee4812-6a32-4a93-b27f-7ffe8fddf641"/>
    <ds:schemaRef ds:uri="45e2bd69-ff1d-410d-8042-0a1c0e8e68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2E27BF-7FAD-4DC8-ABC3-C729D8548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603</TotalTime>
  <Words>574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Courier New</vt:lpstr>
      <vt:lpstr>Palatino Linotype</vt:lpstr>
      <vt:lpstr>Wingdings 2</vt:lpstr>
      <vt:lpstr>Presentation on brainstorming</vt:lpstr>
      <vt:lpstr>Racial Equity and Homelessness in Pierce County: Beginning A Conversation</vt:lpstr>
      <vt:lpstr>Agenda</vt:lpstr>
      <vt:lpstr>Ground Rules   </vt:lpstr>
      <vt:lpstr>Inequities and Race:</vt:lpstr>
      <vt:lpstr>PowerPoint Presentation</vt:lpstr>
      <vt:lpstr> Systemic Racism and Disparities Affecting Housing and Homelessness:</vt:lpstr>
      <vt:lpstr>Today’s Plan:</vt:lpstr>
      <vt:lpstr>Questions for Small Group Discussion - Causes</vt:lpstr>
      <vt:lpstr>Questions for Small Group Discussion - Solutions</vt:lpstr>
      <vt:lpstr>Reporting Back and Moving Forward</vt:lpstr>
      <vt:lpstr>Move into Groups!</vt:lpstr>
      <vt:lpstr>Next Steps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Equity and Homelessness in Pierce County: Beginning A Conversation</dc:title>
  <dc:creator>Heidi Nagel</dc:creator>
  <cp:lastModifiedBy>Heidi Nagel</cp:lastModifiedBy>
  <cp:revision>15</cp:revision>
  <dcterms:created xsi:type="dcterms:W3CDTF">2019-10-16T18:09:55Z</dcterms:created>
  <dcterms:modified xsi:type="dcterms:W3CDTF">2019-10-17T23:50:35Z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0x0101003D8B0F6C2F59B8419EDA3C8384AEF299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