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701586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Solid organizational structure that reflects CEO’s vision for MDC as a pere-eminent Community Action Agency</a:t>
            </a:r>
          </a:p>
        </p:txBody>
      </p:sp>
    </p:spTree>
    <p:extLst>
      <p:ext uri="{BB962C8B-B14F-4D97-AF65-F5344CB8AC3E}">
        <p14:creationId xmlns:p14="http://schemas.microsoft.com/office/powerpoint/2010/main" val="79724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740832" indent="-296332" algn="ctr">
              <a:spcBef>
                <a:spcPts val="0"/>
              </a:spcBef>
              <a:defRPr sz="2400"/>
            </a:lvl2pPr>
            <a:lvl3pPr marL="1185332" indent="-296332" algn="ctr">
              <a:spcBef>
                <a:spcPts val="0"/>
              </a:spcBef>
              <a:defRPr sz="2400"/>
            </a:lvl3pPr>
            <a:lvl4pPr marL="1629833" indent="-296332" algn="ctr">
              <a:spcBef>
                <a:spcPts val="0"/>
              </a:spcBef>
              <a:defRPr sz="2400"/>
            </a:lvl4pPr>
            <a:lvl5pPr marL="2074333" indent="-296333" algn="ctr">
              <a:spcBef>
                <a:spcPts val="0"/>
              </a:spcBef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Rectangle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8694" y="9114113"/>
            <a:ext cx="355867" cy="371345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650238" y="390595"/>
            <a:ext cx="11704326" cy="1625602"/>
          </a:xfrm>
          <a:prstGeom prst="rect">
            <a:avLst/>
          </a:prstGeom>
        </p:spPr>
        <p:txBody>
          <a:bodyPr lIns="65022" tIns="65022" rIns="65022" bIns="65022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25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8" y="2275838"/>
            <a:ext cx="11704326" cy="6436930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4" indent="-449033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19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1300480">
              <a:spcBef>
                <a:spcPts val="10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8694" y="9114113"/>
            <a:ext cx="355867" cy="371345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Text"/>
          <p:cNvSpPr txBox="1">
            <a:spLocks noGrp="1"/>
          </p:cNvSpPr>
          <p:nvPr>
            <p:ph type="title"/>
          </p:nvPr>
        </p:nvSpPr>
        <p:spPr>
          <a:xfrm>
            <a:off x="975358" y="3029935"/>
            <a:ext cx="11054083" cy="2090705"/>
          </a:xfrm>
          <a:prstGeom prst="rect">
            <a:avLst/>
          </a:prstGeom>
        </p:spPr>
        <p:txBody>
          <a:bodyPr lIns="65022" tIns="65022" rIns="65022" bIns="65022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50716" y="5527040"/>
            <a:ext cx="9103366" cy="2492591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0" indent="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1300480"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8694" y="9114113"/>
            <a:ext cx="355867" cy="371345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Text"/>
          <p:cNvSpPr txBox="1">
            <a:spLocks noGrp="1"/>
          </p:cNvSpPr>
          <p:nvPr>
            <p:ph type="title"/>
          </p:nvPr>
        </p:nvSpPr>
        <p:spPr>
          <a:xfrm>
            <a:off x="900851" y="1408851"/>
            <a:ext cx="11203097" cy="1219204"/>
          </a:xfrm>
          <a:prstGeom prst="rect">
            <a:avLst/>
          </a:prstGeom>
        </p:spPr>
        <p:txBody>
          <a:bodyPr lIns="27091" tIns="27091" rIns="27091" bIns="27091"/>
          <a:lstStyle>
            <a:lvl1pPr defTabSz="587022">
              <a:defRPr sz="7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1" name="Body Level One…"/>
          <p:cNvSpPr txBox="1">
            <a:spLocks noGrp="1"/>
          </p:cNvSpPr>
          <p:nvPr>
            <p:ph type="body" idx="1"/>
          </p:nvPr>
        </p:nvSpPr>
        <p:spPr>
          <a:xfrm>
            <a:off x="900851" y="2898986"/>
            <a:ext cx="11203097" cy="4958082"/>
          </a:xfrm>
          <a:prstGeom prst="rect">
            <a:avLst/>
          </a:prstGeom>
        </p:spPr>
        <p:txBody>
          <a:bodyPr lIns="27091" tIns="27091" rIns="27091" bIns="27091"/>
          <a:lstStyle>
            <a:lvl1pPr marL="439614" indent="-439614" defTabSz="587022">
              <a:spcBef>
                <a:spcPts val="4100"/>
              </a:spcBef>
              <a:defRPr>
                <a:solidFill>
                  <a:srgbClr val="FFFFFF"/>
                </a:solidFill>
              </a:defRPr>
            </a:lvl1pPr>
            <a:lvl2pPr marL="1074615" indent="-439614" defTabSz="587022">
              <a:spcBef>
                <a:spcPts val="4100"/>
              </a:spcBef>
              <a:defRPr>
                <a:solidFill>
                  <a:srgbClr val="FFFFFF"/>
                </a:solidFill>
              </a:defRPr>
            </a:lvl2pPr>
            <a:lvl3pPr marL="1709615" indent="-439615" defTabSz="587022">
              <a:spcBef>
                <a:spcPts val="4100"/>
              </a:spcBef>
              <a:defRPr>
                <a:solidFill>
                  <a:srgbClr val="FFFFFF"/>
                </a:solidFill>
              </a:defRPr>
            </a:lvl3pPr>
            <a:lvl4pPr marL="2344615" indent="-439615" defTabSz="587022">
              <a:spcBef>
                <a:spcPts val="4100"/>
              </a:spcBef>
              <a:defRPr>
                <a:solidFill>
                  <a:srgbClr val="FFFFFF"/>
                </a:solidFill>
              </a:defRPr>
            </a:lvl4pPr>
            <a:lvl5pPr marL="2979615" indent="-439615" defTabSz="587022">
              <a:spcBef>
                <a:spcPts val="4100"/>
              </a:spcBef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52591" y="8195733"/>
            <a:ext cx="292844" cy="295485"/>
          </a:xfrm>
          <a:prstGeom prst="rect">
            <a:avLst/>
          </a:prstGeom>
        </p:spPr>
        <p:txBody>
          <a:bodyPr lIns="27091" tIns="27091" rIns="27091" bIns="27091"/>
          <a:lstStyle>
            <a:lvl1pPr defTabSz="587022">
              <a:defRPr sz="16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1.tif" descr="image1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43631" y="974824"/>
            <a:ext cx="2829587" cy="971923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8698" y="9114115"/>
            <a:ext cx="355865" cy="371343"/>
          </a:xfrm>
          <a:prstGeom prst="rect">
            <a:avLst/>
          </a:prstGeom>
        </p:spPr>
        <p:txBody>
          <a:bodyPr lIns="65021" tIns="65021" rIns="65021" bIns="65021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5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2.jpeg" descr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4138" y="3223217"/>
            <a:ext cx="10056525" cy="33071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2.jpeg" descr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7169" y="538290"/>
            <a:ext cx="3190465" cy="104921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500" y="1453662"/>
            <a:ext cx="11099800" cy="1149838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COD/Supported Employment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26469" y="2755900"/>
            <a:ext cx="5334000" cy="6286500"/>
          </a:xfrm>
          <a:solidFill>
            <a:schemeClr val="accent3">
              <a:lumMod val="40000"/>
              <a:lumOff val="60000"/>
              <a:alpha val="57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Medicaid funded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Significant Barriers in: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Mental Health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abuse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Traumatic brain injury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Incarceration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Clients desire to work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168400" y="2755900"/>
            <a:ext cx="5334000" cy="6286500"/>
          </a:xfrm>
          <a:prstGeom prst="rect">
            <a:avLst/>
          </a:prstGeom>
          <a:solidFill>
            <a:schemeClr val="accent3">
              <a:lumMod val="40000"/>
              <a:lumOff val="60000"/>
              <a:alpha val="57000"/>
            </a:schemeClr>
          </a:solidFill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3429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858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0287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3716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714500" marR="0" indent="-342900" algn="l" defTabSz="584200" rtl="0" latinLnBrk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marL="0" indent="0" algn="ctr" hangingPunct="1"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  <a:p>
            <a:pPr hangingPunct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Created by HCA/FCS and Medicaid. </a:t>
            </a:r>
          </a:p>
          <a:p>
            <a:pPr hangingPunct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Amerigroup and other service providers. </a:t>
            </a:r>
          </a:p>
          <a:p>
            <a:pPr hangingPunct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program has until 2021 to prove with support individuals with significant barriers to employment  can stabilize their lives.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1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7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Employment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38" y="2275838"/>
            <a:ext cx="5996747" cy="6436930"/>
          </a:xfrm>
        </p:spPr>
        <p:txBody>
          <a:bodyPr>
            <a:normAutofit fontScale="92500"/>
          </a:bodyPr>
          <a:lstStyle/>
          <a:p>
            <a:pPr marL="742950" indent="-7429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Intake</a:t>
            </a:r>
          </a:p>
          <a:p>
            <a:pPr marL="742950" indent="-7429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FCS approval… 5-days</a:t>
            </a:r>
          </a:p>
          <a:p>
            <a:pPr marL="742950" indent="-7429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 intake</a:t>
            </a:r>
          </a:p>
          <a:p>
            <a:pPr marL="742950" indent="-7429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Career assessment</a:t>
            </a:r>
          </a:p>
          <a:p>
            <a:pPr marL="742950" indent="-7429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Job plan</a:t>
            </a:r>
          </a:p>
          <a:p>
            <a:pPr marL="742950" indent="-7429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Resume building</a:t>
            </a:r>
          </a:p>
          <a:p>
            <a:pPr marL="742950" indent="-7429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Intensive job search</a:t>
            </a:r>
          </a:p>
          <a:p>
            <a:pPr marL="742950" indent="-7429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Client meetings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710" y="3782524"/>
            <a:ext cx="2028825" cy="828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1785" y="3553464"/>
            <a:ext cx="3165229" cy="157992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Formal Intake requires several hours and takes place over 3 – 4 meetings.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0" y="6042217"/>
            <a:ext cx="4888523" cy="268791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motivational interviewing techniques we develop strong relationships and begin learning what each person’s skills and barriers to employment are. We develop a plan to overcome those barriers when seeking employment.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5133384"/>
            <a:ext cx="1737335" cy="121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509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COD/Supported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SUPPORTS…</a:t>
            </a:r>
          </a:p>
          <a:p>
            <a:pPr marL="0" indent="0"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Clients may require additional supports that are considered barriers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</a:t>
            </a:r>
          </a:p>
          <a:p>
            <a:pPr marL="0" indent="0">
              <a:buNone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MHP/CDPs/Caseworkers to address anxiety based difficulties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Interview Clothing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 Passes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 Services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“follow along” supports after employment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resources for Housing, Mental Health, SUD, and other concerns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112" y="7480421"/>
            <a:ext cx="200977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01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MDC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2647" y="2926257"/>
            <a:ext cx="3481754" cy="157992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James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MHA, MHP, CDP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Outpatient Program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Office: 253-284-9005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joliver@mdc-hope.org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172478"/>
            <a:ext cx="4806461" cy="1087477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Shannon Hayes</a:t>
            </a: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COD/Supported Employment Specialist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Office: 253-284-7811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Cell: 253-278-6693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shayes@mdc-hope.org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9786" y="5402817"/>
            <a:ext cx="3974122" cy="841256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 Bruce</a:t>
            </a: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Recovery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Coach/Life Changer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Office: 253-284-7808</a:t>
            </a:r>
            <a:endParaRPr kumimoji="0" lang="en-US" sz="1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pbruce@mdc-hope.org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5939" y="6244073"/>
            <a:ext cx="4255476" cy="841256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Vernell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Hennings</a:t>
            </a: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Recovery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"/>
              </a:rPr>
              <a:t> Coach/Life Changer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Office: 253-284-9046</a:t>
            </a:r>
            <a:endParaRPr kumimoji="0" lang="en-US" sz="16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vhennings@mdc-hope.org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54067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Thank You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0" y="2986087"/>
            <a:ext cx="6172200" cy="37814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908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2.jpeg" descr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7169" y="538290"/>
            <a:ext cx="3190465" cy="104921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"/>
          </p:nvPr>
        </p:nvSpPr>
        <p:spPr>
          <a:xfrm>
            <a:off x="1270000" y="3338145"/>
            <a:ext cx="10265508" cy="4785947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Co-Occurring Outpatient Services</a:t>
            </a:r>
          </a:p>
          <a:p>
            <a:pPr marL="342900" indent="-342900" algn="l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Substance Use Disorder Outpatient Services</a:t>
            </a:r>
          </a:p>
          <a:p>
            <a:pPr marL="342900" indent="-342900" algn="l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Supportive Employment Services</a:t>
            </a:r>
          </a:p>
          <a:p>
            <a:pPr marL="342900" indent="-342900" algn="l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Housing Assistance</a:t>
            </a:r>
          </a:p>
          <a:p>
            <a:pPr marL="342900" indent="-342900" algn="l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Assistance</a:t>
            </a:r>
          </a:p>
          <a:p>
            <a:pPr marL="342900" indent="-342900" algn="l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Opportunity Center (EOC)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70000" y="1852246"/>
            <a:ext cx="104648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Outpatient Services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406" y="2052636"/>
            <a:ext cx="8791332" cy="662421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415" y="2586037"/>
            <a:ext cx="7667747" cy="5753801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3" name="TextBox 2"/>
          <p:cNvSpPr txBox="1"/>
          <p:nvPr/>
        </p:nvSpPr>
        <p:spPr>
          <a:xfrm>
            <a:off x="2004646" y="3399643"/>
            <a:ext cx="254390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normalizeH="0" baseline="0" dirty="0" smtClean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Helvetica"/>
              </a:rPr>
              <a:t>The Center</a:t>
            </a:r>
            <a:endParaRPr kumimoji="0" lang="en-US" sz="3600" b="1" i="0" u="none" strike="noStrike" normalizeH="0" baseline="0" dirty="0">
              <a:ln w="22225">
                <a:solidFill>
                  <a:schemeClr val="tx2"/>
                </a:solidFill>
                <a:prstDash val="solid"/>
              </a:ln>
              <a:solidFill>
                <a:schemeClr val="tx1"/>
              </a:solidFill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53918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Co-Occurring Outpatient Services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 Treatment at The Center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at Nativity House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Catholic Community Services!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City of Tacoma!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08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Use Disorder Outpatient Services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Assessment, referral &amp; placement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 one and two outpatient services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246" y="4131243"/>
            <a:ext cx="59436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51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90525"/>
            <a:ext cx="11703050" cy="1625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Substance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Disorder Outpatient Services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294" y="2841747"/>
            <a:ext cx="2266950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244" y="4661023"/>
            <a:ext cx="5823854" cy="2196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098" y="6858001"/>
            <a:ext cx="22574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628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Recovery Coach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“Never give up.”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Paul Bruce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663" y="5361110"/>
            <a:ext cx="5705475" cy="2876550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6337984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Recovery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“You can do this.” </a:t>
            </a:r>
            <a:r>
              <a:rPr lang="en-US" dirty="0" smtClean="0"/>
              <a:t>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Vernell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Hennings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841" y="4837601"/>
            <a:ext cx="5305425" cy="326707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88483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284</Words>
  <Application>Microsoft Office PowerPoint</Application>
  <PresentationFormat>Custom</PresentationFormat>
  <Paragraphs>79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Courier New</vt:lpstr>
      <vt:lpstr>Helvetica</vt:lpstr>
      <vt:lpstr>Helvetica Light</vt:lpstr>
      <vt:lpstr>Helvetica Neue</vt:lpstr>
      <vt:lpstr>Times New Roman</vt:lpstr>
      <vt:lpstr>Wingdings</vt:lpstr>
      <vt:lpstr>White</vt:lpstr>
      <vt:lpstr>PowerPoint Presentation</vt:lpstr>
      <vt:lpstr>PowerPoint Presentation</vt:lpstr>
      <vt:lpstr>PowerPoint Presentation</vt:lpstr>
      <vt:lpstr>PowerPoint Presentation</vt:lpstr>
      <vt:lpstr>Co-Occurring Outpatient Services</vt:lpstr>
      <vt:lpstr>Substance Use Disorder Outpatient Services</vt:lpstr>
      <vt:lpstr> Substance Use Disorder Outpatient Services</vt:lpstr>
      <vt:lpstr> Recovery Coach</vt:lpstr>
      <vt:lpstr> Recovery Coach</vt:lpstr>
      <vt:lpstr>COD/Supported Employment</vt:lpstr>
      <vt:lpstr>Supported Employment Process</vt:lpstr>
      <vt:lpstr>  COD/Supported Employment</vt:lpstr>
      <vt:lpstr> Team MDC</vt:lpstr>
      <vt:lpstr>   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Oliver</dc:creator>
  <cp:lastModifiedBy>James Oliver</cp:lastModifiedBy>
  <cp:revision>22</cp:revision>
  <dcterms:modified xsi:type="dcterms:W3CDTF">2019-11-07T21:40:46Z</dcterms:modified>
</cp:coreProperties>
</file>