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8"/>
  </p:notesMasterIdLst>
  <p:sldIdLst>
    <p:sldId id="271" r:id="rId5"/>
    <p:sldId id="260" r:id="rId6"/>
    <p:sldId id="262" r:id="rId7"/>
    <p:sldId id="263" r:id="rId8"/>
    <p:sldId id="261" r:id="rId9"/>
    <p:sldId id="264" r:id="rId10"/>
    <p:sldId id="265" r:id="rId11"/>
    <p:sldId id="268" r:id="rId12"/>
    <p:sldId id="266" r:id="rId13"/>
    <p:sldId id="270" r:id="rId14"/>
    <p:sldId id="272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78F7-D6C8-4B2A-9DCE-37B009A0C93E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4039-834A-4603-B0C6-DFE030A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 for this presentation come from the following:</a:t>
            </a:r>
          </a:p>
          <a:p>
            <a:r>
              <a:rPr lang="en-US"/>
              <a:t>CDC</a:t>
            </a:r>
          </a:p>
          <a:p>
            <a:r>
              <a:rPr lang="en-US"/>
              <a:t>SAMHSA</a:t>
            </a:r>
          </a:p>
          <a:p>
            <a:r>
              <a:rPr lang="en-US"/>
              <a:t>Pacific Southwest ATTC (Addiction Technology Transfer Center)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and after a disaster, it is natural to experience different and strong emotions. Coping with these feelings and getting help when you need it will help you, your family, and your community recover from a disaster. Connect with family, friends, and others in your community. Take care of yourself and each other, and know when and how to seek help.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Feeling like: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failure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Nothing you can do will help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not doing your job well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alcohol/other drugs to cope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According to Bride et al. (2007), with the exception that the traumatic exposure is indirect, secondary traumatic stress is nearly identical to posttraumatic stress, including symptoms associated with PTSD.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Excessively worry or fear about something bad happening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Easily startled, or “on guard” all of the time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signs of stress (e.g. racing heart)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Nightmares or recurrent thoughts about the traumatic situation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feeling that others’ trauma is yours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times to check-in with each other. Listen carefully and share experiences and feelings. Acknowledge tough situations and recognize accomplishments, even small ones.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to help with basic needs such as sharing supplies and transportation.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each other’s workloads. Encourage each other to take breaks. Share opportunities for stress relief (rest, routine sleep, exercise, and deep breathing).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 your buddy’s basic needs and limits to leadership – make your buddy feel “safe” to speak up.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4039-834A-4603-B0C6-DFE030A16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444500"/>
            <a:ext cx="7315200" cy="80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spc="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200" y="4037264"/>
            <a:ext cx="6220326" cy="1000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</a:p>
          <a:p>
            <a:r>
              <a:rPr lang="en-US"/>
              <a:t>Presenter name</a:t>
            </a:r>
          </a:p>
          <a:p>
            <a:r>
              <a:rPr lang="en-US"/>
              <a:t>Date, etc.</a:t>
            </a:r>
          </a:p>
        </p:txBody>
      </p:sp>
    </p:spTree>
    <p:extLst>
      <p:ext uri="{BB962C8B-B14F-4D97-AF65-F5344CB8AC3E}">
        <p14:creationId xmlns:p14="http://schemas.microsoft.com/office/powerpoint/2010/main" val="23596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4200" y="1231900"/>
            <a:ext cx="8229600" cy="3860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defRPr sz="2400" b="0" i="0">
                <a:latin typeface="Foco Bold"/>
                <a:cs typeface="Foco Bold"/>
              </a:defRPr>
            </a:lvl1pPr>
            <a:lvl2pPr marL="627063" indent="-282575" algn="l">
              <a:spcBef>
                <a:spcPts val="600"/>
              </a:spcBef>
              <a:buFont typeface="Arial"/>
              <a:buChar char="•"/>
              <a:defRPr sz="2000" b="0" i="0" baseline="0">
                <a:solidFill>
                  <a:srgbClr val="FFFFFF"/>
                </a:solidFill>
                <a:latin typeface="Foco Bold"/>
                <a:cs typeface="Foco Bold"/>
              </a:defRPr>
            </a:lvl2pPr>
            <a:lvl3pPr marL="915988" indent="-287338">
              <a:spcBef>
                <a:spcPts val="600"/>
              </a:spcBef>
              <a:buFont typeface="Lucida Grande"/>
              <a:buChar char="–"/>
              <a:defRPr sz="2000" baseline="0"/>
            </a:lvl3pPr>
            <a:lvl4pPr marL="1203325" indent="-287338">
              <a:spcBef>
                <a:spcPts val="600"/>
              </a:spcBef>
              <a:buFont typeface="Courier New"/>
              <a:buChar char="o"/>
              <a:defRPr sz="1800" baseline="0"/>
            </a:lvl4pPr>
            <a:lvl5pPr marL="1482725" indent="-279400">
              <a:spcBef>
                <a:spcPts val="600"/>
              </a:spcBef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7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69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84200" y="1511300"/>
            <a:ext cx="8559800" cy="34417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942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 bwMode="auto">
          <a:xfrm>
            <a:off x="-6350" y="-25400"/>
            <a:ext cx="9150350" cy="6040968"/>
          </a:xfrm>
          <a:custGeom>
            <a:avLst/>
            <a:gdLst>
              <a:gd name="connsiteX0" fmla="*/ 0 w 9144000"/>
              <a:gd name="connsiteY0" fmla="*/ 0 h 5854700"/>
              <a:gd name="connsiteX1" fmla="*/ 9144000 w 9144000"/>
              <a:gd name="connsiteY1" fmla="*/ 0 h 5854700"/>
              <a:gd name="connsiteX2" fmla="*/ 9144000 w 9144000"/>
              <a:gd name="connsiteY2" fmla="*/ 5854700 h 5854700"/>
              <a:gd name="connsiteX3" fmla="*/ 0 w 9144000"/>
              <a:gd name="connsiteY3" fmla="*/ 5854700 h 5854700"/>
              <a:gd name="connsiteX4" fmla="*/ 0 w 9144000"/>
              <a:gd name="connsiteY4" fmla="*/ 0 h 5854700"/>
              <a:gd name="connsiteX0" fmla="*/ 0 w 9144000"/>
              <a:gd name="connsiteY0" fmla="*/ 0 h 5854700"/>
              <a:gd name="connsiteX1" fmla="*/ 9144000 w 9144000"/>
              <a:gd name="connsiteY1" fmla="*/ 0 h 5854700"/>
              <a:gd name="connsiteX2" fmla="*/ 9144000 w 9144000"/>
              <a:gd name="connsiteY2" fmla="*/ 5854700 h 5854700"/>
              <a:gd name="connsiteX3" fmla="*/ 0 w 9144000"/>
              <a:gd name="connsiteY3" fmla="*/ 5448300 h 5854700"/>
              <a:gd name="connsiteX4" fmla="*/ 0 w 9144000"/>
              <a:gd name="connsiteY4" fmla="*/ 0 h 5854700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5854700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4779433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39367"/>
              <a:gd name="connsiteX1" fmla="*/ 9144000 w 9144000"/>
              <a:gd name="connsiteY1" fmla="*/ 0 h 5939367"/>
              <a:gd name="connsiteX2" fmla="*/ 9144000 w 9144000"/>
              <a:gd name="connsiteY2" fmla="*/ 4779433 h 5939367"/>
              <a:gd name="connsiteX3" fmla="*/ 0 w 9144000"/>
              <a:gd name="connsiteY3" fmla="*/ 5448300 h 5939367"/>
              <a:gd name="connsiteX4" fmla="*/ 0 w 9144000"/>
              <a:gd name="connsiteY4" fmla="*/ 0 h 5939367"/>
              <a:gd name="connsiteX0" fmla="*/ 0 w 9144000"/>
              <a:gd name="connsiteY0" fmla="*/ 0 h 5956299"/>
              <a:gd name="connsiteX1" fmla="*/ 9144000 w 9144000"/>
              <a:gd name="connsiteY1" fmla="*/ 0 h 5956299"/>
              <a:gd name="connsiteX2" fmla="*/ 9144000 w 9144000"/>
              <a:gd name="connsiteY2" fmla="*/ 4779433 h 5956299"/>
              <a:gd name="connsiteX3" fmla="*/ 0 w 9144000"/>
              <a:gd name="connsiteY3" fmla="*/ 5448300 h 5956299"/>
              <a:gd name="connsiteX4" fmla="*/ 0 w 9144000"/>
              <a:gd name="connsiteY4" fmla="*/ 0 h 5956299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779433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7794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121400"/>
              <a:gd name="connsiteX1" fmla="*/ 9144000 w 9144000"/>
              <a:gd name="connsiteY1" fmla="*/ 0 h 6121400"/>
              <a:gd name="connsiteX2" fmla="*/ 9144000 w 9144000"/>
              <a:gd name="connsiteY2" fmla="*/ 4944534 h 6121400"/>
              <a:gd name="connsiteX3" fmla="*/ 0 w 9144000"/>
              <a:gd name="connsiteY3" fmla="*/ 5448300 h 6121400"/>
              <a:gd name="connsiteX4" fmla="*/ 0 w 9144000"/>
              <a:gd name="connsiteY4" fmla="*/ 0 h 6121400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0 w 9144000"/>
              <a:gd name="connsiteY4" fmla="*/ 0 h 6002868"/>
              <a:gd name="connsiteX0" fmla="*/ 40640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406400 w 9144000"/>
              <a:gd name="connsiteY4" fmla="*/ 0 h 6002868"/>
              <a:gd name="connsiteX0" fmla="*/ 6350 w 9144000"/>
              <a:gd name="connsiteY0" fmla="*/ 0 h 6002868"/>
              <a:gd name="connsiteX1" fmla="*/ 9144000 w 9144000"/>
              <a:gd name="connsiteY1" fmla="*/ 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6350 w 9144000"/>
              <a:gd name="connsiteY4" fmla="*/ 0 h 6002868"/>
              <a:gd name="connsiteX0" fmla="*/ 6350 w 9144000"/>
              <a:gd name="connsiteY0" fmla="*/ 0 h 6002868"/>
              <a:gd name="connsiteX1" fmla="*/ 8750300 w 9144000"/>
              <a:gd name="connsiteY1" fmla="*/ 317500 h 6002868"/>
              <a:gd name="connsiteX2" fmla="*/ 9144000 w 9144000"/>
              <a:gd name="connsiteY2" fmla="*/ 4817534 h 6002868"/>
              <a:gd name="connsiteX3" fmla="*/ 0 w 9144000"/>
              <a:gd name="connsiteY3" fmla="*/ 5448300 h 6002868"/>
              <a:gd name="connsiteX4" fmla="*/ 6350 w 9144000"/>
              <a:gd name="connsiteY4" fmla="*/ 0 h 6002868"/>
              <a:gd name="connsiteX0" fmla="*/ 6350 w 9150350"/>
              <a:gd name="connsiteY0" fmla="*/ 38100 h 6040968"/>
              <a:gd name="connsiteX1" fmla="*/ 9150350 w 9150350"/>
              <a:gd name="connsiteY1" fmla="*/ 0 h 6040968"/>
              <a:gd name="connsiteX2" fmla="*/ 9144000 w 9150350"/>
              <a:gd name="connsiteY2" fmla="*/ 4855634 h 6040968"/>
              <a:gd name="connsiteX3" fmla="*/ 0 w 9150350"/>
              <a:gd name="connsiteY3" fmla="*/ 5486400 h 6040968"/>
              <a:gd name="connsiteX4" fmla="*/ 6350 w 9150350"/>
              <a:gd name="connsiteY4" fmla="*/ 38100 h 6040968"/>
              <a:gd name="connsiteX0" fmla="*/ 6350 w 9150350"/>
              <a:gd name="connsiteY0" fmla="*/ 0 h 6040968"/>
              <a:gd name="connsiteX1" fmla="*/ 9150350 w 9150350"/>
              <a:gd name="connsiteY1" fmla="*/ 0 h 6040968"/>
              <a:gd name="connsiteX2" fmla="*/ 9144000 w 9150350"/>
              <a:gd name="connsiteY2" fmla="*/ 4855634 h 6040968"/>
              <a:gd name="connsiteX3" fmla="*/ 0 w 9150350"/>
              <a:gd name="connsiteY3" fmla="*/ 5486400 h 6040968"/>
              <a:gd name="connsiteX4" fmla="*/ 6350 w 9150350"/>
              <a:gd name="connsiteY4" fmla="*/ 0 h 60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040968">
                <a:moveTo>
                  <a:pt x="6350" y="0"/>
                </a:moveTo>
                <a:lnTo>
                  <a:pt x="9150350" y="0"/>
                </a:lnTo>
                <a:cubicBezTo>
                  <a:pt x="9148233" y="1618545"/>
                  <a:pt x="9146117" y="3237089"/>
                  <a:pt x="9144000" y="4855634"/>
                </a:cubicBezTo>
                <a:cubicBezTo>
                  <a:pt x="6746875" y="5973231"/>
                  <a:pt x="3238500" y="6040968"/>
                  <a:pt x="0" y="5486400"/>
                </a:cubicBezTo>
                <a:cubicBezTo>
                  <a:pt x="2117" y="3670300"/>
                  <a:pt x="4233" y="1816100"/>
                  <a:pt x="635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8229600" cy="787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84200" y="1231900"/>
            <a:ext cx="5711585" cy="3860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defRPr sz="2400" b="0" i="0">
                <a:solidFill>
                  <a:srgbClr val="00447C"/>
                </a:solidFill>
                <a:latin typeface="Foco Bold"/>
                <a:cs typeface="Foco Bold"/>
              </a:defRPr>
            </a:lvl1pPr>
            <a:lvl2pPr marL="627063" indent="-282575" algn="l">
              <a:spcBef>
                <a:spcPts val="600"/>
              </a:spcBef>
              <a:buFont typeface="Arial"/>
              <a:buChar char="•"/>
              <a:defRPr sz="2000" b="0" i="0" baseline="0">
                <a:solidFill>
                  <a:srgbClr val="00447C"/>
                </a:solidFill>
                <a:latin typeface="Foco Bold"/>
                <a:cs typeface="Foco Bold"/>
              </a:defRPr>
            </a:lvl2pPr>
            <a:lvl3pPr marL="915988" indent="-287338">
              <a:spcBef>
                <a:spcPts val="600"/>
              </a:spcBef>
              <a:buFont typeface="Lucida Grande"/>
              <a:buChar char="–"/>
              <a:defRPr sz="2000" baseline="0">
                <a:solidFill>
                  <a:srgbClr val="00447C"/>
                </a:solidFill>
              </a:defRPr>
            </a:lvl3pPr>
            <a:lvl4pPr marL="1203325" indent="-287338">
              <a:spcBef>
                <a:spcPts val="600"/>
              </a:spcBef>
              <a:buFont typeface="Courier New"/>
              <a:buChar char="o"/>
              <a:defRPr sz="1800" baseline="0">
                <a:solidFill>
                  <a:srgbClr val="00447C"/>
                </a:solidFill>
              </a:defRPr>
            </a:lvl4pPr>
            <a:lvl5pPr marL="1482725" indent="-279400">
              <a:spcBef>
                <a:spcPts val="600"/>
              </a:spcBef>
              <a:defRPr sz="1800" baseline="0"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54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37187" y="-41275"/>
            <a:ext cx="3706813" cy="5768975"/>
          </a:xfrm>
          <a:custGeom>
            <a:avLst/>
            <a:gdLst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576897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572125"/>
              <a:gd name="connsiteX1" fmla="*/ 3706813 w 3706813"/>
              <a:gd name="connsiteY1" fmla="*/ 0 h 5572125"/>
              <a:gd name="connsiteX2" fmla="*/ 3706813 w 3706813"/>
              <a:gd name="connsiteY2" fmla="*/ 4873625 h 5572125"/>
              <a:gd name="connsiteX3" fmla="*/ 0 w 3706813"/>
              <a:gd name="connsiteY3" fmla="*/ 4937125 h 5572125"/>
              <a:gd name="connsiteX4" fmla="*/ 0 w 3706813"/>
              <a:gd name="connsiteY4" fmla="*/ 0 h 5572125"/>
              <a:gd name="connsiteX0" fmla="*/ 0 w 3706813"/>
              <a:gd name="connsiteY0" fmla="*/ 0 h 5572125"/>
              <a:gd name="connsiteX1" fmla="*/ 3706813 w 3706813"/>
              <a:gd name="connsiteY1" fmla="*/ 0 h 5572125"/>
              <a:gd name="connsiteX2" fmla="*/ 3706813 w 3706813"/>
              <a:gd name="connsiteY2" fmla="*/ 4873625 h 5572125"/>
              <a:gd name="connsiteX3" fmla="*/ 0 w 3706813"/>
              <a:gd name="connsiteY3" fmla="*/ 4937125 h 5572125"/>
              <a:gd name="connsiteX4" fmla="*/ 0 w 3706813"/>
              <a:gd name="connsiteY4" fmla="*/ 0 h 557212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  <a:gd name="connsiteX0" fmla="*/ 0 w 3706813"/>
              <a:gd name="connsiteY0" fmla="*/ 0 h 5768975"/>
              <a:gd name="connsiteX1" fmla="*/ 3706813 w 3706813"/>
              <a:gd name="connsiteY1" fmla="*/ 0 h 5768975"/>
              <a:gd name="connsiteX2" fmla="*/ 3706813 w 3706813"/>
              <a:gd name="connsiteY2" fmla="*/ 4873625 h 5768975"/>
              <a:gd name="connsiteX3" fmla="*/ 0 w 3706813"/>
              <a:gd name="connsiteY3" fmla="*/ 5768975 h 5768975"/>
              <a:gd name="connsiteX4" fmla="*/ 0 w 3706813"/>
              <a:gd name="connsiteY4" fmla="*/ 0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813" h="5768975">
                <a:moveTo>
                  <a:pt x="0" y="0"/>
                </a:moveTo>
                <a:lnTo>
                  <a:pt x="3706813" y="0"/>
                </a:lnTo>
                <a:lnTo>
                  <a:pt x="3706813" y="4873625"/>
                </a:lnTo>
                <a:cubicBezTo>
                  <a:pt x="1906059" y="5572125"/>
                  <a:pt x="1508654" y="5616575"/>
                  <a:pt x="0" y="5768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4572000" cy="10287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4200" y="1701800"/>
            <a:ext cx="4635500" cy="37084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9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38600" y="444500"/>
            <a:ext cx="5105400" cy="408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84200" y="444500"/>
            <a:ext cx="3238500" cy="10287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84200" y="1701800"/>
            <a:ext cx="3238500" cy="37084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39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-26988" y="-33338"/>
            <a:ext cx="9191626" cy="6850063"/>
            <a:chOff x="-27304" y="-33338"/>
            <a:chExt cx="9191942" cy="6850063"/>
          </a:xfrm>
        </p:grpSpPr>
        <p:sp>
          <p:nvSpPr>
            <p:cNvPr id="13" name="AutoShape 2"/>
            <p:cNvSpPr>
              <a:spLocks/>
            </p:cNvSpPr>
            <p:nvPr userDrawn="1"/>
          </p:nvSpPr>
          <p:spPr bwMode="auto">
            <a:xfrm>
              <a:off x="-315" y="1087438"/>
              <a:ext cx="9152253" cy="5729287"/>
            </a:xfrm>
            <a:custGeom>
              <a:avLst/>
              <a:gdLst>
                <a:gd name="connsiteX0" fmla="*/ 0 w 15140"/>
                <a:gd name="connsiteY0" fmla="*/ 0 h 9035"/>
                <a:gd name="connsiteX1" fmla="*/ 15120 w 15140"/>
                <a:gd name="connsiteY1" fmla="*/ 0 h 9035"/>
                <a:gd name="connsiteX2" fmla="*/ 14413 w 15140"/>
                <a:gd name="connsiteY2" fmla="*/ 6160 h 9035"/>
                <a:gd name="connsiteX3" fmla="*/ 20 w 15140"/>
                <a:gd name="connsiteY3" fmla="*/ 8555 h 9035"/>
                <a:gd name="connsiteX4" fmla="*/ 0 w 15140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160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100"/>
                <a:gd name="connsiteX1" fmla="*/ 14380 w 14413"/>
                <a:gd name="connsiteY1" fmla="*/ 0 h 9100"/>
                <a:gd name="connsiteX2" fmla="*/ 14413 w 14413"/>
                <a:gd name="connsiteY2" fmla="*/ 6593 h 9100"/>
                <a:gd name="connsiteX3" fmla="*/ 20 w 14413"/>
                <a:gd name="connsiteY3" fmla="*/ 8620 h 9100"/>
                <a:gd name="connsiteX4" fmla="*/ 0 w 14413"/>
                <a:gd name="connsiteY4" fmla="*/ 0 h 9100"/>
                <a:gd name="connsiteX0" fmla="*/ 0 w 14413"/>
                <a:gd name="connsiteY0" fmla="*/ 0 h 8955"/>
                <a:gd name="connsiteX1" fmla="*/ 14380 w 14413"/>
                <a:gd name="connsiteY1" fmla="*/ 0 h 8955"/>
                <a:gd name="connsiteX2" fmla="*/ 14413 w 14413"/>
                <a:gd name="connsiteY2" fmla="*/ 6593 h 8955"/>
                <a:gd name="connsiteX3" fmla="*/ 20 w 14413"/>
                <a:gd name="connsiteY3" fmla="*/ 8620 h 8955"/>
                <a:gd name="connsiteX4" fmla="*/ 0 w 14413"/>
                <a:gd name="connsiteY4" fmla="*/ 0 h 8955"/>
                <a:gd name="connsiteX0" fmla="*/ 0 w 14413"/>
                <a:gd name="connsiteY0" fmla="*/ 0 h 8992"/>
                <a:gd name="connsiteX1" fmla="*/ 14380 w 14413"/>
                <a:gd name="connsiteY1" fmla="*/ 0 h 8992"/>
                <a:gd name="connsiteX2" fmla="*/ 14413 w 14413"/>
                <a:gd name="connsiteY2" fmla="*/ 6593 h 8992"/>
                <a:gd name="connsiteX3" fmla="*/ 20 w 14413"/>
                <a:gd name="connsiteY3" fmla="*/ 8620 h 8992"/>
                <a:gd name="connsiteX4" fmla="*/ 0 w 14413"/>
                <a:gd name="connsiteY4" fmla="*/ 0 h 8992"/>
                <a:gd name="connsiteX0" fmla="*/ 0 w 14413"/>
                <a:gd name="connsiteY0" fmla="*/ 0 h 9007"/>
                <a:gd name="connsiteX1" fmla="*/ 14380 w 14413"/>
                <a:gd name="connsiteY1" fmla="*/ 0 h 9007"/>
                <a:gd name="connsiteX2" fmla="*/ 14413 w 14413"/>
                <a:gd name="connsiteY2" fmla="*/ 6593 h 9007"/>
                <a:gd name="connsiteX3" fmla="*/ 20 w 14413"/>
                <a:gd name="connsiteY3" fmla="*/ 8620 h 9007"/>
                <a:gd name="connsiteX4" fmla="*/ 0 w 14413"/>
                <a:gd name="connsiteY4" fmla="*/ 0 h 9007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828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24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7 w 14413"/>
                <a:gd name="connsiteY3" fmla="*/ 8620 h 9022"/>
                <a:gd name="connsiteX4" fmla="*/ 0 w 14413"/>
                <a:gd name="connsiteY4" fmla="*/ 0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" h="9022">
                  <a:moveTo>
                    <a:pt x="0" y="0"/>
                  </a:moveTo>
                  <a:lnTo>
                    <a:pt x="14380" y="0"/>
                  </a:lnTo>
                  <a:cubicBezTo>
                    <a:pt x="14400" y="2520"/>
                    <a:pt x="14413" y="3563"/>
                    <a:pt x="14413" y="6613"/>
                  </a:cubicBezTo>
                  <a:cubicBezTo>
                    <a:pt x="11585" y="7877"/>
                    <a:pt x="7657" y="9022"/>
                    <a:pt x="7" y="8620"/>
                  </a:cubicBezTo>
                  <a:cubicBezTo>
                    <a:pt x="7" y="4860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6000"/>
                  </a:schemeClr>
                </a:gs>
                <a:gs pos="100000">
                  <a:srgbClr val="FFFFFF"/>
                </a:gs>
              </a:gsLst>
              <a:lin ang="18900000" scaled="1"/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AutoShape 3"/>
            <p:cNvSpPr>
              <a:spLocks/>
            </p:cNvSpPr>
            <p:nvPr userDrawn="1"/>
          </p:nvSpPr>
          <p:spPr bwMode="auto">
            <a:xfrm>
              <a:off x="-17779" y="1189038"/>
              <a:ext cx="9161778" cy="5534025"/>
            </a:xfrm>
            <a:custGeom>
              <a:avLst/>
              <a:gdLst>
                <a:gd name="connsiteX0" fmla="*/ 0 w 15140"/>
                <a:gd name="connsiteY0" fmla="*/ 0 h 9045"/>
                <a:gd name="connsiteX1" fmla="*/ 15120 w 15140"/>
                <a:gd name="connsiteY1" fmla="*/ 0 h 9045"/>
                <a:gd name="connsiteX2" fmla="*/ 15140 w 15140"/>
                <a:gd name="connsiteY2" fmla="*/ 6160 h 9045"/>
                <a:gd name="connsiteX3" fmla="*/ 40 w 15140"/>
                <a:gd name="connsiteY3" fmla="*/ 8225 h 9045"/>
                <a:gd name="connsiteX4" fmla="*/ 0 w 15140"/>
                <a:gd name="connsiteY4" fmla="*/ 0 h 9045"/>
                <a:gd name="connsiteX0" fmla="*/ 0 w 15140"/>
                <a:gd name="connsiteY0" fmla="*/ 0 h 8275"/>
                <a:gd name="connsiteX1" fmla="*/ 15120 w 15140"/>
                <a:gd name="connsiteY1" fmla="*/ 0 h 8275"/>
                <a:gd name="connsiteX2" fmla="*/ 15140 w 15140"/>
                <a:gd name="connsiteY2" fmla="*/ 6160 h 8275"/>
                <a:gd name="connsiteX3" fmla="*/ 502 w 15140"/>
                <a:gd name="connsiteY3" fmla="*/ 7455 h 8275"/>
                <a:gd name="connsiteX4" fmla="*/ 0 w 15140"/>
                <a:gd name="connsiteY4" fmla="*/ 0 h 8275"/>
                <a:gd name="connsiteX0" fmla="*/ 0 w 15140"/>
                <a:gd name="connsiteY0" fmla="*/ 0 h 9052"/>
                <a:gd name="connsiteX1" fmla="*/ 15120 w 15140"/>
                <a:gd name="connsiteY1" fmla="*/ 0 h 9052"/>
                <a:gd name="connsiteX2" fmla="*/ 15140 w 15140"/>
                <a:gd name="connsiteY2" fmla="*/ 6160 h 9052"/>
                <a:gd name="connsiteX3" fmla="*/ 19 w 15140"/>
                <a:gd name="connsiteY3" fmla="*/ 8232 h 9052"/>
                <a:gd name="connsiteX4" fmla="*/ 0 w 15140"/>
                <a:gd name="connsiteY4" fmla="*/ 0 h 9052"/>
                <a:gd name="connsiteX0" fmla="*/ 0 w 15140"/>
                <a:gd name="connsiteY0" fmla="*/ 0 h 9040"/>
                <a:gd name="connsiteX1" fmla="*/ 15120 w 15140"/>
                <a:gd name="connsiteY1" fmla="*/ 0 h 9040"/>
                <a:gd name="connsiteX2" fmla="*/ 15140 w 15140"/>
                <a:gd name="connsiteY2" fmla="*/ 6160 h 9040"/>
                <a:gd name="connsiteX3" fmla="*/ 19 w 15140"/>
                <a:gd name="connsiteY3" fmla="*/ 8232 h 9040"/>
                <a:gd name="connsiteX4" fmla="*/ 0 w 15140"/>
                <a:gd name="connsiteY4" fmla="*/ 0 h 9040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160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166"/>
                <a:gd name="connsiteX1" fmla="*/ 15120 w 15140"/>
                <a:gd name="connsiteY1" fmla="*/ 0 h 9166"/>
                <a:gd name="connsiteX2" fmla="*/ 15140 w 15140"/>
                <a:gd name="connsiteY2" fmla="*/ 6482 h 9166"/>
                <a:gd name="connsiteX3" fmla="*/ 19 w 15140"/>
                <a:gd name="connsiteY3" fmla="*/ 8232 h 9166"/>
                <a:gd name="connsiteX4" fmla="*/ 0 w 15140"/>
                <a:gd name="connsiteY4" fmla="*/ 0 h 9166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0" h="9145">
                  <a:moveTo>
                    <a:pt x="0" y="0"/>
                  </a:moveTo>
                  <a:lnTo>
                    <a:pt x="15120" y="0"/>
                  </a:lnTo>
                  <a:cubicBezTo>
                    <a:pt x="15140" y="2520"/>
                    <a:pt x="15140" y="3432"/>
                    <a:pt x="15140" y="6482"/>
                  </a:cubicBezTo>
                  <a:cubicBezTo>
                    <a:pt x="12900" y="7467"/>
                    <a:pt x="8807" y="9145"/>
                    <a:pt x="19" y="8232"/>
                  </a:cubicBezTo>
                  <a:cubicBezTo>
                    <a:pt x="19" y="4472"/>
                    <a:pt x="4" y="24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AutoShape 4"/>
            <p:cNvSpPr>
              <a:spLocks/>
            </p:cNvSpPr>
            <p:nvPr userDrawn="1"/>
          </p:nvSpPr>
          <p:spPr bwMode="auto">
            <a:xfrm>
              <a:off x="-27304" y="-33338"/>
              <a:ext cx="9191942" cy="6078538"/>
            </a:xfrm>
            <a:custGeom>
              <a:avLst/>
              <a:gdLst>
                <a:gd name="connsiteX0" fmla="*/ 0 w 15164"/>
                <a:gd name="connsiteY0" fmla="*/ 0 h 9107"/>
                <a:gd name="connsiteX1" fmla="*/ 15152 w 15164"/>
                <a:gd name="connsiteY1" fmla="*/ 991 h 9107"/>
                <a:gd name="connsiteX2" fmla="*/ 15145 w 15164"/>
                <a:gd name="connsiteY2" fmla="*/ 7147 h 9107"/>
                <a:gd name="connsiteX3" fmla="*/ 7348 w 15164"/>
                <a:gd name="connsiteY3" fmla="*/ 9007 h 9107"/>
                <a:gd name="connsiteX4" fmla="*/ 20 w 15164"/>
                <a:gd name="connsiteY4" fmla="*/ 8543 h 9107"/>
                <a:gd name="connsiteX5" fmla="*/ 0 w 15164"/>
                <a:gd name="connsiteY5" fmla="*/ 0 h 9107"/>
                <a:gd name="connsiteX0" fmla="*/ 0 w 15145"/>
                <a:gd name="connsiteY0" fmla="*/ 0 h 9107"/>
                <a:gd name="connsiteX1" fmla="*/ 14069 w 15145"/>
                <a:gd name="connsiteY1" fmla="*/ 378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32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6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4462"/>
                <a:gd name="connsiteY0" fmla="*/ 0 h 9167"/>
                <a:gd name="connsiteX1" fmla="*/ 14450 w 14462"/>
                <a:gd name="connsiteY1" fmla="*/ 65 h 9167"/>
                <a:gd name="connsiteX2" fmla="*/ 13601 w 14462"/>
                <a:gd name="connsiteY2" fmla="*/ 7580 h 9167"/>
                <a:gd name="connsiteX3" fmla="*/ 7348 w 14462"/>
                <a:gd name="connsiteY3" fmla="*/ 9007 h 9167"/>
                <a:gd name="connsiteX4" fmla="*/ 20 w 14462"/>
                <a:gd name="connsiteY4" fmla="*/ 8543 h 9167"/>
                <a:gd name="connsiteX5" fmla="*/ 0 w 14462"/>
                <a:gd name="connsiteY5" fmla="*/ 0 h 9167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321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448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8"/>
                <a:gd name="connsiteY0" fmla="*/ 0 h 9176"/>
                <a:gd name="connsiteX1" fmla="*/ 14450 w 14468"/>
                <a:gd name="connsiteY1" fmla="*/ 65 h 9176"/>
                <a:gd name="connsiteX2" fmla="*/ 14448 w 14468"/>
                <a:gd name="connsiteY2" fmla="*/ 7527 h 9176"/>
                <a:gd name="connsiteX3" fmla="*/ 7348 w 14468"/>
                <a:gd name="connsiteY3" fmla="*/ 9007 h 9176"/>
                <a:gd name="connsiteX4" fmla="*/ 20 w 14468"/>
                <a:gd name="connsiteY4" fmla="*/ 8543 h 9176"/>
                <a:gd name="connsiteX5" fmla="*/ 0 w 14468"/>
                <a:gd name="connsiteY5" fmla="*/ 0 h 9176"/>
                <a:gd name="connsiteX0" fmla="*/ 0 w 14468"/>
                <a:gd name="connsiteY0" fmla="*/ 0 h 9158"/>
                <a:gd name="connsiteX1" fmla="*/ 14450 w 14468"/>
                <a:gd name="connsiteY1" fmla="*/ 65 h 9158"/>
                <a:gd name="connsiteX2" fmla="*/ 14448 w 14468"/>
                <a:gd name="connsiteY2" fmla="*/ 7640 h 9158"/>
                <a:gd name="connsiteX3" fmla="*/ 7348 w 14468"/>
                <a:gd name="connsiteY3" fmla="*/ 9007 h 9158"/>
                <a:gd name="connsiteX4" fmla="*/ 20 w 14468"/>
                <a:gd name="connsiteY4" fmla="*/ 8543 h 9158"/>
                <a:gd name="connsiteX5" fmla="*/ 0 w 14468"/>
                <a:gd name="connsiteY5" fmla="*/ 0 h 9158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903"/>
                <a:gd name="connsiteX1" fmla="*/ 14450 w 14468"/>
                <a:gd name="connsiteY1" fmla="*/ 65 h 9903"/>
                <a:gd name="connsiteX2" fmla="*/ 14448 w 14468"/>
                <a:gd name="connsiteY2" fmla="*/ 7640 h 9903"/>
                <a:gd name="connsiteX3" fmla="*/ 20 w 14468"/>
                <a:gd name="connsiteY3" fmla="*/ 8630 h 9903"/>
                <a:gd name="connsiteX4" fmla="*/ 0 w 14468"/>
                <a:gd name="connsiteY4" fmla="*/ 0 h 9903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1280 w 14468"/>
                <a:gd name="connsiteY3" fmla="*/ 8003 h 9387"/>
                <a:gd name="connsiteX4" fmla="*/ 0 w 14468"/>
                <a:gd name="connsiteY4" fmla="*/ 0 h 9387"/>
                <a:gd name="connsiteX0" fmla="*/ 0 w 14468"/>
                <a:gd name="connsiteY0" fmla="*/ 0 h 9896"/>
                <a:gd name="connsiteX1" fmla="*/ 14450 w 14468"/>
                <a:gd name="connsiteY1" fmla="*/ 65 h 9896"/>
                <a:gd name="connsiteX2" fmla="*/ 14448 w 14468"/>
                <a:gd name="connsiteY2" fmla="*/ 7640 h 9896"/>
                <a:gd name="connsiteX3" fmla="*/ 67 w 14468"/>
                <a:gd name="connsiteY3" fmla="*/ 8623 h 9896"/>
                <a:gd name="connsiteX4" fmla="*/ 0 w 14468"/>
                <a:gd name="connsiteY4" fmla="*/ 0 h 9896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67 w 14468"/>
                <a:gd name="connsiteY3" fmla="*/ 8623 h 9387"/>
                <a:gd name="connsiteX4" fmla="*/ 0 w 14468"/>
                <a:gd name="connsiteY4" fmla="*/ 0 h 9387"/>
                <a:gd name="connsiteX0" fmla="*/ 0 w 14468"/>
                <a:gd name="connsiteY0" fmla="*/ 0 h 9547"/>
                <a:gd name="connsiteX1" fmla="*/ 14450 w 14468"/>
                <a:gd name="connsiteY1" fmla="*/ 65 h 9547"/>
                <a:gd name="connsiteX2" fmla="*/ 14448 w 14468"/>
                <a:gd name="connsiteY2" fmla="*/ 7640 h 9547"/>
                <a:gd name="connsiteX3" fmla="*/ 67 w 14468"/>
                <a:gd name="connsiteY3" fmla="*/ 8623 h 9547"/>
                <a:gd name="connsiteX4" fmla="*/ 0 w 14468"/>
                <a:gd name="connsiteY4" fmla="*/ 0 h 9547"/>
                <a:gd name="connsiteX0" fmla="*/ 0 w 14468"/>
                <a:gd name="connsiteY0" fmla="*/ 0 h 9553"/>
                <a:gd name="connsiteX1" fmla="*/ 14450 w 14468"/>
                <a:gd name="connsiteY1" fmla="*/ 65 h 9553"/>
                <a:gd name="connsiteX2" fmla="*/ 14448 w 14468"/>
                <a:gd name="connsiteY2" fmla="*/ 7640 h 9553"/>
                <a:gd name="connsiteX3" fmla="*/ 67 w 14468"/>
                <a:gd name="connsiteY3" fmla="*/ 8623 h 9553"/>
                <a:gd name="connsiteX4" fmla="*/ 0 w 14468"/>
                <a:gd name="connsiteY4" fmla="*/ 0 h 9553"/>
                <a:gd name="connsiteX0" fmla="*/ 0 w 14468"/>
                <a:gd name="connsiteY0" fmla="*/ 0 h 9567"/>
                <a:gd name="connsiteX1" fmla="*/ 14450 w 14468"/>
                <a:gd name="connsiteY1" fmla="*/ 65 h 9567"/>
                <a:gd name="connsiteX2" fmla="*/ 14448 w 14468"/>
                <a:gd name="connsiteY2" fmla="*/ 7640 h 9567"/>
                <a:gd name="connsiteX3" fmla="*/ 67 w 14468"/>
                <a:gd name="connsiteY3" fmla="*/ 8623 h 9567"/>
                <a:gd name="connsiteX4" fmla="*/ 0 w 14468"/>
                <a:gd name="connsiteY4" fmla="*/ 0 h 9567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548"/>
                <a:gd name="connsiteY0" fmla="*/ 0 h 9573"/>
                <a:gd name="connsiteX1" fmla="*/ 14450 w 14548"/>
                <a:gd name="connsiteY1" fmla="*/ 65 h 9573"/>
                <a:gd name="connsiteX2" fmla="*/ 14528 w 14548"/>
                <a:gd name="connsiteY2" fmla="*/ 7640 h 9573"/>
                <a:gd name="connsiteX3" fmla="*/ 67 w 14548"/>
                <a:gd name="connsiteY3" fmla="*/ 8623 h 9573"/>
                <a:gd name="connsiteX4" fmla="*/ 0 w 14548"/>
                <a:gd name="connsiteY4" fmla="*/ 0 h 9573"/>
                <a:gd name="connsiteX0" fmla="*/ 0 w 14568"/>
                <a:gd name="connsiteY0" fmla="*/ 0 h 9573"/>
                <a:gd name="connsiteX1" fmla="*/ 14450 w 14568"/>
                <a:gd name="connsiteY1" fmla="*/ 65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969"/>
                <a:gd name="connsiteY0" fmla="*/ 0 h 9573"/>
                <a:gd name="connsiteX1" fmla="*/ 14530 w 14969"/>
                <a:gd name="connsiteY1" fmla="*/ 12 h 9573"/>
                <a:gd name="connsiteX2" fmla="*/ 14528 w 14969"/>
                <a:gd name="connsiteY2" fmla="*/ 7640 h 9573"/>
                <a:gd name="connsiteX3" fmla="*/ 67 w 14969"/>
                <a:gd name="connsiteY3" fmla="*/ 8623 h 9573"/>
                <a:gd name="connsiteX4" fmla="*/ 0 w 14969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0 w 14448"/>
                <a:gd name="connsiteY0" fmla="*/ 0 h 9573"/>
                <a:gd name="connsiteX1" fmla="*/ 14410 w 14448"/>
                <a:gd name="connsiteY1" fmla="*/ 12 h 9573"/>
                <a:gd name="connsiteX2" fmla="*/ 14408 w 14448"/>
                <a:gd name="connsiteY2" fmla="*/ 7640 h 9573"/>
                <a:gd name="connsiteX3" fmla="*/ 27 w 14448"/>
                <a:gd name="connsiteY3" fmla="*/ 8623 h 9573"/>
                <a:gd name="connsiteX4" fmla="*/ 0 w 14448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55 w 14476"/>
                <a:gd name="connsiteY3" fmla="*/ 8623 h 9573"/>
                <a:gd name="connsiteX4" fmla="*/ 0 w 14476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27 w 14476"/>
                <a:gd name="connsiteY3" fmla="*/ 8623 h 9573"/>
                <a:gd name="connsiteX4" fmla="*/ 0 w 14476"/>
                <a:gd name="connsiteY4" fmla="*/ 0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6" h="9573">
                  <a:moveTo>
                    <a:pt x="0" y="0"/>
                  </a:moveTo>
                  <a:lnTo>
                    <a:pt x="14438" y="12"/>
                  </a:lnTo>
                  <a:cubicBezTo>
                    <a:pt x="14450" y="2814"/>
                    <a:pt x="14476" y="4556"/>
                    <a:pt x="14436" y="7640"/>
                  </a:cubicBezTo>
                  <a:cubicBezTo>
                    <a:pt x="10711" y="9387"/>
                    <a:pt x="4902" y="9573"/>
                    <a:pt x="27" y="8623"/>
                  </a:cubicBezTo>
                  <a:cubicBezTo>
                    <a:pt x="27" y="4863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E5584"/>
                </a:gs>
                <a:gs pos="100000">
                  <a:srgbClr val="002B52"/>
                </a:gs>
              </a:gsLst>
              <a:path path="rect">
                <a:fillToRect r="100000" b="100000"/>
              </a:path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6" name="Picture 9" descr="TPCHD_tagline_horiz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6094413"/>
            <a:ext cx="1984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33338"/>
            <a:ext cx="9144000" cy="68913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9" name="Picture 9" descr="TPCHD_tagline_horiz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6094413"/>
            <a:ext cx="1984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465138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4200" y="1397000"/>
            <a:ext cx="82296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1 indent</a:t>
            </a:r>
          </a:p>
          <a:p>
            <a:pPr lvl="2"/>
            <a:r>
              <a:rPr lang="en-US"/>
              <a:t>Level 2 indent</a:t>
            </a:r>
          </a:p>
          <a:p>
            <a:pPr lvl="3"/>
            <a:r>
              <a:rPr lang="en-US"/>
              <a:t>Level 3 indent</a:t>
            </a:r>
          </a:p>
          <a:p>
            <a:pPr lvl="4"/>
            <a:r>
              <a:rPr lang="en-US"/>
              <a:t>Level 4 indent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33338"/>
            <a:ext cx="9144000" cy="689133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9" name="Group 14"/>
          <p:cNvGrpSpPr>
            <a:grpSpLocks/>
          </p:cNvGrpSpPr>
          <p:nvPr userDrawn="1"/>
        </p:nvGrpSpPr>
        <p:grpSpPr bwMode="auto">
          <a:xfrm>
            <a:off x="-26988" y="-33338"/>
            <a:ext cx="9191626" cy="6850063"/>
            <a:chOff x="-27304" y="-33338"/>
            <a:chExt cx="9191942" cy="6850063"/>
          </a:xfrm>
        </p:grpSpPr>
        <p:sp>
          <p:nvSpPr>
            <p:cNvPr id="20" name="AutoShape 2"/>
            <p:cNvSpPr>
              <a:spLocks/>
            </p:cNvSpPr>
            <p:nvPr userDrawn="1"/>
          </p:nvSpPr>
          <p:spPr bwMode="auto">
            <a:xfrm>
              <a:off x="-315" y="1087438"/>
              <a:ext cx="9152253" cy="5729287"/>
            </a:xfrm>
            <a:custGeom>
              <a:avLst/>
              <a:gdLst>
                <a:gd name="connsiteX0" fmla="*/ 0 w 15140"/>
                <a:gd name="connsiteY0" fmla="*/ 0 h 9035"/>
                <a:gd name="connsiteX1" fmla="*/ 15120 w 15140"/>
                <a:gd name="connsiteY1" fmla="*/ 0 h 9035"/>
                <a:gd name="connsiteX2" fmla="*/ 14413 w 15140"/>
                <a:gd name="connsiteY2" fmla="*/ 6160 h 9035"/>
                <a:gd name="connsiteX3" fmla="*/ 20 w 15140"/>
                <a:gd name="connsiteY3" fmla="*/ 8555 h 9035"/>
                <a:gd name="connsiteX4" fmla="*/ 0 w 15140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160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035"/>
                <a:gd name="connsiteX1" fmla="*/ 14380 w 14413"/>
                <a:gd name="connsiteY1" fmla="*/ 0 h 9035"/>
                <a:gd name="connsiteX2" fmla="*/ 14413 w 14413"/>
                <a:gd name="connsiteY2" fmla="*/ 6593 h 9035"/>
                <a:gd name="connsiteX3" fmla="*/ 20 w 14413"/>
                <a:gd name="connsiteY3" fmla="*/ 8555 h 9035"/>
                <a:gd name="connsiteX4" fmla="*/ 0 w 14413"/>
                <a:gd name="connsiteY4" fmla="*/ 0 h 9035"/>
                <a:gd name="connsiteX0" fmla="*/ 0 w 14413"/>
                <a:gd name="connsiteY0" fmla="*/ 0 h 9100"/>
                <a:gd name="connsiteX1" fmla="*/ 14380 w 14413"/>
                <a:gd name="connsiteY1" fmla="*/ 0 h 9100"/>
                <a:gd name="connsiteX2" fmla="*/ 14413 w 14413"/>
                <a:gd name="connsiteY2" fmla="*/ 6593 h 9100"/>
                <a:gd name="connsiteX3" fmla="*/ 20 w 14413"/>
                <a:gd name="connsiteY3" fmla="*/ 8620 h 9100"/>
                <a:gd name="connsiteX4" fmla="*/ 0 w 14413"/>
                <a:gd name="connsiteY4" fmla="*/ 0 h 9100"/>
                <a:gd name="connsiteX0" fmla="*/ 0 w 14413"/>
                <a:gd name="connsiteY0" fmla="*/ 0 h 8955"/>
                <a:gd name="connsiteX1" fmla="*/ 14380 w 14413"/>
                <a:gd name="connsiteY1" fmla="*/ 0 h 8955"/>
                <a:gd name="connsiteX2" fmla="*/ 14413 w 14413"/>
                <a:gd name="connsiteY2" fmla="*/ 6593 h 8955"/>
                <a:gd name="connsiteX3" fmla="*/ 20 w 14413"/>
                <a:gd name="connsiteY3" fmla="*/ 8620 h 8955"/>
                <a:gd name="connsiteX4" fmla="*/ 0 w 14413"/>
                <a:gd name="connsiteY4" fmla="*/ 0 h 8955"/>
                <a:gd name="connsiteX0" fmla="*/ 0 w 14413"/>
                <a:gd name="connsiteY0" fmla="*/ 0 h 8992"/>
                <a:gd name="connsiteX1" fmla="*/ 14380 w 14413"/>
                <a:gd name="connsiteY1" fmla="*/ 0 h 8992"/>
                <a:gd name="connsiteX2" fmla="*/ 14413 w 14413"/>
                <a:gd name="connsiteY2" fmla="*/ 6593 h 8992"/>
                <a:gd name="connsiteX3" fmla="*/ 20 w 14413"/>
                <a:gd name="connsiteY3" fmla="*/ 8620 h 8992"/>
                <a:gd name="connsiteX4" fmla="*/ 0 w 14413"/>
                <a:gd name="connsiteY4" fmla="*/ 0 h 8992"/>
                <a:gd name="connsiteX0" fmla="*/ 0 w 14413"/>
                <a:gd name="connsiteY0" fmla="*/ 0 h 9007"/>
                <a:gd name="connsiteX1" fmla="*/ 14380 w 14413"/>
                <a:gd name="connsiteY1" fmla="*/ 0 h 9007"/>
                <a:gd name="connsiteX2" fmla="*/ 14413 w 14413"/>
                <a:gd name="connsiteY2" fmla="*/ 6593 h 9007"/>
                <a:gd name="connsiteX3" fmla="*/ 20 w 14413"/>
                <a:gd name="connsiteY3" fmla="*/ 8620 h 9007"/>
                <a:gd name="connsiteX4" fmla="*/ 0 w 14413"/>
                <a:gd name="connsiteY4" fmla="*/ 0 h 9007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59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828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24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20 w 14413"/>
                <a:gd name="connsiteY3" fmla="*/ 8620 h 9022"/>
                <a:gd name="connsiteX4" fmla="*/ 0 w 14413"/>
                <a:gd name="connsiteY4" fmla="*/ 0 h 9022"/>
                <a:gd name="connsiteX0" fmla="*/ 0 w 14413"/>
                <a:gd name="connsiteY0" fmla="*/ 0 h 9022"/>
                <a:gd name="connsiteX1" fmla="*/ 14380 w 14413"/>
                <a:gd name="connsiteY1" fmla="*/ 0 h 9022"/>
                <a:gd name="connsiteX2" fmla="*/ 14413 w 14413"/>
                <a:gd name="connsiteY2" fmla="*/ 6613 h 9022"/>
                <a:gd name="connsiteX3" fmla="*/ 7 w 14413"/>
                <a:gd name="connsiteY3" fmla="*/ 8620 h 9022"/>
                <a:gd name="connsiteX4" fmla="*/ 0 w 14413"/>
                <a:gd name="connsiteY4" fmla="*/ 0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" h="9022">
                  <a:moveTo>
                    <a:pt x="0" y="0"/>
                  </a:moveTo>
                  <a:lnTo>
                    <a:pt x="14380" y="0"/>
                  </a:lnTo>
                  <a:cubicBezTo>
                    <a:pt x="14400" y="2520"/>
                    <a:pt x="14413" y="3563"/>
                    <a:pt x="14413" y="6613"/>
                  </a:cubicBezTo>
                  <a:cubicBezTo>
                    <a:pt x="11585" y="7877"/>
                    <a:pt x="7657" y="9022"/>
                    <a:pt x="7" y="8620"/>
                  </a:cubicBezTo>
                  <a:cubicBezTo>
                    <a:pt x="7" y="4860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6000"/>
                  </a:schemeClr>
                </a:gs>
                <a:gs pos="100000">
                  <a:srgbClr val="FFFFFF"/>
                </a:gs>
              </a:gsLst>
              <a:lin ang="18900000" scaled="1"/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AutoShape 3"/>
            <p:cNvSpPr>
              <a:spLocks/>
            </p:cNvSpPr>
            <p:nvPr userDrawn="1"/>
          </p:nvSpPr>
          <p:spPr bwMode="auto">
            <a:xfrm>
              <a:off x="-17779" y="1189038"/>
              <a:ext cx="9161778" cy="5534025"/>
            </a:xfrm>
            <a:custGeom>
              <a:avLst/>
              <a:gdLst>
                <a:gd name="connsiteX0" fmla="*/ 0 w 15140"/>
                <a:gd name="connsiteY0" fmla="*/ 0 h 9045"/>
                <a:gd name="connsiteX1" fmla="*/ 15120 w 15140"/>
                <a:gd name="connsiteY1" fmla="*/ 0 h 9045"/>
                <a:gd name="connsiteX2" fmla="*/ 15140 w 15140"/>
                <a:gd name="connsiteY2" fmla="*/ 6160 h 9045"/>
                <a:gd name="connsiteX3" fmla="*/ 40 w 15140"/>
                <a:gd name="connsiteY3" fmla="*/ 8225 h 9045"/>
                <a:gd name="connsiteX4" fmla="*/ 0 w 15140"/>
                <a:gd name="connsiteY4" fmla="*/ 0 h 9045"/>
                <a:gd name="connsiteX0" fmla="*/ 0 w 15140"/>
                <a:gd name="connsiteY0" fmla="*/ 0 h 8275"/>
                <a:gd name="connsiteX1" fmla="*/ 15120 w 15140"/>
                <a:gd name="connsiteY1" fmla="*/ 0 h 8275"/>
                <a:gd name="connsiteX2" fmla="*/ 15140 w 15140"/>
                <a:gd name="connsiteY2" fmla="*/ 6160 h 8275"/>
                <a:gd name="connsiteX3" fmla="*/ 502 w 15140"/>
                <a:gd name="connsiteY3" fmla="*/ 7455 h 8275"/>
                <a:gd name="connsiteX4" fmla="*/ 0 w 15140"/>
                <a:gd name="connsiteY4" fmla="*/ 0 h 8275"/>
                <a:gd name="connsiteX0" fmla="*/ 0 w 15140"/>
                <a:gd name="connsiteY0" fmla="*/ 0 h 9052"/>
                <a:gd name="connsiteX1" fmla="*/ 15120 w 15140"/>
                <a:gd name="connsiteY1" fmla="*/ 0 h 9052"/>
                <a:gd name="connsiteX2" fmla="*/ 15140 w 15140"/>
                <a:gd name="connsiteY2" fmla="*/ 6160 h 9052"/>
                <a:gd name="connsiteX3" fmla="*/ 19 w 15140"/>
                <a:gd name="connsiteY3" fmla="*/ 8232 h 9052"/>
                <a:gd name="connsiteX4" fmla="*/ 0 w 15140"/>
                <a:gd name="connsiteY4" fmla="*/ 0 h 9052"/>
                <a:gd name="connsiteX0" fmla="*/ 0 w 15140"/>
                <a:gd name="connsiteY0" fmla="*/ 0 h 9040"/>
                <a:gd name="connsiteX1" fmla="*/ 15120 w 15140"/>
                <a:gd name="connsiteY1" fmla="*/ 0 h 9040"/>
                <a:gd name="connsiteX2" fmla="*/ 15140 w 15140"/>
                <a:gd name="connsiteY2" fmla="*/ 6160 h 9040"/>
                <a:gd name="connsiteX3" fmla="*/ 19 w 15140"/>
                <a:gd name="connsiteY3" fmla="*/ 8232 h 9040"/>
                <a:gd name="connsiteX4" fmla="*/ 0 w 15140"/>
                <a:gd name="connsiteY4" fmla="*/ 0 h 9040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160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082"/>
                <a:gd name="connsiteX1" fmla="*/ 15120 w 15140"/>
                <a:gd name="connsiteY1" fmla="*/ 0 h 9082"/>
                <a:gd name="connsiteX2" fmla="*/ 15140 w 15140"/>
                <a:gd name="connsiteY2" fmla="*/ 6482 h 9082"/>
                <a:gd name="connsiteX3" fmla="*/ 19 w 15140"/>
                <a:gd name="connsiteY3" fmla="*/ 8232 h 9082"/>
                <a:gd name="connsiteX4" fmla="*/ 0 w 15140"/>
                <a:gd name="connsiteY4" fmla="*/ 0 h 9082"/>
                <a:gd name="connsiteX0" fmla="*/ 0 w 15140"/>
                <a:gd name="connsiteY0" fmla="*/ 0 h 9166"/>
                <a:gd name="connsiteX1" fmla="*/ 15120 w 15140"/>
                <a:gd name="connsiteY1" fmla="*/ 0 h 9166"/>
                <a:gd name="connsiteX2" fmla="*/ 15140 w 15140"/>
                <a:gd name="connsiteY2" fmla="*/ 6482 h 9166"/>
                <a:gd name="connsiteX3" fmla="*/ 19 w 15140"/>
                <a:gd name="connsiteY3" fmla="*/ 8232 h 9166"/>
                <a:gd name="connsiteX4" fmla="*/ 0 w 15140"/>
                <a:gd name="connsiteY4" fmla="*/ 0 h 9166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  <a:gd name="connsiteX0" fmla="*/ 0 w 15140"/>
                <a:gd name="connsiteY0" fmla="*/ 0 h 9145"/>
                <a:gd name="connsiteX1" fmla="*/ 15120 w 15140"/>
                <a:gd name="connsiteY1" fmla="*/ 0 h 9145"/>
                <a:gd name="connsiteX2" fmla="*/ 15140 w 15140"/>
                <a:gd name="connsiteY2" fmla="*/ 6482 h 9145"/>
                <a:gd name="connsiteX3" fmla="*/ 19 w 15140"/>
                <a:gd name="connsiteY3" fmla="*/ 8232 h 9145"/>
                <a:gd name="connsiteX4" fmla="*/ 0 w 15140"/>
                <a:gd name="connsiteY4" fmla="*/ 0 h 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0" h="9145">
                  <a:moveTo>
                    <a:pt x="0" y="0"/>
                  </a:moveTo>
                  <a:lnTo>
                    <a:pt x="15120" y="0"/>
                  </a:lnTo>
                  <a:cubicBezTo>
                    <a:pt x="15140" y="2520"/>
                    <a:pt x="15140" y="3432"/>
                    <a:pt x="15140" y="6482"/>
                  </a:cubicBezTo>
                  <a:cubicBezTo>
                    <a:pt x="12900" y="7467"/>
                    <a:pt x="8807" y="9145"/>
                    <a:pt x="19" y="8232"/>
                  </a:cubicBezTo>
                  <a:cubicBezTo>
                    <a:pt x="19" y="4472"/>
                    <a:pt x="4" y="24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AutoShape 4"/>
            <p:cNvSpPr>
              <a:spLocks/>
            </p:cNvSpPr>
            <p:nvPr userDrawn="1"/>
          </p:nvSpPr>
          <p:spPr bwMode="auto">
            <a:xfrm>
              <a:off x="-27304" y="-33338"/>
              <a:ext cx="9191942" cy="6078538"/>
            </a:xfrm>
            <a:custGeom>
              <a:avLst/>
              <a:gdLst>
                <a:gd name="connsiteX0" fmla="*/ 0 w 15164"/>
                <a:gd name="connsiteY0" fmla="*/ 0 h 9107"/>
                <a:gd name="connsiteX1" fmla="*/ 15152 w 15164"/>
                <a:gd name="connsiteY1" fmla="*/ 991 h 9107"/>
                <a:gd name="connsiteX2" fmla="*/ 15145 w 15164"/>
                <a:gd name="connsiteY2" fmla="*/ 7147 h 9107"/>
                <a:gd name="connsiteX3" fmla="*/ 7348 w 15164"/>
                <a:gd name="connsiteY3" fmla="*/ 9007 h 9107"/>
                <a:gd name="connsiteX4" fmla="*/ 20 w 15164"/>
                <a:gd name="connsiteY4" fmla="*/ 8543 h 9107"/>
                <a:gd name="connsiteX5" fmla="*/ 0 w 15164"/>
                <a:gd name="connsiteY5" fmla="*/ 0 h 9107"/>
                <a:gd name="connsiteX0" fmla="*/ 0 w 15145"/>
                <a:gd name="connsiteY0" fmla="*/ 0 h 9107"/>
                <a:gd name="connsiteX1" fmla="*/ 14069 w 15145"/>
                <a:gd name="connsiteY1" fmla="*/ 378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32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5145"/>
                <a:gd name="connsiteY0" fmla="*/ 0 h 9107"/>
                <a:gd name="connsiteX1" fmla="*/ 14450 w 15145"/>
                <a:gd name="connsiteY1" fmla="*/ 65 h 9107"/>
                <a:gd name="connsiteX2" fmla="*/ 15145 w 15145"/>
                <a:gd name="connsiteY2" fmla="*/ 7147 h 9107"/>
                <a:gd name="connsiteX3" fmla="*/ 7348 w 15145"/>
                <a:gd name="connsiteY3" fmla="*/ 9007 h 9107"/>
                <a:gd name="connsiteX4" fmla="*/ 20 w 15145"/>
                <a:gd name="connsiteY4" fmla="*/ 8543 h 9107"/>
                <a:gd name="connsiteX5" fmla="*/ 0 w 15145"/>
                <a:gd name="connsiteY5" fmla="*/ 0 h 9107"/>
                <a:gd name="connsiteX0" fmla="*/ 0 w 14462"/>
                <a:gd name="connsiteY0" fmla="*/ 0 h 9167"/>
                <a:gd name="connsiteX1" fmla="*/ 14450 w 14462"/>
                <a:gd name="connsiteY1" fmla="*/ 65 h 9167"/>
                <a:gd name="connsiteX2" fmla="*/ 13601 w 14462"/>
                <a:gd name="connsiteY2" fmla="*/ 7580 h 9167"/>
                <a:gd name="connsiteX3" fmla="*/ 7348 w 14462"/>
                <a:gd name="connsiteY3" fmla="*/ 9007 h 9167"/>
                <a:gd name="connsiteX4" fmla="*/ 20 w 14462"/>
                <a:gd name="connsiteY4" fmla="*/ 8543 h 9167"/>
                <a:gd name="connsiteX5" fmla="*/ 0 w 14462"/>
                <a:gd name="connsiteY5" fmla="*/ 0 h 9167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321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2"/>
                <a:gd name="connsiteY0" fmla="*/ 0 h 9176"/>
                <a:gd name="connsiteX1" fmla="*/ 14450 w 14462"/>
                <a:gd name="connsiteY1" fmla="*/ 65 h 9176"/>
                <a:gd name="connsiteX2" fmla="*/ 14448 w 14462"/>
                <a:gd name="connsiteY2" fmla="*/ 7527 h 9176"/>
                <a:gd name="connsiteX3" fmla="*/ 7348 w 14462"/>
                <a:gd name="connsiteY3" fmla="*/ 9007 h 9176"/>
                <a:gd name="connsiteX4" fmla="*/ 20 w 14462"/>
                <a:gd name="connsiteY4" fmla="*/ 8543 h 9176"/>
                <a:gd name="connsiteX5" fmla="*/ 0 w 14462"/>
                <a:gd name="connsiteY5" fmla="*/ 0 h 9176"/>
                <a:gd name="connsiteX0" fmla="*/ 0 w 14468"/>
                <a:gd name="connsiteY0" fmla="*/ 0 h 9176"/>
                <a:gd name="connsiteX1" fmla="*/ 14450 w 14468"/>
                <a:gd name="connsiteY1" fmla="*/ 65 h 9176"/>
                <a:gd name="connsiteX2" fmla="*/ 14448 w 14468"/>
                <a:gd name="connsiteY2" fmla="*/ 7527 h 9176"/>
                <a:gd name="connsiteX3" fmla="*/ 7348 w 14468"/>
                <a:gd name="connsiteY3" fmla="*/ 9007 h 9176"/>
                <a:gd name="connsiteX4" fmla="*/ 20 w 14468"/>
                <a:gd name="connsiteY4" fmla="*/ 8543 h 9176"/>
                <a:gd name="connsiteX5" fmla="*/ 0 w 14468"/>
                <a:gd name="connsiteY5" fmla="*/ 0 h 9176"/>
                <a:gd name="connsiteX0" fmla="*/ 0 w 14468"/>
                <a:gd name="connsiteY0" fmla="*/ 0 h 9158"/>
                <a:gd name="connsiteX1" fmla="*/ 14450 w 14468"/>
                <a:gd name="connsiteY1" fmla="*/ 65 h 9158"/>
                <a:gd name="connsiteX2" fmla="*/ 14448 w 14468"/>
                <a:gd name="connsiteY2" fmla="*/ 7640 h 9158"/>
                <a:gd name="connsiteX3" fmla="*/ 7348 w 14468"/>
                <a:gd name="connsiteY3" fmla="*/ 9007 h 9158"/>
                <a:gd name="connsiteX4" fmla="*/ 20 w 14468"/>
                <a:gd name="connsiteY4" fmla="*/ 8543 h 9158"/>
                <a:gd name="connsiteX5" fmla="*/ 0 w 14468"/>
                <a:gd name="connsiteY5" fmla="*/ 0 h 9158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816"/>
                <a:gd name="connsiteX1" fmla="*/ 14450 w 14468"/>
                <a:gd name="connsiteY1" fmla="*/ 65 h 9816"/>
                <a:gd name="connsiteX2" fmla="*/ 14448 w 14468"/>
                <a:gd name="connsiteY2" fmla="*/ 7640 h 9816"/>
                <a:gd name="connsiteX3" fmla="*/ 20 w 14468"/>
                <a:gd name="connsiteY3" fmla="*/ 8543 h 9816"/>
                <a:gd name="connsiteX4" fmla="*/ 0 w 14468"/>
                <a:gd name="connsiteY4" fmla="*/ 0 h 9816"/>
                <a:gd name="connsiteX0" fmla="*/ 0 w 14468"/>
                <a:gd name="connsiteY0" fmla="*/ 0 h 9903"/>
                <a:gd name="connsiteX1" fmla="*/ 14450 w 14468"/>
                <a:gd name="connsiteY1" fmla="*/ 65 h 9903"/>
                <a:gd name="connsiteX2" fmla="*/ 14448 w 14468"/>
                <a:gd name="connsiteY2" fmla="*/ 7640 h 9903"/>
                <a:gd name="connsiteX3" fmla="*/ 20 w 14468"/>
                <a:gd name="connsiteY3" fmla="*/ 8630 h 9903"/>
                <a:gd name="connsiteX4" fmla="*/ 0 w 14468"/>
                <a:gd name="connsiteY4" fmla="*/ 0 h 9903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1280 w 14468"/>
                <a:gd name="connsiteY3" fmla="*/ 8003 h 9387"/>
                <a:gd name="connsiteX4" fmla="*/ 0 w 14468"/>
                <a:gd name="connsiteY4" fmla="*/ 0 h 9387"/>
                <a:gd name="connsiteX0" fmla="*/ 0 w 14468"/>
                <a:gd name="connsiteY0" fmla="*/ 0 h 9896"/>
                <a:gd name="connsiteX1" fmla="*/ 14450 w 14468"/>
                <a:gd name="connsiteY1" fmla="*/ 65 h 9896"/>
                <a:gd name="connsiteX2" fmla="*/ 14448 w 14468"/>
                <a:gd name="connsiteY2" fmla="*/ 7640 h 9896"/>
                <a:gd name="connsiteX3" fmla="*/ 67 w 14468"/>
                <a:gd name="connsiteY3" fmla="*/ 8623 h 9896"/>
                <a:gd name="connsiteX4" fmla="*/ 0 w 14468"/>
                <a:gd name="connsiteY4" fmla="*/ 0 h 9896"/>
                <a:gd name="connsiteX0" fmla="*/ 0 w 14468"/>
                <a:gd name="connsiteY0" fmla="*/ 0 h 9387"/>
                <a:gd name="connsiteX1" fmla="*/ 14450 w 14468"/>
                <a:gd name="connsiteY1" fmla="*/ 65 h 9387"/>
                <a:gd name="connsiteX2" fmla="*/ 14448 w 14468"/>
                <a:gd name="connsiteY2" fmla="*/ 7640 h 9387"/>
                <a:gd name="connsiteX3" fmla="*/ 67 w 14468"/>
                <a:gd name="connsiteY3" fmla="*/ 8623 h 9387"/>
                <a:gd name="connsiteX4" fmla="*/ 0 w 14468"/>
                <a:gd name="connsiteY4" fmla="*/ 0 h 9387"/>
                <a:gd name="connsiteX0" fmla="*/ 0 w 14468"/>
                <a:gd name="connsiteY0" fmla="*/ 0 h 9547"/>
                <a:gd name="connsiteX1" fmla="*/ 14450 w 14468"/>
                <a:gd name="connsiteY1" fmla="*/ 65 h 9547"/>
                <a:gd name="connsiteX2" fmla="*/ 14448 w 14468"/>
                <a:gd name="connsiteY2" fmla="*/ 7640 h 9547"/>
                <a:gd name="connsiteX3" fmla="*/ 67 w 14468"/>
                <a:gd name="connsiteY3" fmla="*/ 8623 h 9547"/>
                <a:gd name="connsiteX4" fmla="*/ 0 w 14468"/>
                <a:gd name="connsiteY4" fmla="*/ 0 h 9547"/>
                <a:gd name="connsiteX0" fmla="*/ 0 w 14468"/>
                <a:gd name="connsiteY0" fmla="*/ 0 h 9553"/>
                <a:gd name="connsiteX1" fmla="*/ 14450 w 14468"/>
                <a:gd name="connsiteY1" fmla="*/ 65 h 9553"/>
                <a:gd name="connsiteX2" fmla="*/ 14448 w 14468"/>
                <a:gd name="connsiteY2" fmla="*/ 7640 h 9553"/>
                <a:gd name="connsiteX3" fmla="*/ 67 w 14468"/>
                <a:gd name="connsiteY3" fmla="*/ 8623 h 9553"/>
                <a:gd name="connsiteX4" fmla="*/ 0 w 14468"/>
                <a:gd name="connsiteY4" fmla="*/ 0 h 9553"/>
                <a:gd name="connsiteX0" fmla="*/ 0 w 14468"/>
                <a:gd name="connsiteY0" fmla="*/ 0 h 9567"/>
                <a:gd name="connsiteX1" fmla="*/ 14450 w 14468"/>
                <a:gd name="connsiteY1" fmla="*/ 65 h 9567"/>
                <a:gd name="connsiteX2" fmla="*/ 14448 w 14468"/>
                <a:gd name="connsiteY2" fmla="*/ 7640 h 9567"/>
                <a:gd name="connsiteX3" fmla="*/ 67 w 14468"/>
                <a:gd name="connsiteY3" fmla="*/ 8623 h 9567"/>
                <a:gd name="connsiteX4" fmla="*/ 0 w 14468"/>
                <a:gd name="connsiteY4" fmla="*/ 0 h 9567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468"/>
                <a:gd name="connsiteY0" fmla="*/ 0 h 9573"/>
                <a:gd name="connsiteX1" fmla="*/ 14450 w 14468"/>
                <a:gd name="connsiteY1" fmla="*/ 65 h 9573"/>
                <a:gd name="connsiteX2" fmla="*/ 14448 w 14468"/>
                <a:gd name="connsiteY2" fmla="*/ 7640 h 9573"/>
                <a:gd name="connsiteX3" fmla="*/ 67 w 14468"/>
                <a:gd name="connsiteY3" fmla="*/ 8623 h 9573"/>
                <a:gd name="connsiteX4" fmla="*/ 0 w 14468"/>
                <a:gd name="connsiteY4" fmla="*/ 0 h 9573"/>
                <a:gd name="connsiteX0" fmla="*/ 0 w 14548"/>
                <a:gd name="connsiteY0" fmla="*/ 0 h 9573"/>
                <a:gd name="connsiteX1" fmla="*/ 14450 w 14548"/>
                <a:gd name="connsiteY1" fmla="*/ 65 h 9573"/>
                <a:gd name="connsiteX2" fmla="*/ 14528 w 14548"/>
                <a:gd name="connsiteY2" fmla="*/ 7640 h 9573"/>
                <a:gd name="connsiteX3" fmla="*/ 67 w 14548"/>
                <a:gd name="connsiteY3" fmla="*/ 8623 h 9573"/>
                <a:gd name="connsiteX4" fmla="*/ 0 w 14548"/>
                <a:gd name="connsiteY4" fmla="*/ 0 h 9573"/>
                <a:gd name="connsiteX0" fmla="*/ 0 w 14568"/>
                <a:gd name="connsiteY0" fmla="*/ 0 h 9573"/>
                <a:gd name="connsiteX1" fmla="*/ 14450 w 14568"/>
                <a:gd name="connsiteY1" fmla="*/ 65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0 w 14969"/>
                <a:gd name="connsiteY0" fmla="*/ 0 h 9573"/>
                <a:gd name="connsiteX1" fmla="*/ 14530 w 14969"/>
                <a:gd name="connsiteY1" fmla="*/ 12 h 9573"/>
                <a:gd name="connsiteX2" fmla="*/ 14528 w 14969"/>
                <a:gd name="connsiteY2" fmla="*/ 7640 h 9573"/>
                <a:gd name="connsiteX3" fmla="*/ 67 w 14969"/>
                <a:gd name="connsiteY3" fmla="*/ 8623 h 9573"/>
                <a:gd name="connsiteX4" fmla="*/ 0 w 14969"/>
                <a:gd name="connsiteY4" fmla="*/ 0 h 9573"/>
                <a:gd name="connsiteX0" fmla="*/ 0 w 14568"/>
                <a:gd name="connsiteY0" fmla="*/ 0 h 9573"/>
                <a:gd name="connsiteX1" fmla="*/ 14530 w 14568"/>
                <a:gd name="connsiteY1" fmla="*/ 12 h 9573"/>
                <a:gd name="connsiteX2" fmla="*/ 14528 w 14568"/>
                <a:gd name="connsiteY2" fmla="*/ 7640 h 9573"/>
                <a:gd name="connsiteX3" fmla="*/ 67 w 14568"/>
                <a:gd name="connsiteY3" fmla="*/ 8623 h 9573"/>
                <a:gd name="connsiteX4" fmla="*/ 0 w 14568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53 w 14501"/>
                <a:gd name="connsiteY0" fmla="*/ 0 h 9573"/>
                <a:gd name="connsiteX1" fmla="*/ 14463 w 14501"/>
                <a:gd name="connsiteY1" fmla="*/ 12 h 9573"/>
                <a:gd name="connsiteX2" fmla="*/ 14461 w 14501"/>
                <a:gd name="connsiteY2" fmla="*/ 7640 h 9573"/>
                <a:gd name="connsiteX3" fmla="*/ 0 w 14501"/>
                <a:gd name="connsiteY3" fmla="*/ 8623 h 9573"/>
                <a:gd name="connsiteX4" fmla="*/ 53 w 14501"/>
                <a:gd name="connsiteY4" fmla="*/ 0 h 9573"/>
                <a:gd name="connsiteX0" fmla="*/ 0 w 14448"/>
                <a:gd name="connsiteY0" fmla="*/ 0 h 9573"/>
                <a:gd name="connsiteX1" fmla="*/ 14410 w 14448"/>
                <a:gd name="connsiteY1" fmla="*/ 12 h 9573"/>
                <a:gd name="connsiteX2" fmla="*/ 14408 w 14448"/>
                <a:gd name="connsiteY2" fmla="*/ 7640 h 9573"/>
                <a:gd name="connsiteX3" fmla="*/ 27 w 14448"/>
                <a:gd name="connsiteY3" fmla="*/ 8623 h 9573"/>
                <a:gd name="connsiteX4" fmla="*/ 0 w 14448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55 w 14476"/>
                <a:gd name="connsiteY3" fmla="*/ 8623 h 9573"/>
                <a:gd name="connsiteX4" fmla="*/ 0 w 14476"/>
                <a:gd name="connsiteY4" fmla="*/ 0 h 9573"/>
                <a:gd name="connsiteX0" fmla="*/ 0 w 14476"/>
                <a:gd name="connsiteY0" fmla="*/ 0 h 9573"/>
                <a:gd name="connsiteX1" fmla="*/ 14438 w 14476"/>
                <a:gd name="connsiteY1" fmla="*/ 12 h 9573"/>
                <a:gd name="connsiteX2" fmla="*/ 14436 w 14476"/>
                <a:gd name="connsiteY2" fmla="*/ 7640 h 9573"/>
                <a:gd name="connsiteX3" fmla="*/ 27 w 14476"/>
                <a:gd name="connsiteY3" fmla="*/ 8623 h 9573"/>
                <a:gd name="connsiteX4" fmla="*/ 0 w 14476"/>
                <a:gd name="connsiteY4" fmla="*/ 0 h 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6" h="9573">
                  <a:moveTo>
                    <a:pt x="0" y="0"/>
                  </a:moveTo>
                  <a:lnTo>
                    <a:pt x="14438" y="12"/>
                  </a:lnTo>
                  <a:cubicBezTo>
                    <a:pt x="14450" y="2814"/>
                    <a:pt x="14476" y="4556"/>
                    <a:pt x="14436" y="7640"/>
                  </a:cubicBezTo>
                  <a:cubicBezTo>
                    <a:pt x="10711" y="9387"/>
                    <a:pt x="4902" y="9573"/>
                    <a:pt x="27" y="8623"/>
                  </a:cubicBezTo>
                  <a:cubicBezTo>
                    <a:pt x="27" y="4863"/>
                    <a:pt x="4" y="242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E5584"/>
                </a:gs>
                <a:gs pos="100000">
                  <a:srgbClr val="002B52"/>
                </a:gs>
              </a:gsLst>
              <a:path path="rect">
                <a:fillToRect r="100000" b="100000"/>
              </a:path>
            </a:gradFill>
            <a:ln w="44450">
              <a:noFill/>
              <a:round/>
              <a:headEnd/>
              <a:tailEnd/>
            </a:ln>
            <a:effectLst/>
          </p:spPr>
          <p:txBody>
            <a:bodyPr lIns="0" tIns="91440" bIns="9144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 spc="100">
          <a:solidFill>
            <a:schemeClr val="bg1"/>
          </a:solidFill>
          <a:latin typeface="Foco Black"/>
          <a:ea typeface="ヒラギノ角ゴ Pro W3" pitchFamily="-106" charset="-128"/>
          <a:cs typeface="Foco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Foco Black" pitchFamily="-106" charset="0"/>
          <a:ea typeface="ヒラギノ角ゴ Pro W3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1pPr>
      <a:lvl2pPr marL="628650" indent="-223838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2pPr>
      <a:lvl3pPr marL="859536" indent="-219456" algn="l" defTabSz="457200" rtl="0" eaLnBrk="1" fontAlgn="base" hangingPunct="1">
        <a:spcBef>
          <a:spcPts val="600"/>
        </a:spcBef>
        <a:spcAft>
          <a:spcPct val="0"/>
        </a:spcAft>
        <a:buFont typeface="Lucida Grande"/>
        <a:buChar char="–"/>
        <a:defRPr sz="2000" kern="1200" baseline="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3pPr>
      <a:lvl4pPr marL="1143000" indent="-290513" algn="l" defTabSz="457200" rtl="0" eaLnBrk="1" fontAlgn="base" hangingPunct="1">
        <a:spcBef>
          <a:spcPts val="600"/>
        </a:spcBef>
        <a:spcAft>
          <a:spcPct val="0"/>
        </a:spcAft>
        <a:buFont typeface="Courier New"/>
        <a:buChar char="o"/>
        <a:tabLst/>
        <a:defRPr sz="1800" kern="1200">
          <a:solidFill>
            <a:schemeClr val="bg1"/>
          </a:solidFill>
          <a:latin typeface="Foco Bold"/>
          <a:ea typeface="ヒラギノ角ゴ Pro W3" pitchFamily="-106" charset="-128"/>
          <a:cs typeface="Foco Bold"/>
        </a:defRPr>
      </a:lvl4pPr>
      <a:lvl5pPr marL="1430338" indent="-287338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Foco Bold"/>
          <a:ea typeface="ヒラギノ角ゴ Pro W3" pitchFamily="-106" charset="-128"/>
          <a:cs typeface="Foco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iosh/emres/longhourstraining/" TargetMode="External"/><Relationship Id="rId2" Type="http://schemas.openxmlformats.org/officeDocument/2006/relationships/hyperlink" Target="https://www.cdc.gov/niosh/topics/traumaticinciden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s://store.samhsa.gov/product/Preventing-and-Managing-Stress/sma14-4873" TargetMode="External"/><Relationship Id="rId4" Type="http://schemas.openxmlformats.org/officeDocument/2006/relationships/hyperlink" Target="https://www.osha.gov/SLTC/emergencypreparedness/resilience_resources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pare/managing-stress-anxiety.html" TargetMode="External"/><Relationship Id="rId2" Type="http://schemas.openxmlformats.org/officeDocument/2006/relationships/hyperlink" Target="https://www.antaresfoundation.org/filestore/si/1164337/1/1167964/managing_stress_in_humanitarian_aid_workers_guidelines_for_good_practice.pdf?etag=4a88e3afb4f73629c068ee24d9bd30d9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s://www.stress.org/military/for-practitionersleaders/compassion-fatigue" TargetMode="External"/><Relationship Id="rId4" Type="http://schemas.openxmlformats.org/officeDocument/2006/relationships/hyperlink" Target="https://emergency.cdc.gov/coping/responders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560-13F6-4BF8-BD1A-7DB54791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817236"/>
            <a:ext cx="7315200" cy="745473"/>
          </a:xfrm>
        </p:spPr>
        <p:txBody>
          <a:bodyPr/>
          <a:lstStyle/>
          <a:p>
            <a:r>
              <a:rPr lang="en-US"/>
              <a:t>Wellness for Emergency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AD1FF-6372-450E-9A8E-2800F84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3645582"/>
            <a:ext cx="6220326" cy="1392308"/>
          </a:xfrm>
        </p:spPr>
        <p:txBody>
          <a:bodyPr/>
          <a:lstStyle/>
          <a:p>
            <a:r>
              <a:rPr lang="en-US" dirty="0"/>
              <a:t>Ivan Tudela</a:t>
            </a:r>
          </a:p>
          <a:p>
            <a:r>
              <a:rPr lang="en-US" dirty="0"/>
              <a:t>Unified Command </a:t>
            </a:r>
          </a:p>
          <a:p>
            <a:r>
              <a:rPr lang="en-US" dirty="0">
                <a:ea typeface="ヒラギノ角ゴ Pro W3"/>
              </a:rPr>
              <a:t>Elizabeth Allen</a:t>
            </a:r>
          </a:p>
          <a:p>
            <a:r>
              <a:rPr lang="en-US" dirty="0">
                <a:ea typeface="ヒラギノ角ゴ Pro W3"/>
              </a:rPr>
              <a:t>eallen@tpchd.org</a:t>
            </a:r>
          </a:p>
          <a:p>
            <a:r>
              <a:rPr lang="en-US" dirty="0">
                <a:ea typeface="ヒラギノ角ゴ Pro W3"/>
              </a:rPr>
              <a:t>Tacoma Pierce County Health Department</a:t>
            </a:r>
          </a:p>
          <a:p>
            <a:r>
              <a:rPr lang="en-US" dirty="0"/>
              <a:t>March 31, 2020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FE1C5D-AC59-46F4-9649-73FCF676D72A}"/>
              </a:ext>
            </a:extLst>
          </p:cNvPr>
          <p:cNvSpPr txBox="1">
            <a:spLocks/>
          </p:cNvSpPr>
          <p:nvPr/>
        </p:nvSpPr>
        <p:spPr bwMode="auto">
          <a:xfrm>
            <a:off x="584200" y="1896562"/>
            <a:ext cx="7315200" cy="13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 spc="100" baseline="0">
                <a:solidFill>
                  <a:schemeClr val="bg1"/>
                </a:solidFill>
                <a:latin typeface="Foco Black"/>
                <a:ea typeface="ヒラギノ角ゴ Pro W3" pitchFamily="-106" charset="-128"/>
                <a:cs typeface="Foco Blac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Foco Black" pitchFamily="-106" charset="0"/>
                <a:ea typeface="ヒラギノ角ゴ Pro W3" pitchFamily="-106" charset="-128"/>
              </a:defRPr>
            </a:lvl9pPr>
          </a:lstStyle>
          <a:p>
            <a:r>
              <a:rPr lang="en-US" sz="2800"/>
              <a:t>Recommendations for Volunteers, First Responders, Health Workers and EOC Staff</a:t>
            </a:r>
          </a:p>
        </p:txBody>
      </p:sp>
    </p:spTree>
    <p:extLst>
      <p:ext uri="{BB962C8B-B14F-4D97-AF65-F5344CB8AC3E}">
        <p14:creationId xmlns:p14="http://schemas.microsoft.com/office/powerpoint/2010/main" val="315981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you, staff and volunteers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1" y="1686143"/>
            <a:ext cx="4739362" cy="4254500"/>
          </a:xfrm>
        </p:spPr>
        <p:txBody>
          <a:bodyPr/>
          <a:lstStyle/>
          <a:p>
            <a:r>
              <a:rPr lang="en-US">
                <a:ea typeface="ヒラギノ角ゴ Pro W3"/>
              </a:rPr>
              <a:t>For non life-threatening but urgent mental health crisis: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Pierce County Crisis Line (24/7)    1-800-576-7764.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Crisis Text Line  text 741741 (mobile fees waived).</a:t>
            </a:r>
            <a:endParaRPr lang="en-US">
              <a:ea typeface="ヒラギノ角ゴ Pro W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Other mental health resources, call 211.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>
                <a:ea typeface="ヒラギノ角ゴ Pro W3"/>
              </a:rPr>
              <a:t>LGBTQ Trevor Project Support Center 866-488-7386.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b="1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9D79CA-F2DA-4675-BCFB-E880E3887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873" r="178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you, staff and volunteers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816274"/>
            <a:ext cx="4852985" cy="3454226"/>
          </a:xfrm>
        </p:spPr>
        <p:txBody>
          <a:bodyPr/>
          <a:lstStyle/>
          <a:p>
            <a:r>
              <a:rPr lang="en-US" sz="1400">
                <a:ea typeface="ヒラギノ角ゴ Pro W3"/>
              </a:rPr>
              <a:t> </a:t>
            </a:r>
            <a:r>
              <a:rPr lang="en-US">
                <a:ea typeface="ヒラギノ角ゴ Pro W3"/>
              </a:rPr>
              <a:t>If you or someone you know has suicidal thoughts: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</a:rPr>
              <a:t>National Suicide Prevention Lifeline(24/7)                                                1-800-273-TALK (8255).</a:t>
            </a:r>
          </a:p>
          <a:p>
            <a:pPr marL="285750" indent="-285750"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endParaRPr lang="en-US"/>
          </a:p>
          <a:p>
            <a:pPr>
              <a:buClr>
                <a:srgbClr val="22A1F0"/>
              </a:buClr>
              <a:buSzPct val="80000"/>
            </a:pPr>
            <a:endParaRPr lang="en-US"/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endParaRPr lang="en-US" b="1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9D79CA-F2DA-4675-BCFB-E880E3887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873" r="178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928854"/>
            <a:ext cx="4572000" cy="467028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2"/>
              </a:rPr>
              <a:t>Traumatic Incident Stress</a:t>
            </a:r>
            <a:r>
              <a:rPr lang="en-US" sz="2200"/>
              <a:t> (CDC National Institute for Occupational Safety and Health [NIOSH])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3"/>
              </a:rPr>
              <a:t>Interim NIOSH Training for Emergency Responders: Reducing Risks Associated with Long Work Hours</a:t>
            </a:r>
            <a:r>
              <a:rPr lang="en-US" sz="2200"/>
              <a:t> (CDC NIOSH)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4"/>
              </a:rPr>
              <a:t>Resilience Resources for Emergency Response</a:t>
            </a:r>
            <a:r>
              <a:rPr lang="en-US" sz="2200"/>
              <a:t> (Occupational Safety and Health Administration)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u="sng">
                <a:hlinkClick r:id="rId5"/>
              </a:rPr>
              <a:t>Psychological First Aid for First Responders </a:t>
            </a:r>
            <a:r>
              <a:rPr lang="en-US" sz="2200"/>
              <a:t> (SAMHSA)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8" name="Picture Placeholder 7" descr="A picture containing colorful, photo, food, table&#10;&#10;Description automatically generated">
            <a:extLst>
              <a:ext uri="{FF2B5EF4-FFF2-40B4-BE49-F238E27FC236}">
                <a16:creationId xmlns:a16="http://schemas.microsoft.com/office/drawing/2014/main" id="{BFBCB7C5-4DF7-4ACB-906D-17C6E2E01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8615" r="28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1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121134"/>
            <a:ext cx="4572000" cy="428906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u="sng">
                <a:hlinkClick r:id="rId2"/>
              </a:rPr>
              <a:t>Guidelines for Good Practice: Managing Stress in Humanitarian Workers</a:t>
            </a:r>
            <a:r>
              <a:rPr lang="en-US" sz="2000"/>
              <a:t> (Antares Foundation)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u="sng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u="sng">
                <a:ea typeface="ヒラギノ角ゴ Pro W3"/>
                <a:hlinkClick r:id="rId3"/>
              </a:rPr>
              <a:t>Stress and Coping During Coronavirus</a:t>
            </a:r>
            <a:r>
              <a:rPr lang="en-US" sz="2000">
                <a:ea typeface="ヒラギノ角ゴ Pro W3"/>
              </a:rPr>
              <a:t> (CDC)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Emergency Responder Wellness </a:t>
            </a:r>
            <a:r>
              <a:rPr lang="en-US" sz="2000"/>
              <a:t>(CDC)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>
                <a:hlinkClick r:id="rId5"/>
              </a:rPr>
              <a:t>Compassion Fatigue </a:t>
            </a:r>
            <a:r>
              <a:rPr lang="en-US" sz="2000"/>
              <a:t>(American Institute of Stress)</a:t>
            </a:r>
          </a:p>
        </p:txBody>
      </p:sp>
      <p:pic>
        <p:nvPicPr>
          <p:cNvPr id="8" name="Picture Placeholder 7" descr="A picture containing colorful, photo, food, table&#10;&#10;Description automatically generated">
            <a:extLst>
              <a:ext uri="{FF2B5EF4-FFF2-40B4-BE49-F238E27FC236}">
                <a16:creationId xmlns:a16="http://schemas.microsoft.com/office/drawing/2014/main" id="{EAD4981D-B971-4024-8231-C29538EED3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8615" r="28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474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 healthy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121134"/>
            <a:ext cx="4852986" cy="4289066"/>
          </a:xfrm>
        </p:spPr>
        <p:txBody>
          <a:bodyPr/>
          <a:lstStyle/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/>
              <a:t>Manage workforce stress.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/>
              <a:t>Prevent compassion fatigue.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22A1F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/>
              <a:t>Create self-care plans.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61A539C-4E05-4280-BA22-A693800FA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615" r="28615"/>
          <a:stretch>
            <a:fillRect/>
          </a:stretch>
        </p:blipFill>
        <p:spPr>
          <a:xfrm>
            <a:off x="5437187" y="-34124"/>
            <a:ext cx="3706813" cy="53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FB8D-0D42-460F-A71D-9019861A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44500"/>
            <a:ext cx="8137021" cy="787400"/>
          </a:xfrm>
        </p:spPr>
        <p:txBody>
          <a:bodyPr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Learn how to prevent and manage workplace stress and compassion fatigue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0819-4FDB-438A-A0EC-DAC22FE0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What’s the difference between burnout, compassion fatigue and secondary traumatic stress (STS)?</a:t>
            </a:r>
          </a:p>
          <a:p>
            <a:endParaRPr lang="en-US"/>
          </a:p>
          <a:p>
            <a:r>
              <a:rPr lang="en-US"/>
              <a:t>Burnout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Extreme exhaustion and being overwhelmed.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Easily angered, frustrated, irritable.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Lack of feelings.</a:t>
            </a:r>
          </a:p>
        </p:txBody>
      </p:sp>
    </p:spTree>
    <p:extLst>
      <p:ext uri="{BB962C8B-B14F-4D97-AF65-F5344CB8AC3E}">
        <p14:creationId xmlns:p14="http://schemas.microsoft.com/office/powerpoint/2010/main" val="34837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19A8-C555-4147-BD76-251248F7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Compassion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34CC-FBF4-4725-B4F6-82EDB0125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Emotional stress from working with people exposed to a traumatic event and is different from “burnout.”</a:t>
            </a:r>
          </a:p>
          <a:p>
            <a:endParaRPr lang="en-US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Nervous system arousal (Sleep disturbance).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Emotional intensity increases.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Behavior and judgment impaired.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Loss of morale.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Depression.</a:t>
            </a:r>
          </a:p>
          <a:p>
            <a:pPr lvl="0"/>
            <a:endParaRPr lang="en-US"/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199" y="444500"/>
            <a:ext cx="5353137" cy="1028700"/>
          </a:xfrm>
        </p:spPr>
        <p:txBody>
          <a:bodyPr/>
          <a:lstStyle/>
          <a:p>
            <a:r>
              <a:rPr lang="en-US"/>
              <a:t>Secondary Traumatic Stress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200" y="1473200"/>
            <a:ext cx="4087958" cy="4196080"/>
          </a:xfrm>
        </p:spPr>
        <p:txBody>
          <a:bodyPr/>
          <a:lstStyle/>
          <a:p>
            <a:r>
              <a:rPr lang="en-US"/>
              <a:t>Stress from helping or wanting to help a traumatized or suffering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Intrusive imagery.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Avoidance of reminders and cues.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Hyperarousal.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Distressing emotions.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Functional impairment.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4E08443-EBF7-49DF-9821-D6C301B295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450" r="8450"/>
          <a:stretch>
            <a:fillRect/>
          </a:stretch>
        </p:blipFill>
        <p:spPr>
          <a:xfrm>
            <a:off x="5010114" y="1473199"/>
            <a:ext cx="4133885" cy="33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4DCF-DFAD-4177-9A0C-90659468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Taking care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AB5F-17AC-43E6-984D-A4D87B2E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If possible, limit working to no longer than 12-hour shifts.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</a:rPr>
              <a:t>Work in virtual teams; limit amount of time working alone.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</a:rPr>
              <a:t>Talk to family, friends, supervisors and teammates about your feelings and experiences.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Practice breathing and relaxation techniques.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Know that it is okay to draw boundaries and say “no” to prevent burnout, compassion fatigue or STS.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74A5-D4EB-4CE5-B91C-7622B81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buddy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9B0A-2EF6-4160-8479-801E7AFC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A team member shares in the responsibility for their partner’s safety and well-being. </a:t>
            </a:r>
            <a:endParaRPr lang="en-US"/>
          </a:p>
          <a:p>
            <a:endParaRPr lang="en-US"/>
          </a:p>
          <a:p>
            <a:r>
              <a:rPr lang="en-US" b="1"/>
              <a:t>Do:</a:t>
            </a:r>
            <a:endParaRPr lang="en-US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Be a listener to your buddy.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Monitor your buddy for stress (including environmental stressors).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/>
              <a:t>Check on your buddy’s workload and encourage breaks when needed.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74A5-D4EB-4CE5-B91C-7622B81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buddy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9B0A-2EF6-4160-8479-801E7AFC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A team member shares in the responsibility for their partner’s safety and well-being. </a:t>
            </a:r>
            <a:endParaRPr lang="en-US"/>
          </a:p>
          <a:p>
            <a:endParaRPr lang="en-US"/>
          </a:p>
          <a:p>
            <a:r>
              <a:rPr lang="en-US" b="1">
                <a:ea typeface="ヒラギノ角ゴ Pro W3"/>
              </a:rPr>
              <a:t>Do Not:</a:t>
            </a:r>
            <a:endParaRPr lang="en-US">
              <a:ea typeface="ヒラギノ角ゴ Pro W3"/>
            </a:endParaRPr>
          </a:p>
          <a:p>
            <a:r>
              <a:rPr lang="en-US">
                <a:ea typeface="ヒラギノ角ゴ Pro W3"/>
              </a:rPr>
              <a:t>• Offer clinical diagnosis or treatment. </a:t>
            </a:r>
          </a:p>
          <a:p>
            <a:r>
              <a:rPr lang="en-US">
                <a:ea typeface="ヒラギノ角ゴ Pro W3"/>
              </a:rPr>
              <a:t>• Take on the role of a therapist. </a:t>
            </a:r>
            <a:endParaRPr lang="en-US"/>
          </a:p>
          <a:p>
            <a:r>
              <a:rPr lang="en-US">
                <a:ea typeface="ヒラギノ角ゴ Pro W3"/>
              </a:rPr>
              <a:t>• Pry or demand that a buddy discuss problems.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BD37-1893-40D1-8108-7F79FF1E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these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8195-BAFC-4F81-8F13-C450A623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231900"/>
            <a:ext cx="4376107" cy="3860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is not selfish to take breaks.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needs of survivors are not more important than your own needs and well-being.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Working all the time does not mean you will make your best contribution.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There are other people who can help in the response.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83DB1-9A94-436B-A799-61724FA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32" y="2100001"/>
            <a:ext cx="4031085" cy="26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798"/>
      </p:ext>
    </p:extLst>
  </p:cSld>
  <p:clrMapOvr>
    <a:masterClrMapping/>
  </p:clrMapOvr>
</p:sld>
</file>

<file path=ppt/theme/theme1.xml><?xml version="1.0" encoding="utf-8"?>
<a:theme xmlns:a="http://schemas.openxmlformats.org/drawingml/2006/main" name="Swoosh_Green_Template_121316">
  <a:themeElements>
    <a:clrScheme name="Custom 11">
      <a:dk1>
        <a:srgbClr val="FFFFFF"/>
      </a:dk1>
      <a:lt1>
        <a:srgbClr val="FFFFFF"/>
      </a:lt1>
      <a:dk2>
        <a:srgbClr val="006C50"/>
      </a:dk2>
      <a:lt2>
        <a:srgbClr val="F8E36D"/>
      </a:lt2>
      <a:accent1>
        <a:srgbClr val="BECF44"/>
      </a:accent1>
      <a:accent2>
        <a:srgbClr val="1DB1BF"/>
      </a:accent2>
      <a:accent3>
        <a:srgbClr val="9E8EC3"/>
      </a:accent3>
      <a:accent4>
        <a:srgbClr val="EF435B"/>
      </a:accent4>
      <a:accent5>
        <a:srgbClr val="F8E36D"/>
      </a:accent5>
      <a:accent6>
        <a:srgbClr val="00447C"/>
      </a:accent6>
      <a:hlink>
        <a:srgbClr val="FAA61A"/>
      </a:hlink>
      <a:folHlink>
        <a:srgbClr val="FFFFFF"/>
      </a:folHlink>
    </a:clrScheme>
    <a:fontScheme name="Foco">
      <a:majorFont>
        <a:latin typeface="Foco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Foco Bold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8232062-353f-40a2-801d-5506165243cc">
      <UserInfo>
        <DisplayName>Anne Dillon</DisplayName>
        <AccountId>34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D8B9C1987E74091D72EC5D3462689" ma:contentTypeVersion="10" ma:contentTypeDescription="Create a new document." ma:contentTypeScope="" ma:versionID="245c911e0b22fe7d9ceb96b0e98ee044">
  <xsd:schema xmlns:xsd="http://www.w3.org/2001/XMLSchema" xmlns:xs="http://www.w3.org/2001/XMLSchema" xmlns:p="http://schemas.microsoft.com/office/2006/metadata/properties" xmlns:ns2="7ce2f9eb-d8db-4ae4-b18d-268a19fa5ddd" xmlns:ns3="e8232062-353f-40a2-801d-5506165243cc" targetNamespace="http://schemas.microsoft.com/office/2006/metadata/properties" ma:root="true" ma:fieldsID="7521e0ff0aa7afc4d97651f58e526b26" ns2:_="" ns3:_="">
    <xsd:import namespace="7ce2f9eb-d8db-4ae4-b18d-268a19fa5ddd"/>
    <xsd:import namespace="e8232062-353f-40a2-801d-5506165243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f9eb-d8db-4ae4-b18d-268a19fa5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32062-353f-40a2-801d-5506165243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8FEEB6-519B-44D6-ABC6-E169EECAC29E}">
  <ds:schemaRefs>
    <ds:schemaRef ds:uri="34618f48-10a3-4254-8a4b-f550cef70aec"/>
    <ds:schemaRef ds:uri="d6526eaf-9497-4484-91fd-409c46cbfc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D13E44-15DB-4439-BC76-90410EE6E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71471B-066D-49AA-8E3E-346974272A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665</Words>
  <Application>Microsoft Office PowerPoint</Application>
  <PresentationFormat>On-screen Show (4:3)</PresentationFormat>
  <Paragraphs>111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Foco Black</vt:lpstr>
      <vt:lpstr>Foco Bold</vt:lpstr>
      <vt:lpstr>Lucida Grande</vt:lpstr>
      <vt:lpstr>Swoosh_Green_Template_121316</vt:lpstr>
      <vt:lpstr>Wellness for Emergency Workers</vt:lpstr>
      <vt:lpstr>Stay  healthy</vt:lpstr>
      <vt:lpstr>Learn how to prevent and manage workplace stress and compassion fatigue</vt:lpstr>
      <vt:lpstr>Compassion fatigue</vt:lpstr>
      <vt:lpstr>Secondary Traumatic Stress</vt:lpstr>
      <vt:lpstr>Taking care of YOU</vt:lpstr>
      <vt:lpstr>Use the buddy system</vt:lpstr>
      <vt:lpstr>Use the buddy system</vt:lpstr>
      <vt:lpstr>Remember these points</vt:lpstr>
      <vt:lpstr>Resources for you, staff and volunteers</vt:lpstr>
      <vt:lpstr>Resources for you, staff and volunteers</vt:lpstr>
      <vt:lpstr>Online resources</vt:lpstr>
      <vt:lpstr>Online resources</vt:lpstr>
    </vt:vector>
  </TitlesOfParts>
  <Company>Jay Ray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Swoosh Green Template</dc:title>
  <dc:creator>Liz</dc:creator>
  <cp:lastModifiedBy>Elizabeth Allen</cp:lastModifiedBy>
  <cp:revision>3</cp:revision>
  <dcterms:created xsi:type="dcterms:W3CDTF">2015-04-26T22:17:56Z</dcterms:created>
  <dcterms:modified xsi:type="dcterms:W3CDTF">2020-04-21T23:57:11Z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0x0101002FDD8B9C1987E74091D72EC5D3462689</vt:lpwstr>
  </property>
</Properties>
</file>