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sldIdLst>
    <p:sldId id="256" r:id="rId2"/>
    <p:sldId id="266" r:id="rId3"/>
    <p:sldId id="267" r:id="rId4"/>
    <p:sldId id="259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700"/>
    <a:srgbClr val="FFB91D"/>
    <a:srgbClr val="DEA9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96"/>
  </p:normalViewPr>
  <p:slideViewPr>
    <p:cSldViewPr snapToGrid="0" snapToObjects="1">
      <p:cViewPr varScale="1">
        <p:scale>
          <a:sx n="67" d="100"/>
          <a:sy n="67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Students Experiencing Homelessness by Nighttime Residence, 2017-18</a:t>
            </a:r>
          </a:p>
        </c:rich>
      </c:tx>
      <c:layout>
        <c:manualLayout>
          <c:xMode val="edge"/>
          <c:yMode val="edge"/>
          <c:x val="0.15834567708739378"/>
          <c:y val="1.6949152542372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14025590551179"/>
          <c:y val="0.29234375000000001"/>
          <c:w val="0.4657194881889764"/>
          <c:h val="0.698579232283464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42-4B57-ADDF-56E262A77B7A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42-4B57-ADDF-56E262A77B7A}"/>
              </c:ext>
            </c:extLst>
          </c:dPt>
          <c:dPt>
            <c:idx val="2"/>
            <c:bubble3D val="0"/>
            <c:spPr>
              <a:solidFill>
                <a:srgbClr val="FFB9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42-4B57-ADDF-56E262A77B7A}"/>
              </c:ext>
            </c:extLst>
          </c:dPt>
          <c:dPt>
            <c:idx val="3"/>
            <c:bubble3D val="0"/>
            <c:spPr>
              <a:solidFill>
                <a:srgbClr val="5F5F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42-4B57-ADDF-56E262A77B7A}"/>
              </c:ext>
            </c:extLst>
          </c:dPt>
          <c:dLbls>
            <c:dLbl>
              <c:idx val="0"/>
              <c:layout>
                <c:manualLayout>
                  <c:x val="0.15564051090148373"/>
                  <c:y val="-1.14323368477245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Unsheltered </a:t>
                    </a:r>
                    <a:fld id="{28364736-D97C-48FB-92D2-BE1DA23A085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3957593536103"/>
                      <c:h val="0.108470033478096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42-4B57-ADDF-56E262A77B7A}"/>
                </c:ext>
              </c:extLst>
            </c:dLbl>
            <c:dLbl>
              <c:idx val="1"/>
              <c:layout>
                <c:manualLayout>
                  <c:x val="9.5458473012655601E-2"/>
                  <c:y val="2.22194047777926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Shelters </a:t>
                    </a:r>
                    <a:fld id="{45C8C1B4-1F42-4DF9-ACF5-E14020099B4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54748513578659"/>
                      <c:h val="0.10847014925373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E42-4B57-ADDF-56E262A77B7A}"/>
                </c:ext>
              </c:extLst>
            </c:dLbl>
            <c:dLbl>
              <c:idx val="2"/>
              <c:layout>
                <c:manualLayout>
                  <c:x val="0.1619982397730278"/>
                  <c:y val="1.96208405434174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Hotels/</a:t>
                    </a:r>
                    <a:br>
                      <a:rPr lang="en-US"/>
                    </a:br>
                    <a:r>
                      <a:rPr lang="en-US"/>
                      <a:t>Motels </a:t>
                    </a:r>
                    <a:fld id="{40B4552A-680D-4172-922E-0B2A4C7CBCE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48343338270833"/>
                      <c:h val="0.20442168245918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E42-4B57-ADDF-56E262A77B7A}"/>
                </c:ext>
              </c:extLst>
            </c:dLbl>
            <c:dLbl>
              <c:idx val="3"/>
              <c:layout>
                <c:manualLayout>
                  <c:x val="-6.9743154334534679E-2"/>
                  <c:y val="-7.66439841614564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Doubled-up </a:t>
                    </a:r>
                    <a:fld id="{B7D2B2BB-5810-43C0-BF49-690B0358D35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34844189081722"/>
                      <c:h val="9.31343464913104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E42-4B57-ADDF-56E262A77B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905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Unsheltered</c:v>
                </c:pt>
                <c:pt idx="1">
                  <c:v>Shelters</c:v>
                </c:pt>
                <c:pt idx="2">
                  <c:v>Hotels/Motels</c:v>
                </c:pt>
                <c:pt idx="3">
                  <c:v>Doubled-Up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0.13</c:v>
                </c:pt>
                <c:pt idx="2">
                  <c:v>0.06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42-4B57-ADDF-56E262A77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Calibri" panose="020F050202020403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62% of </a:t>
            </a:r>
            <a:r>
              <a:rPr lang="en-US" sz="18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experiencing homelessness are students of color …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472359433331703"/>
          <c:y val="2.4456766890710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721583480609829"/>
          <c:y val="0.20045630505114731"/>
          <c:w val="0.65606086855186252"/>
          <c:h val="0.799543694948852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Homeless</c:v>
                </c:pt>
              </c:strCache>
            </c:strRef>
          </c:tx>
          <c:spPr>
            <a:solidFill>
              <a:srgbClr val="5F5F5F"/>
            </a:solidFill>
          </c:spPr>
          <c:dPt>
            <c:idx val="0"/>
            <c:bubble3D val="0"/>
            <c:spPr>
              <a:solidFill>
                <a:srgbClr val="F5A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42-4948-A43F-4B7FB13D2827}"/>
              </c:ext>
            </c:extLst>
          </c:dPt>
          <c:dPt>
            <c:idx val="1"/>
            <c:bubble3D val="0"/>
            <c:spPr>
              <a:solidFill>
                <a:srgbClr val="5F5F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42-4948-A43F-4B7FB13D2827}"/>
              </c:ext>
            </c:extLst>
          </c:dPt>
          <c:dPt>
            <c:idx val="2"/>
            <c:bubble3D val="0"/>
            <c:spPr>
              <a:solidFill>
                <a:srgbClr val="5F5F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42-4948-A43F-4B7FB13D2827}"/>
              </c:ext>
            </c:extLst>
          </c:dPt>
          <c:dPt>
            <c:idx val="3"/>
            <c:bubble3D val="0"/>
            <c:spPr>
              <a:solidFill>
                <a:srgbClr val="5F5F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42-4948-A43F-4B7FB13D2827}"/>
              </c:ext>
            </c:extLst>
          </c:dPt>
          <c:dPt>
            <c:idx val="4"/>
            <c:bubble3D val="0"/>
            <c:spPr>
              <a:solidFill>
                <a:srgbClr val="5F5F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42-4948-A43F-4B7FB13D2827}"/>
              </c:ext>
            </c:extLst>
          </c:dPt>
          <c:dLbls>
            <c:dLbl>
              <c:idx val="0"/>
              <c:layout>
                <c:manualLayout>
                  <c:x val="7.9266344153602203E-3"/>
                  <c:y val="-4.7723439980349669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Calibri" panose="020F0502020204030204" pitchFamily="34" charset="0"/>
                      </a:defRPr>
                    </a:pPr>
                    <a:fld id="{9813E28C-7ACC-49E2-9322-0320696F8625}" type="PERCENTAGE">
                      <a:rPr lang="en-US" sz="240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 algn="ctr">
                        <a:defRPr sz="18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pPr>
                      <a:t>[PERCENTAGE]</a:t>
                    </a:fld>
                    <a:r>
                      <a:rPr 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br>
                      <a:rPr 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en-US" sz="1800" b="1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24,800 </a:t>
                    </a:r>
                    <a:br>
                      <a:rPr lang="en-US" sz="1800" b="1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en-US" sz="1800" b="1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students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800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8794289633874"/>
                      <c:h val="0.19071961989815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42-4948-A43F-4B7FB13D2827}"/>
                </c:ext>
              </c:extLst>
            </c:dLbl>
            <c:dLbl>
              <c:idx val="1"/>
              <c:layout>
                <c:manualLayout>
                  <c:x val="-7.926556398072911E-3"/>
                  <c:y val="6.983931458486851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9944845A-0FE8-450B-A00D-999B81C06151}" type="PERCENTAGE">
                      <a:rPr lang="en-US" sz="240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br>
                      <a: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15,200 students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98289673819083"/>
                      <c:h val="0.217130429044356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42-4948-A43F-4B7FB13D2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Students of Color</c:v>
                </c:pt>
                <c:pt idx="1">
                  <c:v>White Students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42-4948-A43F-4B7FB13D282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04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7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7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2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6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1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73" r:id="rId6"/>
    <p:sldLayoutId id="2147483768" r:id="rId7"/>
    <p:sldLayoutId id="2147483769" r:id="rId8"/>
    <p:sldLayoutId id="2147483770" r:id="rId9"/>
    <p:sldLayoutId id="2147483772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46B7F-E49A-2F4F-99D5-3F81F3786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3600" dirty="0"/>
              <a:t>Strategies &amp; Considerations for a Racial Equity Response to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76CDC-89F9-FB45-B166-83A48FE4B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Klarissa Monteros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Senior Manager, Grantmaking &amp; Capacity Building</a:t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Katara Jordan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Senior Manager, Policy &amp; Advocacy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E28B7-B497-A545-BC06-5932769C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141" y="59269"/>
            <a:ext cx="2700867" cy="1685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2449B-AC3B-4192-8961-B8A8AA5D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671053" cy="68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2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BF3CBD-1100-48CD-B306-93380E3B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236894" cy="35544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Diversion is a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creative, person-centered, problem-solving approach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Through Diversion, a counselor or other provider builds upon a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student or family’s strengths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to help them solve their own housing crisis by finding permanent housing solutions outside of the mainstream crisis response system.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0EA779E4-190A-469D-B1D3-25A38A081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3" r="21293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9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22682-7A67-3D4C-ACE9-DE38BE59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Student Homelessness: Nighttime Residence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C6A7F8-4E8E-43EC-B43A-214F91233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706933"/>
              </p:ext>
            </p:extLst>
          </p:nvPr>
        </p:nvGraphicFramePr>
        <p:xfrm>
          <a:off x="4959047" y="625684"/>
          <a:ext cx="6864145" cy="583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45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22682-7A67-3D4C-ACE9-DE38BE59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Student Homelessness: Race/Ethnicity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2DF9C-FB0E-461F-BC0E-86C54035F9EF}"/>
              </a:ext>
            </a:extLst>
          </p:cNvPr>
          <p:cNvSpPr txBox="1"/>
          <p:nvPr/>
        </p:nvSpPr>
        <p:spPr>
          <a:xfrm>
            <a:off x="6966519" y="6146366"/>
            <a:ext cx="3761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but students of color only represent 46% of the total student population.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F6FA20-C1DC-4B50-8335-6503C5053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026963"/>
              </p:ext>
            </p:extLst>
          </p:nvPr>
        </p:nvGraphicFramePr>
        <p:xfrm>
          <a:off x="5426868" y="625684"/>
          <a:ext cx="6408836" cy="54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89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5E550E-9CED-6A44-9D13-C5040445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Strategies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8EDDA9-EA73-41FA-82B4-CF686C59C9AA}"/>
              </a:ext>
            </a:extLst>
          </p:cNvPr>
          <p:cNvSpPr txBox="1"/>
          <p:nvPr/>
        </p:nvSpPr>
        <p:spPr>
          <a:xfrm>
            <a:off x="558209" y="2994491"/>
            <a:ext cx="6785566" cy="3262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Expand Diversion</a:t>
            </a:r>
          </a:p>
          <a:p>
            <a:pPr marL="74295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Be inclusive of those experiencing Category 3 homelessness.</a:t>
            </a:r>
          </a:p>
          <a:p>
            <a:pPr marL="74295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Replace doubled-up with short term hotel stays as a viable alternative.</a:t>
            </a:r>
          </a:p>
          <a:p>
            <a:pPr marL="74295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Use already established infrastructure to keep students and families in their homes by providing mediation, negotiation and flexible funding.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If there is interest, we can create a free training resource.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Provide direct cash transfers to youth and families.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Targeted outreach and workshops to build awareness in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communities of color, immigrants, refugees, tribal and/or rural regions.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C1092F6-52B8-4E5A-B15E-79999437D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30" r="20193" b="-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0385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180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Calibri</vt:lpstr>
      <vt:lpstr>AccentBoxVTI</vt:lpstr>
      <vt:lpstr>Strategies &amp; Considerations for a Racial Equity Response to COVID-19</vt:lpstr>
      <vt:lpstr>Diversion is a creative, person-centered, problem-solving approach. Through Diversion, a counselor or other provider builds upon a student or family’s strengths to help them solve their own housing crisis by finding permanent housing solutions outside of the mainstream crisis response system. </vt:lpstr>
      <vt:lpstr>Student Homelessness: Nighttime Residence</vt:lpstr>
      <vt:lpstr>Student Homelessness: Race/Ethnicity</vt:lpstr>
      <vt:lpstr>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&amp; Considerations for a Racial Equity Response to COVID-19</dc:title>
  <dc:creator>Katara Jordan</dc:creator>
  <cp:lastModifiedBy>Katara Jordan</cp:lastModifiedBy>
  <cp:revision>1</cp:revision>
  <dcterms:created xsi:type="dcterms:W3CDTF">2020-04-22T16:04:20Z</dcterms:created>
  <dcterms:modified xsi:type="dcterms:W3CDTF">2020-04-22T16:09:31Z</dcterms:modified>
</cp:coreProperties>
</file>