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309" r:id="rId6"/>
    <p:sldId id="257" r:id="rId7"/>
    <p:sldId id="312" r:id="rId8"/>
    <p:sldId id="286" r:id="rId9"/>
    <p:sldId id="308" r:id="rId10"/>
    <p:sldId id="3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BFF"/>
    <a:srgbClr val="00B050"/>
    <a:srgbClr val="002060"/>
    <a:srgbClr val="1D9BB9"/>
    <a:srgbClr val="B7E8F3"/>
    <a:srgbClr val="81D7EB"/>
    <a:srgbClr val="45C1C2"/>
    <a:srgbClr val="1B8EA9"/>
    <a:srgbClr val="FFFFFF"/>
    <a:srgbClr val="56C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9" autoAdjust="0"/>
    <p:restoredTop sz="83348" autoAdjust="0"/>
  </p:normalViewPr>
  <p:slideViewPr>
    <p:cSldViewPr snapToGrid="0">
      <p:cViewPr>
        <p:scale>
          <a:sx n="63" d="100"/>
          <a:sy n="63" d="100"/>
        </p:scale>
        <p:origin x="936" y="37"/>
      </p:cViewPr>
      <p:guideLst>
        <p:guide orient="horz" pos="3912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960"/>
    </p:cViewPr>
  </p:sorterViewPr>
  <p:notesViewPr>
    <p:cSldViewPr snapToGrid="0">
      <p:cViewPr varScale="1">
        <p:scale>
          <a:sx n="57" d="100"/>
          <a:sy n="57" d="100"/>
        </p:scale>
        <p:origin x="2987" y="3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8885072812439"/>
          <c:y val="3.83747052006582E-2"/>
          <c:w val="0.60647074325645445"/>
          <c:h val="0.867880503133942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81D7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4E-45FF-B596-865365D648F8}"/>
              </c:ext>
            </c:extLst>
          </c:dPt>
          <c:dPt>
            <c:idx val="1"/>
            <c:bubble3D val="0"/>
            <c:spPr>
              <a:solidFill>
                <a:srgbClr val="22B2D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4E-45FF-B596-865365D648F8}"/>
              </c:ext>
            </c:extLst>
          </c:dPt>
          <c:dPt>
            <c:idx val="2"/>
            <c:bubble3D val="0"/>
            <c:spPr>
              <a:solidFill>
                <a:srgbClr val="1B8E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4E-45FF-B596-865365D648F8}"/>
              </c:ext>
            </c:extLst>
          </c:dPt>
          <c:dPt>
            <c:idx val="3"/>
            <c:bubble3D val="0"/>
            <c:spPr>
              <a:solidFill>
                <a:srgbClr val="B7E8F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814E-45FF-B596-865365D648F8}"/>
              </c:ext>
            </c:extLst>
          </c:dPt>
          <c:dLbls>
            <c:dLbl>
              <c:idx val="0"/>
              <c:layout>
                <c:manualLayout>
                  <c:x val="-0.23112707819026343"/>
                  <c:y val="8.1180532698685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4E-45FF-B596-865365D648F8}"/>
                </c:ext>
              </c:extLst>
            </c:dLbl>
            <c:dLbl>
              <c:idx val="1"/>
              <c:layout>
                <c:manualLayout>
                  <c:x val="-6.311438967603053E-2"/>
                  <c:y val="-8.7200293693192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4E-45FF-B596-865365D648F8}"/>
                </c:ext>
              </c:extLst>
            </c:dLbl>
            <c:dLbl>
              <c:idx val="2"/>
              <c:layout>
                <c:manualLayout>
                  <c:x val="0.1399818359443554"/>
                  <c:y val="-8.65402752107755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4E-45FF-B596-865365D648F8}"/>
                </c:ext>
              </c:extLst>
            </c:dLbl>
            <c:dLbl>
              <c:idx val="3"/>
              <c:layout>
                <c:manualLayout>
                  <c:x val="0.114767874483743"/>
                  <c:y val="0.208672968833075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4E-45FF-B596-865365D648F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Business Leaders</c:v>
                </c:pt>
                <c:pt idx="1">
                  <c:v>Cities</c:v>
                </c:pt>
                <c:pt idx="2">
                  <c:v>King County</c:v>
                </c:pt>
                <c:pt idx="3">
                  <c:v>WA State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136</c:v>
                </c:pt>
                <c:pt idx="1">
                  <c:v>33</c:v>
                </c:pt>
                <c:pt idx="2">
                  <c:v>100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4E-45FF-B596-865365D648F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1D8CCB-693E-44AE-8A0F-CB2D7CDAEE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D136D-0F43-4244-B82E-F8CBE97453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BD6A7-0874-4E7A-B437-3E5F18CBC00D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FB624-9824-4FD2-8504-B0030873B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A0C11-755F-48C6-BE5E-464F271E0E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897E8-9A8D-488D-A41C-5B3EACC3A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68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0EDB4-6244-4B4E-ADC0-77109A788B6E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058B2-756A-40F5-8F7A-5AF7179C8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9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7102" y="4400549"/>
            <a:ext cx="6051396" cy="4579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058B2-756A-40F5-8F7A-5AF7179C8E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058B2-756A-40F5-8F7A-5AF7179C8E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BD2F9C8-10AE-4FF7-A733-B8C3D71AD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3933" y="4229101"/>
            <a:ext cx="6712480" cy="49149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349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3293328"/>
            <a:ext cx="6299200" cy="86023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058B2-756A-40F5-8F7A-5AF7179C8E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2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058B2-756A-40F5-8F7A-5AF7179C8E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9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3709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058B2-756A-40F5-8F7A-5AF7179C8E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292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667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058B2-756A-40F5-8F7A-5AF7179C8E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29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9554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058B2-756A-40F5-8F7A-5AF7179C8E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4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FEBC8-6D4C-4D9E-835F-EEE49180A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3E59E-0596-4C32-8B43-89D75A722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0ADEF-32E5-4CDF-99AD-BA85A451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31C0-68DB-4259-BD34-9D0CBFD330CC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3390E-9FDD-4CB0-99EC-0F337C42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E079D-C980-4B79-B459-901A0FD6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6A6E-509B-439B-9F05-015AC9D7D6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7A61-BAED-4910-929E-107BD162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89A4E-92B4-4457-BB7D-057281260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A943-50E1-4011-BC17-A2FAB8530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31C0-68DB-4259-BD34-9D0CBFD330CC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39035-B0A1-4C27-A54F-DAA48D875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F5BCA-891B-41B2-8A4A-40A91D06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6A6E-509B-439B-9F05-015AC9D7D6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523DCB-E5DE-492C-A9FB-2F379AD2C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9510B-F549-4343-9376-498419E35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E060A-11E0-403C-8DC2-4DAE951E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31C0-68DB-4259-BD34-9D0CBFD330CC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644BD-D84C-43D6-A287-2861401F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4AF1D-B25C-4C5A-8C0C-5A368B27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6A6E-509B-439B-9F05-015AC9D7D6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2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854CE-78D2-4FF4-AD9C-BF6FAC20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E65F8-7C4A-4401-9F8F-C48C7A2E0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85CED-243C-405F-93DA-C38C60295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31C0-68DB-4259-BD34-9D0CBFD330CC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9B358-2C60-45FE-BFA8-99C91A23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591A4-646A-47DE-A953-2BA62808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6A6E-509B-439B-9F05-015AC9D7D6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4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AB61-15B3-4AA3-9236-7D8AAFAB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B90B6-F3A6-4A7A-8CA6-527AD4F29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6D184-8A2C-4620-89A7-25280FF8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31C0-68DB-4259-BD34-9D0CBFD330CC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9F06-A266-42C5-BFC8-4FD06C5B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96EC9-B5D7-4FF3-8781-1AF87C25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6A6E-509B-439B-9F05-015AC9D7D6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7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2F22-725F-4DCD-B9A2-431AB463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9B884-CCB8-449C-A5FA-475DE4DD1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42961-E6AC-43B0-97C0-815AD0921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A2BFE-ED93-40AF-A09D-DFACFEED6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31C0-68DB-4259-BD34-9D0CBFD330CC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B2809-E9D4-4944-8F30-126B9444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F659B-2CA1-4604-924A-8FCBC203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6A6E-509B-439B-9F05-015AC9D7D6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4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00128-A169-4EDC-9DB7-DA0AD845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629BF-BB15-4637-9265-F3096D7FC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F0B81-8265-449A-AC74-250EFEE64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3E53A-E265-4902-B5C8-B376B0786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153C8-26F2-4042-87EC-5D24CC33D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7AFB03-4BC5-4387-976E-5B7F8958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31C0-68DB-4259-BD34-9D0CBFD330CC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10AA66-9393-48B5-9FCD-CFB251B8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CB363-3F2F-486A-946E-75856518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6A6E-509B-439B-9F05-015AC9D7D6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9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3C5DB-6ADC-4E17-8ABA-47178664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71A3D-B482-4F57-9D5B-45C9682C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31C0-68DB-4259-BD34-9D0CBFD330CC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67020-3609-445C-815B-09341799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650DB-5BFF-4D21-BFE8-76B21129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6A6E-509B-439B-9F05-015AC9D7D6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3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B77F8A-D4FB-4E8B-A890-1FA05728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31C0-68DB-4259-BD34-9D0CBFD330CC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31878-F587-40A5-8339-B5E73C5DD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09655-BC7F-4C2E-AD14-E9887FCE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6A6E-509B-439B-9F05-015AC9D7D6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2503C-CD58-4025-A458-24E4A649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B7576-05FF-4E75-BEB5-67B1DB536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D3D69-811A-4C9F-88B2-05A8455B6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38389-0FFA-427F-B12C-E17B6F21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31C0-68DB-4259-BD34-9D0CBFD330CC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9E40F-7627-4E57-A0E1-3197978A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8556B-6FE3-4160-B668-D38C18C5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6A6E-509B-439B-9F05-015AC9D7D6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8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96D4-E4CB-4F95-9BD2-EE19200BA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65609-616F-4A9B-81CF-EE18D5D3D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36FE6-3B48-46BC-A297-D5187F77A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6C0C5-5EFB-4881-8111-B1C45415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31C0-68DB-4259-BD34-9D0CBFD330CC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5A561-A582-44F4-AD72-7AD588D2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3CB6C-52AA-4BFF-8C49-F677B692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6A6E-509B-439B-9F05-015AC9D7D6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6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CA59F-6896-4374-88B6-D897681A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81C76-6255-4AD8-B313-24D2EF99C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D9E3F-FE1A-4249-90E0-CF03F941E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431C0-68DB-4259-BD34-9D0CBFD330CC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F9B80-D873-459D-B8FD-65AC88F66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3B0EE-4E03-4171-9B41-3892E3F85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66A6E-509B-439B-9F05-015AC9D7D6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32F5EC-A75E-4C66-BA26-E11497C9A91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65643" y="6313785"/>
            <a:ext cx="1221579" cy="4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3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BCFFA6-BA4C-4DFD-BDA0-DDFD5880FB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2912F45-F233-4DC7-94CA-E898C5063A1F}"/>
              </a:ext>
            </a:extLst>
          </p:cNvPr>
          <p:cNvGrpSpPr>
            <a:grpSpLocks noChangeAspect="1"/>
          </p:cNvGrpSpPr>
          <p:nvPr/>
        </p:nvGrpSpPr>
        <p:grpSpPr>
          <a:xfrm>
            <a:off x="269683" y="5681053"/>
            <a:ext cx="2528381" cy="933557"/>
            <a:chOff x="250732" y="441312"/>
            <a:chExt cx="5110486" cy="188694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A016432-563D-43EB-91F3-05342A5C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0732" y="441312"/>
              <a:ext cx="5110486" cy="1886949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801D5CC-B6D4-4011-8134-FD7D7D3FC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44448" b="21219"/>
            <a:stretch/>
          </p:blipFill>
          <p:spPr>
            <a:xfrm>
              <a:off x="2522220" y="441312"/>
              <a:ext cx="2838998" cy="1486548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6A906F7-7B67-4C59-B31F-DE90F7ADD13D}"/>
              </a:ext>
            </a:extLst>
          </p:cNvPr>
          <p:cNvSpPr txBox="1">
            <a:spLocks/>
          </p:cNvSpPr>
          <p:nvPr/>
        </p:nvSpPr>
        <p:spPr>
          <a:xfrm>
            <a:off x="1156716" y="1508760"/>
            <a:ext cx="9878568" cy="2916936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vert="horz" lIns="274320" tIns="91440" rIns="27432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Proposal for Ending Chronic Homelessness in King County </a:t>
            </a:r>
          </a:p>
          <a:p>
            <a:pPr algn="ctr">
              <a:lnSpc>
                <a:spcPct val="114000"/>
              </a:lnSpc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lnSpc>
                <a:spcPct val="114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May 2020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5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034506-E545-44D7-B17D-25583B4CA8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153" cy="621511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3D8DC6D-2AE1-4277-A4A4-B3A90B6C364D}"/>
              </a:ext>
            </a:extLst>
          </p:cNvPr>
          <p:cNvSpPr txBox="1">
            <a:spLocks/>
          </p:cNvSpPr>
          <p:nvPr/>
        </p:nvSpPr>
        <p:spPr>
          <a:xfrm>
            <a:off x="1003913" y="221543"/>
            <a:ext cx="10183326" cy="137915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274320" tIns="91440" rIns="27432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We Don’t Have to Share the Same Reasons for Caring about this Issue to Solve It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3CE3A6-F019-4251-A8CF-216EEB2C44B8}"/>
              </a:ext>
            </a:extLst>
          </p:cNvPr>
          <p:cNvSpPr txBox="1">
            <a:spLocks/>
          </p:cNvSpPr>
          <p:nvPr/>
        </p:nvSpPr>
        <p:spPr>
          <a:xfrm>
            <a:off x="1003913" y="1600694"/>
            <a:ext cx="10183326" cy="451323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274320" tIns="91440" rIns="27432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CCF0CE-C20C-44A8-A24E-BEC52D877E42}"/>
              </a:ext>
            </a:extLst>
          </p:cNvPr>
          <p:cNvGrpSpPr/>
          <p:nvPr/>
        </p:nvGrpSpPr>
        <p:grpSpPr>
          <a:xfrm>
            <a:off x="2079375" y="1424026"/>
            <a:ext cx="8033249" cy="4557996"/>
            <a:chOff x="2079375" y="1424026"/>
            <a:chExt cx="8033249" cy="45579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7FDBE5-907A-44CE-A989-CC2619B6A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375" y="1424026"/>
              <a:ext cx="8033249" cy="45579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E14113-C39A-436F-B867-44A4A5BA2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19450" y="3451584"/>
              <a:ext cx="580623" cy="26431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0C34A6-3AB5-4E6E-B633-5BF1C7E63A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 flipV="1">
              <a:off x="3760765" y="3533569"/>
              <a:ext cx="191730" cy="11311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1C6DD41-5311-4881-830A-EEC67B953F9B}"/>
              </a:ext>
            </a:extLst>
          </p:cNvPr>
          <p:cNvSpPr txBox="1"/>
          <p:nvPr/>
        </p:nvSpPr>
        <p:spPr>
          <a:xfrm rot="17216864">
            <a:off x="7096004" y="3593669"/>
            <a:ext cx="16116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5B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Property-damage  </a:t>
            </a:r>
          </a:p>
        </p:txBody>
      </p:sp>
    </p:spTree>
    <p:extLst>
      <p:ext uri="{BB962C8B-B14F-4D97-AF65-F5344CB8AC3E}">
        <p14:creationId xmlns:p14="http://schemas.microsoft.com/office/powerpoint/2010/main" val="378138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C19EED-65D6-4256-8A91-B96EA47312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66" y="0"/>
            <a:ext cx="12261669" cy="620357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9766A15-5ABE-4D0B-B1DE-EFC275C8BE22}"/>
              </a:ext>
            </a:extLst>
          </p:cNvPr>
          <p:cNvSpPr txBox="1">
            <a:spLocks/>
          </p:cNvSpPr>
          <p:nvPr/>
        </p:nvSpPr>
        <p:spPr>
          <a:xfrm>
            <a:off x="669601" y="1573912"/>
            <a:ext cx="10983421" cy="444140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274320" tIns="91440" rIns="27432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65A31-67D4-45BD-BEDA-BFE2D8CBA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1" y="1726076"/>
            <a:ext cx="5083629" cy="376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Visible and Vulnerable: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Exposed on the street</a:t>
            </a:r>
          </a:p>
          <a:p>
            <a:pPr lvl="1"/>
            <a:r>
              <a:rPr lang="en-US" dirty="0"/>
              <a:t>Suffer from higher rates of poor health, mental illness, and substance abuse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A6AADA-17E5-4BFF-BE5A-0743C0A56538}"/>
              </a:ext>
            </a:extLst>
          </p:cNvPr>
          <p:cNvSpPr txBox="1">
            <a:spLocks/>
          </p:cNvSpPr>
          <p:nvPr/>
        </p:nvSpPr>
        <p:spPr>
          <a:xfrm>
            <a:off x="669602" y="276815"/>
            <a:ext cx="10983422" cy="129709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274320" tIns="91440" rIns="27432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6,500 people in King County are Chronically Homeless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7CCF3D-A9AD-4D5D-907E-14697C9D58F0}"/>
              </a:ext>
            </a:extLst>
          </p:cNvPr>
          <p:cNvGrpSpPr/>
          <p:nvPr/>
        </p:nvGrpSpPr>
        <p:grpSpPr>
          <a:xfrm>
            <a:off x="1734230" y="4272619"/>
            <a:ext cx="4074019" cy="1502457"/>
            <a:chOff x="1929160" y="4272487"/>
            <a:chExt cx="4074019" cy="1502457"/>
          </a:xfrm>
        </p:grpSpPr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1C7ABF20-32FB-4238-93F7-3142A760A169}"/>
                </a:ext>
              </a:extLst>
            </p:cNvPr>
            <p:cNvSpPr txBox="1">
              <a:spLocks/>
            </p:cNvSpPr>
            <p:nvPr/>
          </p:nvSpPr>
          <p:spPr>
            <a:xfrm>
              <a:off x="1929160" y="4272487"/>
              <a:ext cx="4074019" cy="1502457"/>
            </a:xfrm>
            <a:prstGeom prst="rect">
              <a:avLst/>
            </a:prstGeom>
            <a:solidFill>
              <a:srgbClr val="FFFFFF">
                <a:alpha val="69020"/>
              </a:srgbClr>
            </a:solidFill>
          </p:spPr>
          <p:txBody>
            <a:bodyPr vert="horz" lIns="274320" tIns="91440" rIns="274320" bIns="9144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8B9EB60-13D3-4FB7-BE78-94DEBFC54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908" y="4349613"/>
              <a:ext cx="3479486" cy="1425331"/>
            </a:xfrm>
            <a:prstGeom prst="rect">
              <a:avLst/>
            </a:prstGeom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2210E9A-B6D7-4EF0-8C39-E15E7CD510DC}"/>
              </a:ext>
            </a:extLst>
          </p:cNvPr>
          <p:cNvSpPr txBox="1">
            <a:spLocks/>
          </p:cNvSpPr>
          <p:nvPr/>
        </p:nvSpPr>
        <p:spPr>
          <a:xfrm>
            <a:off x="6188821" y="1726076"/>
            <a:ext cx="5083629" cy="376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The Most Costly: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Emergency services</a:t>
            </a:r>
          </a:p>
          <a:p>
            <a:pPr lvl="1"/>
            <a:r>
              <a:rPr lang="en-US" dirty="0"/>
              <a:t>Hospitalization</a:t>
            </a:r>
          </a:p>
          <a:p>
            <a:pPr lvl="1"/>
            <a:r>
              <a:rPr lang="en-US" dirty="0"/>
              <a:t>Police services</a:t>
            </a:r>
          </a:p>
          <a:p>
            <a:pPr lvl="1"/>
            <a:r>
              <a:rPr lang="en-US" dirty="0"/>
              <a:t>Court</a:t>
            </a:r>
          </a:p>
          <a:p>
            <a:pPr lvl="1"/>
            <a:r>
              <a:rPr lang="en-US" dirty="0"/>
              <a:t>Probation resources</a:t>
            </a:r>
          </a:p>
          <a:p>
            <a:pPr lvl="1"/>
            <a:r>
              <a:rPr lang="en-US" dirty="0"/>
              <a:t>Time spent in correctional facilities</a:t>
            </a:r>
          </a:p>
        </p:txBody>
      </p:sp>
    </p:spTree>
    <p:extLst>
      <p:ext uri="{BB962C8B-B14F-4D97-AF65-F5344CB8AC3E}">
        <p14:creationId xmlns:p14="http://schemas.microsoft.com/office/powerpoint/2010/main" val="291698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CEF3A0-D4E4-4540-9FA0-EB3B22185C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21254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BBEA4F-A084-4DB8-8EDC-70BCF9521D6C}"/>
              </a:ext>
            </a:extLst>
          </p:cNvPr>
          <p:cNvSpPr/>
          <p:nvPr/>
        </p:nvSpPr>
        <p:spPr>
          <a:xfrm>
            <a:off x="733257" y="3782595"/>
            <a:ext cx="3377248" cy="2201979"/>
          </a:xfrm>
          <a:prstGeom prst="roundRect">
            <a:avLst/>
          </a:prstGeom>
          <a:solidFill>
            <a:srgbClr val="E2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F07500-208E-40F1-8C23-2B0921466A24}"/>
              </a:ext>
            </a:extLst>
          </p:cNvPr>
          <p:cNvSpPr/>
          <p:nvPr/>
        </p:nvSpPr>
        <p:spPr>
          <a:xfrm>
            <a:off x="2015669" y="1760787"/>
            <a:ext cx="8160661" cy="1234274"/>
          </a:xfrm>
          <a:prstGeom prst="roundRect">
            <a:avLst/>
          </a:prstGeom>
          <a:solidFill>
            <a:srgbClr val="E2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FA6B59-74DF-42F2-8C3B-39D959823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48" y="3876734"/>
            <a:ext cx="2918666" cy="179634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1D9BB9"/>
                </a:solidFill>
              </a:rPr>
              <a:t>Permanent</a:t>
            </a:r>
          </a:p>
          <a:p>
            <a:pPr marL="0" indent="0" algn="ctr">
              <a:buNone/>
            </a:pPr>
            <a:r>
              <a:rPr lang="en-US" sz="2000" dirty="0"/>
              <a:t>Tenants can live there as long they want – it’s not a temporary shelter. Most stay for the rest of their lives.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674E74-2FAC-420A-AC4D-59868E0E3B5A}"/>
              </a:ext>
            </a:extLst>
          </p:cNvPr>
          <p:cNvGrpSpPr/>
          <p:nvPr/>
        </p:nvGrpSpPr>
        <p:grpSpPr>
          <a:xfrm>
            <a:off x="4407375" y="3761468"/>
            <a:ext cx="3377248" cy="2201979"/>
            <a:chOff x="4596079" y="4024651"/>
            <a:chExt cx="2595154" cy="157496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C38283B-FFAD-443F-867A-A764E0CF418E}"/>
                </a:ext>
              </a:extLst>
            </p:cNvPr>
            <p:cNvSpPr/>
            <p:nvPr/>
          </p:nvSpPr>
          <p:spPr>
            <a:xfrm>
              <a:off x="4596079" y="4024651"/>
              <a:ext cx="2595154" cy="1574960"/>
            </a:xfrm>
            <a:prstGeom prst="roundRect">
              <a:avLst/>
            </a:prstGeom>
            <a:solidFill>
              <a:srgbClr val="E2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49434830-74F8-4269-AB11-37848E49F018}"/>
                </a:ext>
              </a:extLst>
            </p:cNvPr>
            <p:cNvSpPr txBox="1">
              <a:spLocks/>
            </p:cNvSpPr>
            <p:nvPr/>
          </p:nvSpPr>
          <p:spPr>
            <a:xfrm>
              <a:off x="4742585" y="4107095"/>
              <a:ext cx="2302142" cy="1284829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rgbClr val="002060"/>
                  </a:solidFill>
                </a:rPr>
                <a:t>Supportive</a:t>
              </a:r>
            </a:p>
            <a:p>
              <a:pPr marL="0" indent="0" algn="ctr">
                <a:buNone/>
              </a:pPr>
              <a:r>
                <a:rPr lang="en-US" sz="2000" dirty="0"/>
                <a:t>Tenants are provided robust, voluntary services aimed at housing retention and achieving life goals.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FF2065-2FF3-49AE-9456-F75365EC1CB8}"/>
              </a:ext>
            </a:extLst>
          </p:cNvPr>
          <p:cNvGrpSpPr/>
          <p:nvPr/>
        </p:nvGrpSpPr>
        <p:grpSpPr>
          <a:xfrm>
            <a:off x="8189911" y="3782595"/>
            <a:ext cx="3377248" cy="2201979"/>
            <a:chOff x="8098072" y="4024651"/>
            <a:chExt cx="2595154" cy="157496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5625369-9CA0-43D3-8A2A-9EAB18EAFB9A}"/>
                </a:ext>
              </a:extLst>
            </p:cNvPr>
            <p:cNvSpPr/>
            <p:nvPr/>
          </p:nvSpPr>
          <p:spPr>
            <a:xfrm>
              <a:off x="8098072" y="4024651"/>
              <a:ext cx="2595154" cy="1574960"/>
            </a:xfrm>
            <a:prstGeom prst="roundRect">
              <a:avLst/>
            </a:prstGeom>
            <a:solidFill>
              <a:srgbClr val="E2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FFADF0F5-EB63-4354-B5FB-3918A5C63E9D}"/>
                </a:ext>
              </a:extLst>
            </p:cNvPr>
            <p:cNvSpPr txBox="1">
              <a:spLocks/>
            </p:cNvSpPr>
            <p:nvPr/>
          </p:nvSpPr>
          <p:spPr>
            <a:xfrm>
              <a:off x="8241762" y="4091983"/>
              <a:ext cx="2307772" cy="127942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>
                  <a:solidFill>
                    <a:srgbClr val="00B050"/>
                  </a:solidFill>
                </a:rPr>
                <a:t>Housing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dirty="0"/>
                <a:t>Tenants sign leases and contribute up to 30% of their income for their apartments, the same place they return to every day.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4983F57-25A6-493D-9F45-DAF076003536}"/>
              </a:ext>
            </a:extLst>
          </p:cNvPr>
          <p:cNvSpPr txBox="1">
            <a:spLocks/>
          </p:cNvSpPr>
          <p:nvPr/>
        </p:nvSpPr>
        <p:spPr>
          <a:xfrm>
            <a:off x="210414" y="133323"/>
            <a:ext cx="115193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A Proven Solution to End Chronic Homelessness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DDF0E2-1D2A-4C97-80BC-2EC56A055FE4}"/>
              </a:ext>
            </a:extLst>
          </p:cNvPr>
          <p:cNvCxnSpPr>
            <a:cxnSpLocks/>
          </p:cNvCxnSpPr>
          <p:nvPr/>
        </p:nvCxnSpPr>
        <p:spPr>
          <a:xfrm>
            <a:off x="6096000" y="3022332"/>
            <a:ext cx="0" cy="59044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947DB2-2B62-431B-9117-76C21F2E323D}"/>
              </a:ext>
            </a:extLst>
          </p:cNvPr>
          <p:cNvCxnSpPr>
            <a:cxnSpLocks/>
          </p:cNvCxnSpPr>
          <p:nvPr/>
        </p:nvCxnSpPr>
        <p:spPr>
          <a:xfrm flipH="1">
            <a:off x="2671482" y="3022332"/>
            <a:ext cx="393202" cy="668323"/>
          </a:xfrm>
          <a:prstGeom prst="straightConnector1">
            <a:avLst/>
          </a:prstGeom>
          <a:ln w="57150">
            <a:solidFill>
              <a:srgbClr val="9EE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76624820-9343-4B48-BC9E-754E646AC05D}"/>
              </a:ext>
            </a:extLst>
          </p:cNvPr>
          <p:cNvSpPr txBox="1">
            <a:spLocks/>
          </p:cNvSpPr>
          <p:nvPr/>
        </p:nvSpPr>
        <p:spPr>
          <a:xfrm>
            <a:off x="624839" y="1852690"/>
            <a:ext cx="10942320" cy="1048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1D9BB9"/>
                </a:solidFill>
              </a:rPr>
              <a:t>Permanent </a:t>
            </a:r>
            <a:r>
              <a:rPr lang="en-US" sz="3600" b="1">
                <a:solidFill>
                  <a:srgbClr val="002060"/>
                </a:solidFill>
              </a:rPr>
              <a:t>Supportive</a:t>
            </a:r>
            <a:r>
              <a:rPr lang="en-US" sz="3600" b="1">
                <a:solidFill>
                  <a:srgbClr val="1D9BB9"/>
                </a:solidFill>
              </a:rPr>
              <a:t> </a:t>
            </a:r>
            <a:r>
              <a:rPr lang="en-US" sz="3600" b="1">
                <a:solidFill>
                  <a:srgbClr val="00B050"/>
                </a:solidFill>
              </a:rPr>
              <a:t>Housing</a:t>
            </a:r>
            <a:endParaRPr lang="en-US" sz="3600" b="1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58C7C0-3E3E-4609-A25F-DEEE5AB4C3E0}"/>
              </a:ext>
            </a:extLst>
          </p:cNvPr>
          <p:cNvCxnSpPr>
            <a:cxnSpLocks/>
          </p:cNvCxnSpPr>
          <p:nvPr/>
        </p:nvCxnSpPr>
        <p:spPr>
          <a:xfrm>
            <a:off x="9241268" y="3052545"/>
            <a:ext cx="393202" cy="66832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32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6F1377-4778-40F0-9DEB-66A3A2DB3F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210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7581BA2-C36D-4158-9E9C-6B6B43261C8C}"/>
              </a:ext>
            </a:extLst>
          </p:cNvPr>
          <p:cNvSpPr txBox="1">
            <a:spLocks/>
          </p:cNvSpPr>
          <p:nvPr/>
        </p:nvSpPr>
        <p:spPr>
          <a:xfrm>
            <a:off x="658585" y="553748"/>
            <a:ext cx="10874829" cy="1589924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vert="horz" lIns="274320" tIns="91440" rIns="27432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It Costs The Same to Provide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EBEB1B-A2E1-4950-9DAA-7D7CA4FE1BB2}"/>
              </a:ext>
            </a:extLst>
          </p:cNvPr>
          <p:cNvSpPr txBox="1">
            <a:spLocks/>
          </p:cNvSpPr>
          <p:nvPr/>
        </p:nvSpPr>
        <p:spPr>
          <a:xfrm>
            <a:off x="658584" y="2143672"/>
            <a:ext cx="10874829" cy="3570396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vert="horz" lIns="274320" tIns="91440" rIns="27432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  <p:pic>
        <p:nvPicPr>
          <p:cNvPr id="1026" name="Picture 2" descr="https://plymouthhousing.org/wp-content/uploads/2018/07/icon-hospital.png">
            <a:extLst>
              <a:ext uri="{FF2B5EF4-FFF2-40B4-BE49-F238E27FC236}">
                <a16:creationId xmlns:a16="http://schemas.microsoft.com/office/drawing/2014/main" id="{B3A5D3AF-D6B0-4014-A5CF-DD10024B0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54" y="2393551"/>
            <a:ext cx="2307166" cy="184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lymouthhousing.org/wp-content/uploads/2018/07/icon-jail.png">
            <a:extLst>
              <a:ext uri="{FF2B5EF4-FFF2-40B4-BE49-F238E27FC236}">
                <a16:creationId xmlns:a16="http://schemas.microsoft.com/office/drawing/2014/main" id="{9FDB0B07-83D1-4616-BB7A-E70C6A1E9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15" y="2393552"/>
            <a:ext cx="2307166" cy="184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lymouthhousing.org/wp-content/uploads/2018/07/icon-housing-group.png">
            <a:extLst>
              <a:ext uri="{FF2B5EF4-FFF2-40B4-BE49-F238E27FC236}">
                <a16:creationId xmlns:a16="http://schemas.microsoft.com/office/drawing/2014/main" id="{550CF0F4-EB9B-40A0-9FD3-2661F52C5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74" y="2225397"/>
            <a:ext cx="2517358" cy="201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6F4F603-ABF6-4B85-94C1-F3C8D27DB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841" y="4508860"/>
            <a:ext cx="2918666" cy="454436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3 Days </a:t>
            </a:r>
          </a:p>
          <a:p>
            <a:pPr marL="0" indent="0" algn="ctr">
              <a:buNone/>
            </a:pPr>
            <a:r>
              <a:rPr lang="en-US" sz="2000" dirty="0"/>
              <a:t>at Harborview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3E867B-2EE1-4072-B44A-7EED5B3C61A7}"/>
              </a:ext>
            </a:extLst>
          </p:cNvPr>
          <p:cNvSpPr txBox="1">
            <a:spLocks/>
          </p:cNvSpPr>
          <p:nvPr/>
        </p:nvSpPr>
        <p:spPr>
          <a:xfrm>
            <a:off x="4636665" y="4508860"/>
            <a:ext cx="2918666" cy="60138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 Months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 a King County Jail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CBC34E-7650-45F2-AED7-7EDF47CB6AA1}"/>
              </a:ext>
            </a:extLst>
          </p:cNvPr>
          <p:cNvSpPr txBox="1">
            <a:spLocks/>
          </p:cNvSpPr>
          <p:nvPr/>
        </p:nvSpPr>
        <p:spPr>
          <a:xfrm>
            <a:off x="8034508" y="4508860"/>
            <a:ext cx="3498903" cy="12052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One Year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of Permanent Supportive Housing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B3828-210C-4004-991A-D2470527BF55}"/>
              </a:ext>
            </a:extLst>
          </p:cNvPr>
          <p:cNvSpPr txBox="1"/>
          <p:nvPr/>
        </p:nvSpPr>
        <p:spPr>
          <a:xfrm>
            <a:off x="3942893" y="3006872"/>
            <a:ext cx="636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C186C-82C9-42E7-9FA5-7356238B0B2F}"/>
              </a:ext>
            </a:extLst>
          </p:cNvPr>
          <p:cNvSpPr txBox="1"/>
          <p:nvPr/>
        </p:nvSpPr>
        <p:spPr>
          <a:xfrm>
            <a:off x="7398086" y="3006872"/>
            <a:ext cx="636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94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828C54B-CE55-4D60-A4EB-A46AC18B814A}"/>
              </a:ext>
            </a:extLst>
          </p:cNvPr>
          <p:cNvGrpSpPr/>
          <p:nvPr/>
        </p:nvGrpSpPr>
        <p:grpSpPr>
          <a:xfrm flipH="1">
            <a:off x="0" y="0"/>
            <a:ext cx="12192000" cy="6210248"/>
            <a:chOff x="-103592" y="853987"/>
            <a:chExt cx="11609336" cy="60040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6829AE-A3B3-46A6-B4D9-C5695CFEC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03592" y="853987"/>
              <a:ext cx="9960784" cy="60040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A8387B-EA64-46E6-A942-80648CAE9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813544" y="853987"/>
              <a:ext cx="1692200" cy="6004013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37ACC1B-956E-4D11-ACC1-081F3803AF9B}"/>
              </a:ext>
            </a:extLst>
          </p:cNvPr>
          <p:cNvSpPr txBox="1">
            <a:spLocks/>
          </p:cNvSpPr>
          <p:nvPr/>
        </p:nvSpPr>
        <p:spPr>
          <a:xfrm>
            <a:off x="551541" y="653140"/>
            <a:ext cx="11088917" cy="288253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274320" tIns="91440" rIns="274320" bIns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E150A2-2774-4E82-BC44-E5F31A42E27A}"/>
              </a:ext>
            </a:extLst>
          </p:cNvPr>
          <p:cNvSpPr txBox="1">
            <a:spLocks/>
          </p:cNvSpPr>
          <p:nvPr/>
        </p:nvSpPr>
        <p:spPr>
          <a:xfrm>
            <a:off x="551541" y="3535678"/>
            <a:ext cx="5544459" cy="203957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274320" tIns="91440" rIns="27432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en-US" sz="2000" dirty="0">
              <a:cs typeface="Segoe UI Semilight" panose="020B0402040204020203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366C874-B87E-47D3-94D6-179608FFAD64}"/>
              </a:ext>
            </a:extLst>
          </p:cNvPr>
          <p:cNvSpPr txBox="1">
            <a:spLocks/>
          </p:cNvSpPr>
          <p:nvPr/>
        </p:nvSpPr>
        <p:spPr>
          <a:xfrm>
            <a:off x="6095999" y="3535678"/>
            <a:ext cx="5544459" cy="203957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274320" tIns="91440" rIns="27432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en-US" sz="2000" dirty="0">
              <a:cs typeface="Segoe UI Semilight" panose="020B04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498B3-3850-4CA9-8346-63F28AB6534E}"/>
              </a:ext>
            </a:extLst>
          </p:cNvPr>
          <p:cNvSpPr txBox="1">
            <a:spLocks/>
          </p:cNvSpPr>
          <p:nvPr/>
        </p:nvSpPr>
        <p:spPr>
          <a:xfrm>
            <a:off x="551542" y="500740"/>
            <a:ext cx="6449236" cy="4865915"/>
          </a:xfrm>
          <a:prstGeom prst="rect">
            <a:avLst/>
          </a:prstGeom>
          <a:noFill/>
        </p:spPr>
        <p:txBody>
          <a:bodyPr vert="horz" lIns="274320" tIns="91440" rIns="274320" bIns="9144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cs typeface="Segoe UI Semilight" panose="020B0402040204020203" pitchFamily="34" charset="0"/>
              </a:rPr>
              <a:t>A Way to Create 6,500 Permanent Supportive Homes with $1.676 billion in King County</a:t>
            </a:r>
          </a:p>
          <a:p>
            <a:endParaRPr lang="en-US" sz="3600" dirty="0">
              <a:cs typeface="Segoe UI Semilight" panose="020B0402040204020203" pitchFamily="34" charset="0"/>
            </a:endParaRPr>
          </a:p>
          <a:p>
            <a:endParaRPr lang="en-US" sz="3600" dirty="0">
              <a:cs typeface="Segoe UI Semilight" panose="020B0402040204020203" pitchFamily="34" charset="0"/>
            </a:endParaRPr>
          </a:p>
          <a:p>
            <a:r>
              <a:rPr lang="en-US" sz="1800" dirty="0">
                <a:cs typeface="Segoe UI Semilight" panose="020B0402040204020203" pitchFamily="34" charset="0"/>
              </a:rPr>
              <a:t>Additionally, $175 million to come from permanent annual levies to pay for annual operating and service costs</a:t>
            </a:r>
          </a:p>
          <a:p>
            <a:endParaRPr lang="en-US" sz="1800" dirty="0">
              <a:cs typeface="Segoe UI Semilight" panose="020B0402040204020203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74286B2-8E16-40D7-B958-6ACC443DAC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383344"/>
              </p:ext>
            </p:extLst>
          </p:nvPr>
        </p:nvGraphicFramePr>
        <p:xfrm>
          <a:off x="5582512" y="48602"/>
          <a:ext cx="6837680" cy="631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692BA68-89D3-4C85-806A-2E3B2F80CCE0}"/>
              </a:ext>
            </a:extLst>
          </p:cNvPr>
          <p:cNvSpPr txBox="1"/>
          <p:nvPr/>
        </p:nvSpPr>
        <p:spPr>
          <a:xfrm>
            <a:off x="9160144" y="1823855"/>
            <a:ext cx="275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Business </a:t>
            </a:r>
          </a:p>
          <a:p>
            <a:r>
              <a:rPr lang="en-US" sz="2400" dirty="0"/>
              <a:t>Leaders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EEABD5-77AF-4484-AF4F-382BE502DDF3}"/>
              </a:ext>
            </a:extLst>
          </p:cNvPr>
          <p:cNvSpPr txBox="1"/>
          <p:nvPr/>
        </p:nvSpPr>
        <p:spPr>
          <a:xfrm>
            <a:off x="8868228" y="4169389"/>
            <a:ext cx="110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F82289-93AA-4119-BC4E-CC67A33AB6C7}"/>
              </a:ext>
            </a:extLst>
          </p:cNvPr>
          <p:cNvSpPr txBox="1"/>
          <p:nvPr/>
        </p:nvSpPr>
        <p:spPr>
          <a:xfrm>
            <a:off x="7095029" y="2885447"/>
            <a:ext cx="146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King County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64538B-BF4A-4A3F-9EAD-BBB728CA53B7}"/>
              </a:ext>
            </a:extLst>
          </p:cNvPr>
          <p:cNvSpPr txBox="1"/>
          <p:nvPr/>
        </p:nvSpPr>
        <p:spPr>
          <a:xfrm>
            <a:off x="7111175" y="1823855"/>
            <a:ext cx="175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 State</a:t>
            </a:r>
          </a:p>
        </p:txBody>
      </p:sp>
    </p:spTree>
    <p:extLst>
      <p:ext uri="{BB962C8B-B14F-4D97-AF65-F5344CB8AC3E}">
        <p14:creationId xmlns:p14="http://schemas.microsoft.com/office/powerpoint/2010/main" val="283842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099EE-462A-47AA-A1B2-78E7EBA5DB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0" y="0"/>
            <a:ext cx="12192000" cy="62103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B50ECDE-A2C6-4663-BDD7-FBD0A5B0C777}"/>
              </a:ext>
            </a:extLst>
          </p:cNvPr>
          <p:cNvSpPr txBox="1">
            <a:spLocks/>
          </p:cNvSpPr>
          <p:nvPr/>
        </p:nvSpPr>
        <p:spPr>
          <a:xfrm>
            <a:off x="413930" y="80682"/>
            <a:ext cx="11161213" cy="573954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274320" tIns="91440" rIns="274320" bIns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en-US" sz="4200" dirty="0"/>
              <a:t>Next…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3600" dirty="0"/>
              <a:t>Go to thirddoorcoalition.org </a:t>
            </a:r>
          </a:p>
          <a:p>
            <a:pPr lvl="1">
              <a:lnSpc>
                <a:spcPct val="114000"/>
              </a:lnSpc>
            </a:pPr>
            <a:r>
              <a:rPr lang="en-US" sz="2800" dirty="0"/>
              <a:t>	Sign letter in support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3600" dirty="0"/>
              <a:t>Follow us on social media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800" dirty="0"/>
              <a:t>	Twitter @</a:t>
            </a:r>
            <a:r>
              <a:rPr lang="en-US" sz="2800" dirty="0" err="1"/>
              <a:t>thirddoorsea</a:t>
            </a:r>
            <a:endParaRPr lang="en-US" sz="280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800" dirty="0"/>
              <a:t>	Facebook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3600" dirty="0"/>
              <a:t>Engage</a:t>
            </a: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Strategy sessions to operationalize the framework</a:t>
            </a: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Public Q&amp;A </a:t>
            </a: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Ambassador training program</a:t>
            </a:r>
          </a:p>
          <a:p>
            <a:pPr lvl="1">
              <a:lnSpc>
                <a:spcPct val="114000"/>
              </a:lnSpc>
            </a:pPr>
            <a:endParaRPr lang="en-US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1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436430A6ED0489B0F996533436380" ma:contentTypeVersion="11" ma:contentTypeDescription="Create a new document." ma:contentTypeScope="" ma:versionID="a3adf6bdbb06842b9b79218435f12771">
  <xsd:schema xmlns:xsd="http://www.w3.org/2001/XMLSchema" xmlns:xs="http://www.w3.org/2001/XMLSchema" xmlns:p="http://schemas.microsoft.com/office/2006/metadata/properties" xmlns:ns2="f34086bf-bc2b-496e-bda5-69f742472320" xmlns:ns3="39885db1-aef1-479f-a67d-b40c447595d3" targetNamespace="http://schemas.microsoft.com/office/2006/metadata/properties" ma:root="true" ma:fieldsID="c058c78b0b57352cc1892fcc8df170d0" ns2:_="" ns3:_="">
    <xsd:import namespace="f34086bf-bc2b-496e-bda5-69f742472320"/>
    <xsd:import namespace="39885db1-aef1-479f-a67d-b40c447595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086bf-bc2b-496e-bda5-69f7424723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85db1-aef1-479f-a67d-b40c44759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760E1D-DFC7-44F8-AA21-F484389E4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4086bf-bc2b-496e-bda5-69f742472320"/>
    <ds:schemaRef ds:uri="39885db1-aef1-479f-a67d-b40c447595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E0383B-AE2A-4097-A6E9-361DB8B756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ECC69C-F064-4A8C-915E-6F3E775D516F}">
  <ds:schemaRefs>
    <ds:schemaRef ds:uri="http://purl.org/dc/terms/"/>
    <ds:schemaRef ds:uri="http://purl.org/dc/elements/1.1/"/>
    <ds:schemaRef ds:uri="http://schemas.microsoft.com/office/2006/documentManagement/types"/>
    <ds:schemaRef ds:uri="f34086bf-bc2b-496e-bda5-69f742472320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39885db1-aef1-479f-a67d-b40c447595d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13633</TotalTime>
  <Words>236</Words>
  <Application>Microsoft Office PowerPoint</Application>
  <PresentationFormat>Widescreen</PresentationFormat>
  <Paragraphs>65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Broomall</dc:creator>
  <cp:lastModifiedBy>Sara Rankin</cp:lastModifiedBy>
  <cp:revision>82</cp:revision>
  <dcterms:created xsi:type="dcterms:W3CDTF">2019-04-05T17:43:44Z</dcterms:created>
  <dcterms:modified xsi:type="dcterms:W3CDTF">2020-05-22T17:58:55Z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0x01010074A436430A6ED0489B0F996533436380</vt:lpwstr>
  </property>
</Properties>
</file>