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72" r:id="rId4"/>
  </p:sldMasterIdLst>
  <p:sldIdLst>
    <p:sldId id="256" r:id="rId5"/>
    <p:sldId id="257" r:id="rId6"/>
    <p:sldId id="258" r:id="rId7"/>
    <p:sldId id="259" r:id="rId8"/>
    <p:sldId id="272" r:id="rId9"/>
    <p:sldId id="273" r:id="rId10"/>
    <p:sldId id="260" r:id="rId11"/>
    <p:sldId id="269" r:id="rId12"/>
    <p:sldId id="268" r:id="rId13"/>
    <p:sldId id="274" r:id="rId14"/>
    <p:sldId id="275" r:id="rId15"/>
    <p:sldId id="276" r:id="rId16"/>
    <p:sldId id="277" r:id="rId17"/>
    <p:sldId id="278" r:id="rId18"/>
    <p:sldId id="279" r:id="rId19"/>
    <p:sldId id="280" r:id="rId20"/>
    <p:sldId id="264" r:id="rId21"/>
    <p:sldId id="27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00"/>
    <p:restoredTop sz="96327"/>
  </p:normalViewPr>
  <p:slideViewPr>
    <p:cSldViewPr snapToGrid="0" snapToObjects="1">
      <p:cViewPr varScale="1">
        <p:scale>
          <a:sx n="49" d="100"/>
          <a:sy n="49" d="100"/>
        </p:scale>
        <p:origin x="72"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95C5C9-164C-46B3-A87E-7660D39D3106}" type="datetime2">
              <a:rPr lang="en-US" smtClean="0"/>
              <a:t>Friday, August 20, 2021</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400530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EA2CF1-0EB2-4673-802D-3371233E4A77}" type="datetime2">
              <a:rPr lang="en-US" smtClean="0"/>
              <a:t>Friday, August 20, 2021</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46875996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DEA2CF1-0EB2-4673-802D-3371233E4A77}" type="datetime2">
              <a:rPr lang="en-US" smtClean="0"/>
              <a:t>Friday, August 20, 2021</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13622205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DEA2CF1-0EB2-4673-802D-3371233E4A77}" type="datetime2">
              <a:rPr lang="en-US" smtClean="0"/>
              <a:t>Friday, August 20, 2021</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935123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A2CF1-0EB2-4673-802D-3371233E4A77}" type="datetime2">
              <a:rPr lang="en-US" smtClean="0"/>
              <a:t>Friday, August 20, 2021</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08827355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DEA2CF1-0EB2-4673-802D-3371233E4A77}" type="datetime2">
              <a:rPr lang="en-US" smtClean="0"/>
              <a:t>Friday, August 20, 2021</a:t>
            </a:fld>
            <a:endParaRPr lang="en-US" dirty="0"/>
          </a:p>
        </p:txBody>
      </p:sp>
      <p:sp>
        <p:nvSpPr>
          <p:cNvPr id="4"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27998985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DEA2CF1-0EB2-4673-802D-3371233E4A77}" type="datetime2">
              <a:rPr lang="en-US" smtClean="0"/>
              <a:t>Friday, August 20, 2021</a:t>
            </a:fld>
            <a:endParaRPr lang="en-US" dirty="0"/>
          </a:p>
        </p:txBody>
      </p:sp>
      <p:sp>
        <p:nvSpPr>
          <p:cNvPr id="4"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04044762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EA2CF1-0EB2-4673-802D-3371233E4A77}" type="datetime2">
              <a:rPr lang="en-US" smtClean="0"/>
              <a:t>Friday, August 20, 2021</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28854312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EA2CF1-0EB2-4673-802D-3371233E4A77}" type="datetime2">
              <a:rPr lang="en-US" smtClean="0"/>
              <a:t>Friday, August 20, 2021</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67723089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DEA2CF1-0EB2-4673-802D-3371233E4A77}" type="datetime2">
              <a:rPr lang="en-US" smtClean="0"/>
              <a:t>Friday, August 20, 2021</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27521683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CC25C3-021A-4B0B-8F70-0C181FE1CF45}" type="datetime2">
              <a:rPr lang="en-US" smtClean="0"/>
              <a:t>Friday, August 20, 2021</a:t>
            </a:fld>
            <a:endParaRPr lang="en-US"/>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730009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EA2CF1-0EB2-4673-802D-3371233E4A77}" type="datetime2">
              <a:rPr lang="en-US" smtClean="0"/>
              <a:t>Friday, August 20, 2021</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86420423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EA2CF1-0EB2-4673-802D-3371233E4A77}" type="datetime2">
              <a:rPr lang="en-US" smtClean="0"/>
              <a:t>Friday, August 20, 2021</a:t>
            </a:fld>
            <a:endParaRPr lang="en-US" dirty="0"/>
          </a:p>
        </p:txBody>
      </p:sp>
      <p:sp>
        <p:nvSpPr>
          <p:cNvPr id="8" name="Footer Placeholder 7"/>
          <p:cNvSpPr>
            <a:spLocks noGrp="1"/>
          </p:cNvSpPr>
          <p:nvPr>
            <p:ph type="ftr" sz="quarter" idx="11"/>
          </p:nvPr>
        </p:nvSpPr>
        <p:spPr/>
        <p:txBody>
          <a:bodyPr/>
          <a:lstStyle/>
          <a:p>
            <a:pPr algn="l"/>
            <a:r>
              <a:rPr lang="en-US"/>
              <a:t>Sample Footer Text</a:t>
            </a:r>
            <a:endParaRPr lang="en-US" dirty="0"/>
          </a:p>
        </p:txBody>
      </p:sp>
      <p:sp>
        <p:nvSpPr>
          <p:cNvPr id="9" name="Slide Number Placeholder 8"/>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68139133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2F2A30D-1C09-413F-AAB1-38F366000715}" type="datetime2">
              <a:rPr lang="en-US" smtClean="0"/>
              <a:t>Friday, August 20, 2021</a:t>
            </a:fld>
            <a:endParaRPr lang="en-US"/>
          </a:p>
        </p:txBody>
      </p:sp>
      <p:sp>
        <p:nvSpPr>
          <p:cNvPr id="5" name="Footer Placeholder 3"/>
          <p:cNvSpPr>
            <a:spLocks noGrp="1"/>
          </p:cNvSpPr>
          <p:nvPr>
            <p:ph type="ftr" sz="quarter" idx="11"/>
          </p:nvPr>
        </p:nvSpPr>
        <p:spPr/>
        <p:txBody>
          <a:bodyPr/>
          <a:lstStyle/>
          <a:p>
            <a:r>
              <a:rPr lang="en-US"/>
              <a:t>Sample Footer Text</a:t>
            </a:r>
          </a:p>
        </p:txBody>
      </p:sp>
      <p:sp>
        <p:nvSpPr>
          <p:cNvPr id="6" name="Slide Number Placeholder 4"/>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543786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DB82B9C-D65E-4F64-95C3-B10F3B00F0D9}" type="datetime2">
              <a:rPr lang="en-US" smtClean="0"/>
              <a:t>Friday, August 20, 2021</a:t>
            </a:fld>
            <a:endParaRPr lang="en-US"/>
          </a:p>
        </p:txBody>
      </p:sp>
      <p:sp>
        <p:nvSpPr>
          <p:cNvPr id="5" name="Footer Placeholder 2"/>
          <p:cNvSpPr>
            <a:spLocks noGrp="1"/>
          </p:cNvSpPr>
          <p:nvPr>
            <p:ph type="ftr" sz="quarter" idx="11"/>
          </p:nvPr>
        </p:nvSpPr>
        <p:spPr/>
        <p:txBody>
          <a:bodyPr/>
          <a:lstStyle/>
          <a:p>
            <a:r>
              <a:rPr lang="en-US"/>
              <a:t>Sample Footer Text</a:t>
            </a:r>
          </a:p>
        </p:txBody>
      </p:sp>
      <p:sp>
        <p:nvSpPr>
          <p:cNvPr id="6" name="Slide Number Placeholder 3"/>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126061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DEA2CF1-0EB2-4673-802D-3371233E4A77}" type="datetime2">
              <a:rPr lang="en-US" smtClean="0"/>
              <a:t>Friday, August 20, 2021</a:t>
            </a:fld>
            <a:endParaRPr lang="en-US" dirty="0"/>
          </a:p>
        </p:txBody>
      </p:sp>
      <p:sp>
        <p:nvSpPr>
          <p:cNvPr id="5" name="Footer Placeholder 5"/>
          <p:cNvSpPr>
            <a:spLocks noGrp="1"/>
          </p:cNvSpPr>
          <p:nvPr>
            <p:ph type="ftr" sz="quarter" idx="11"/>
          </p:nvPr>
        </p:nvSpPr>
        <p:spPr/>
        <p:txBody>
          <a:bodyPr/>
          <a:lstStyle/>
          <a:p>
            <a:pPr algn="l"/>
            <a:r>
              <a:rPr lang="en-US"/>
              <a:t>Sample Footer Text</a:t>
            </a:r>
            <a:endParaRPr lang="en-US" dirty="0"/>
          </a:p>
        </p:txBody>
      </p:sp>
      <p:sp>
        <p:nvSpPr>
          <p:cNvPr id="6"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64322811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EA2CF1-0EB2-4673-802D-3371233E4A77}" type="datetime2">
              <a:rPr lang="en-US" smtClean="0"/>
              <a:t>Friday, August 20, 2021</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64285989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DEA2CF1-0EB2-4673-802D-3371233E4A77}" type="datetime2">
              <a:rPr lang="en-US" smtClean="0"/>
              <a:t>Friday, August 20, 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lgn="l"/>
            <a:r>
              <a:rPr lang="en-US"/>
              <a:t>Sample Footer Text</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408677295"/>
      </p:ext>
    </p:extLst>
  </p:cSld>
  <p:clrMap bg1="dk1" tx1="lt1" bg2="dk2" tx2="lt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 id="2147484084" r:id="rId12"/>
    <p:sldLayoutId id="2147484085" r:id="rId13"/>
    <p:sldLayoutId id="2147484086" r:id="rId14"/>
    <p:sldLayoutId id="2147484087" r:id="rId15"/>
    <p:sldLayoutId id="2147484088" r:id="rId16"/>
    <p:sldLayoutId id="214748408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hjp@tacomaprobono.org" TargetMode="External"/><Relationship Id="rId2" Type="http://schemas.openxmlformats.org/officeDocument/2006/relationships/hyperlink" Target="https://www.tacomaprobono.org/"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youtube.com/watch?v=NZbX35lJRs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SolveIt@CenterForResolution.org"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9527B-6C56-3549-BA2C-7E9EACDB127E}"/>
              </a:ext>
            </a:extLst>
          </p:cNvPr>
          <p:cNvSpPr>
            <a:spLocks noGrp="1"/>
          </p:cNvSpPr>
          <p:nvPr>
            <p:ph type="ctrTitle"/>
          </p:nvPr>
        </p:nvSpPr>
        <p:spPr>
          <a:xfrm>
            <a:off x="6223124" y="997764"/>
            <a:ext cx="4276978" cy="3465748"/>
          </a:xfrm>
        </p:spPr>
        <p:txBody>
          <a:bodyPr>
            <a:normAutofit fontScale="90000"/>
          </a:bodyPr>
          <a:lstStyle/>
          <a:p>
            <a:pPr>
              <a:lnSpc>
                <a:spcPct val="90000"/>
              </a:lnSpc>
            </a:pPr>
            <a:r>
              <a:rPr lang="en-US" sz="2800" dirty="0" err="1"/>
              <a:t>Tacomaprobono</a:t>
            </a:r>
            <a:r>
              <a:rPr lang="en-US" sz="2800" dirty="0"/>
              <a:t> Community Lawyers</a:t>
            </a:r>
            <a:r>
              <a:rPr lang="en-US" sz="4000" dirty="0"/>
              <a:t/>
            </a:r>
            <a:br>
              <a:rPr lang="en-US" sz="4000" dirty="0"/>
            </a:br>
            <a:r>
              <a:rPr lang="en-US" sz="4000" dirty="0"/>
              <a:t/>
            </a:r>
            <a:br>
              <a:rPr lang="en-US" sz="4000" dirty="0"/>
            </a:br>
            <a:r>
              <a:rPr lang="en-US" sz="6700" dirty="0"/>
              <a:t>Housing Justice Project</a:t>
            </a:r>
          </a:p>
        </p:txBody>
      </p:sp>
      <p:sp>
        <p:nvSpPr>
          <p:cNvPr id="3" name="Subtitle 2">
            <a:extLst>
              <a:ext uri="{FF2B5EF4-FFF2-40B4-BE49-F238E27FC236}">
                <a16:creationId xmlns:a16="http://schemas.microsoft.com/office/drawing/2014/main" id="{2D6231BC-F14C-F744-9569-F9E1F0C78E80}"/>
              </a:ext>
            </a:extLst>
          </p:cNvPr>
          <p:cNvSpPr>
            <a:spLocks noGrp="1"/>
          </p:cNvSpPr>
          <p:nvPr>
            <p:ph type="subTitle" idx="1"/>
          </p:nvPr>
        </p:nvSpPr>
        <p:spPr>
          <a:xfrm>
            <a:off x="6742108" y="4986225"/>
            <a:ext cx="4802191" cy="1464378"/>
          </a:xfrm>
        </p:spPr>
        <p:txBody>
          <a:bodyPr>
            <a:normAutofit fontScale="92500" lnSpcReduction="20000"/>
          </a:bodyPr>
          <a:lstStyle/>
          <a:p>
            <a:pPr algn="r"/>
            <a:r>
              <a:rPr lang="en-US" sz="2400" dirty="0">
                <a:latin typeface="Arial" panose="020B0604020202020204" pitchFamily="34" charset="0"/>
                <a:cs typeface="Arial" panose="020B0604020202020204" pitchFamily="34" charset="0"/>
              </a:rPr>
              <a:t>Presentation  to</a:t>
            </a:r>
          </a:p>
          <a:p>
            <a:pPr algn="r"/>
            <a:r>
              <a:rPr lang="en-US" sz="2400" dirty="0">
                <a:latin typeface="Arial" panose="020B0604020202020204" pitchFamily="34" charset="0"/>
                <a:cs typeface="Arial" panose="020B0604020202020204" pitchFamily="34" charset="0"/>
              </a:rPr>
              <a:t>Pierce County coalition to End homelessness</a:t>
            </a:r>
          </a:p>
          <a:p>
            <a:pPr algn="r"/>
            <a:r>
              <a:rPr lang="en-US" sz="2400" dirty="0">
                <a:latin typeface="Arial" panose="020B0604020202020204" pitchFamily="34" charset="0"/>
                <a:cs typeface="Arial" panose="020B0604020202020204" pitchFamily="34" charset="0"/>
              </a:rPr>
              <a:t>August 20, 2021</a:t>
            </a:r>
          </a:p>
        </p:txBody>
      </p:sp>
      <p:pic>
        <p:nvPicPr>
          <p:cNvPr id="5" name="Picture 4" descr="Logo&#10;&#10;Description automatically generated">
            <a:extLst>
              <a:ext uri="{FF2B5EF4-FFF2-40B4-BE49-F238E27FC236}">
                <a16:creationId xmlns:a16="http://schemas.microsoft.com/office/drawing/2014/main" id="{E7A7BE9B-2AF3-B64B-9617-A3DD2CBB00D0}"/>
              </a:ext>
            </a:extLst>
          </p:cNvPr>
          <p:cNvPicPr>
            <a:picLocks noChangeAspect="1"/>
          </p:cNvPicPr>
          <p:nvPr/>
        </p:nvPicPr>
        <p:blipFill rotWithShape="1">
          <a:blip r:embed="rId3"/>
          <a:srcRect l="5567" r="5567"/>
          <a:stretch/>
        </p:blipFill>
        <p:spPr>
          <a:xfrm>
            <a:off x="-1" y="10"/>
            <a:ext cx="6094407" cy="6857990"/>
          </a:xfrm>
          <a:prstGeom prst="rect">
            <a:avLst/>
          </a:prstGeom>
        </p:spPr>
      </p:pic>
    </p:spTree>
    <p:extLst>
      <p:ext uri="{BB962C8B-B14F-4D97-AF65-F5344CB8AC3E}">
        <p14:creationId xmlns:p14="http://schemas.microsoft.com/office/powerpoint/2010/main" val="30807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par>
                                <p:cTn id="16" presetID="10" presetClass="entr" presetSubtype="0" fill="hold" grpId="0" nodeType="withEffect">
                                  <p:stCondLst>
                                    <p:cond delay="2000"/>
                                  </p:stCondLst>
                                  <p:iterate type="lt">
                                    <p:tmPct val="10000"/>
                                  </p:iterate>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9730" y="933855"/>
            <a:ext cx="11350256" cy="1590980"/>
          </a:xfrm>
        </p:spPr>
        <p:txBody>
          <a:bodyPr>
            <a:noAutofit/>
          </a:bodyPr>
          <a:lstStyle/>
          <a:p>
            <a:pPr algn="ctr"/>
            <a:r>
              <a:rPr lang="en-US" sz="8000" dirty="0">
                <a:solidFill>
                  <a:srgbClr val="0070C0"/>
                </a:solidFill>
                <a:latin typeface="Calibri" panose="020F0502020204030204" pitchFamily="34" charset="0"/>
                <a:cs typeface="Calibri" panose="020F0502020204030204" pitchFamily="34" charset="0"/>
              </a:rPr>
              <a:t>Speed bump to court</a:t>
            </a:r>
          </a:p>
        </p:txBody>
      </p:sp>
      <p:pic>
        <p:nvPicPr>
          <p:cNvPr id="3074" name="Picture 2" descr="Speed Bumps Are an Unavoidable Part of Business | Inc.com"/>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86457" y="2853735"/>
            <a:ext cx="5604933"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230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1264596"/>
            <a:ext cx="10515600" cy="1014580"/>
          </a:xfrm>
        </p:spPr>
        <p:txBody>
          <a:bodyPr>
            <a:noAutofit/>
          </a:bodyPr>
          <a:lstStyle/>
          <a:p>
            <a:pPr algn="ctr"/>
            <a:r>
              <a:rPr lang="en-US" sz="5400" dirty="0">
                <a:solidFill>
                  <a:srgbClr val="0070C0"/>
                </a:solidFill>
                <a:latin typeface="Calibri" panose="020F0502020204030204" pitchFamily="34" charset="0"/>
                <a:cs typeface="Calibri" panose="020F0502020204030204" pitchFamily="34" charset="0"/>
              </a:rPr>
              <a:t>Eviction Resolution Pilot Program</a:t>
            </a:r>
          </a:p>
        </p:txBody>
      </p:sp>
      <p:sp>
        <p:nvSpPr>
          <p:cNvPr id="3" name="Content Placeholder 2"/>
          <p:cNvSpPr>
            <a:spLocks noGrp="1"/>
          </p:cNvSpPr>
          <p:nvPr>
            <p:ph idx="1"/>
          </p:nvPr>
        </p:nvSpPr>
        <p:spPr>
          <a:xfrm>
            <a:off x="433138" y="2497541"/>
            <a:ext cx="11340310" cy="1160059"/>
          </a:xfrm>
        </p:spPr>
        <p:txBody>
          <a:bodyPr vert="horz" lIns="91440" tIns="45720" rIns="91440" bIns="45720" rtlCol="0" anchor="t">
            <a:noAutofit/>
          </a:bodyPr>
          <a:lstStyle/>
          <a:p>
            <a:pPr marL="0" indent="0" algn="ctr">
              <a:buNone/>
            </a:pPr>
            <a:r>
              <a:rPr lang="en-US" sz="4000" dirty="0" smtClean="0">
                <a:solidFill>
                  <a:srgbClr val="1F57A4"/>
                </a:solidFill>
                <a:latin typeface="+mj-lt"/>
              </a:rPr>
              <a:t>Resolve </a:t>
            </a:r>
            <a:r>
              <a:rPr lang="en-US" sz="4000" dirty="0">
                <a:solidFill>
                  <a:srgbClr val="1F57A4"/>
                </a:solidFill>
                <a:latin typeface="+mj-lt"/>
              </a:rPr>
              <a:t>BEFORE filing at court.</a:t>
            </a:r>
            <a:endParaRPr lang="en-US" dirty="0">
              <a:cs typeface="Calibri" panose="020F0502020204030204"/>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3462" y="3424136"/>
            <a:ext cx="3242554" cy="2568102"/>
          </a:xfrm>
          <a:prstGeom prst="rect">
            <a:avLst/>
          </a:prstGeom>
        </p:spPr>
      </p:pic>
    </p:spTree>
    <p:extLst>
      <p:ext uri="{BB962C8B-B14F-4D97-AF65-F5344CB8AC3E}">
        <p14:creationId xmlns:p14="http://schemas.microsoft.com/office/powerpoint/2010/main" val="2256311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1245140"/>
            <a:ext cx="10515600" cy="1034036"/>
          </a:xfrm>
        </p:spPr>
        <p:txBody>
          <a:bodyPr>
            <a:noAutofit/>
          </a:bodyPr>
          <a:lstStyle/>
          <a:p>
            <a:pPr algn="ctr"/>
            <a:r>
              <a:rPr lang="en-US" sz="5400" dirty="0">
                <a:solidFill>
                  <a:srgbClr val="0070C0"/>
                </a:solidFill>
              </a:rPr>
              <a:t>Eviction Resolution: DRC Role</a:t>
            </a:r>
          </a:p>
        </p:txBody>
      </p:sp>
      <p:sp>
        <p:nvSpPr>
          <p:cNvPr id="3" name="Content Placeholder 2"/>
          <p:cNvSpPr>
            <a:spLocks noGrp="1"/>
          </p:cNvSpPr>
          <p:nvPr>
            <p:ph idx="1"/>
          </p:nvPr>
        </p:nvSpPr>
        <p:spPr>
          <a:xfrm>
            <a:off x="433138" y="2801566"/>
            <a:ext cx="11340310" cy="2848607"/>
          </a:xfrm>
        </p:spPr>
        <p:txBody>
          <a:bodyPr>
            <a:noAutofit/>
          </a:bodyPr>
          <a:lstStyle/>
          <a:p>
            <a:pPr marL="914400" indent="-914400">
              <a:buFont typeface="+mj-lt"/>
              <a:buAutoNum type="arabicPeriod"/>
            </a:pPr>
            <a:r>
              <a:rPr lang="en-US" sz="4000" dirty="0">
                <a:solidFill>
                  <a:srgbClr val="1F57A4"/>
                </a:solidFill>
                <a:latin typeface="+mj-lt"/>
              </a:rPr>
              <a:t>Rental assistance + Legal council + Conversation</a:t>
            </a:r>
          </a:p>
          <a:p>
            <a:pPr marL="914400" indent="-914400">
              <a:buFont typeface="+mj-lt"/>
              <a:buAutoNum type="arabicPeriod"/>
            </a:pPr>
            <a:endParaRPr lang="en-US" sz="4000" dirty="0">
              <a:solidFill>
                <a:srgbClr val="1F57A4"/>
              </a:solidFill>
              <a:latin typeface="+mj-lt"/>
            </a:endParaRPr>
          </a:p>
          <a:p>
            <a:pPr marL="914400" indent="-914400">
              <a:buFont typeface="+mj-lt"/>
              <a:buAutoNum type="arabicPeriod"/>
            </a:pPr>
            <a:r>
              <a:rPr lang="en-US" sz="4000" dirty="0">
                <a:solidFill>
                  <a:srgbClr val="1F57A4"/>
                </a:solidFill>
                <a:latin typeface="+mj-lt"/>
              </a:rPr>
              <a:t>Certificate before filing</a:t>
            </a:r>
          </a:p>
        </p:txBody>
      </p:sp>
    </p:spTree>
    <p:extLst>
      <p:ext uri="{BB962C8B-B14F-4D97-AF65-F5344CB8AC3E}">
        <p14:creationId xmlns:p14="http://schemas.microsoft.com/office/powerpoint/2010/main" val="339541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159539"/>
            <a:ext cx="10515600" cy="3044795"/>
          </a:xfrm>
        </p:spPr>
        <p:txBody>
          <a:bodyPr>
            <a:noAutofit/>
          </a:bodyPr>
          <a:lstStyle/>
          <a:p>
            <a:pPr algn="ctr"/>
            <a:r>
              <a:rPr lang="en-US" sz="8800" dirty="0">
                <a:solidFill>
                  <a:srgbClr val="0070C0"/>
                </a:solidFill>
                <a:latin typeface="Calibri" panose="020F0502020204030204" pitchFamily="34" charset="0"/>
                <a:cs typeface="Calibri" panose="020F0502020204030204" pitchFamily="34" charset="0"/>
              </a:rPr>
              <a:t>We listen...</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6210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36380"/>
          </a:xfrm>
        </p:spPr>
        <p:txBody>
          <a:bodyPr>
            <a:noAutofit/>
          </a:bodyPr>
          <a:lstStyle/>
          <a:p>
            <a:pPr algn="ctr"/>
            <a:r>
              <a:rPr lang="en-US" sz="5400" b="1">
                <a:solidFill>
                  <a:srgbClr val="0070C0"/>
                </a:solidFill>
              </a:rPr>
              <a:t>Dialog Service Options</a:t>
            </a:r>
          </a:p>
        </p:txBody>
      </p:sp>
      <p:sp>
        <p:nvSpPr>
          <p:cNvPr id="3" name="Content Placeholder 2"/>
          <p:cNvSpPr>
            <a:spLocks noGrp="1"/>
          </p:cNvSpPr>
          <p:nvPr>
            <p:ph idx="1"/>
          </p:nvPr>
        </p:nvSpPr>
        <p:spPr>
          <a:xfrm>
            <a:off x="648585" y="1303506"/>
            <a:ext cx="10643191" cy="4964387"/>
          </a:xfrm>
        </p:spPr>
        <p:txBody>
          <a:bodyPr vert="horz" lIns="91440" tIns="45720" rIns="91440" bIns="45720" rtlCol="0" anchor="t">
            <a:noAutofit/>
          </a:bodyPr>
          <a:lstStyle/>
          <a:p>
            <a:pPr marL="914400" indent="-914400">
              <a:buFont typeface="+mj-lt"/>
              <a:buAutoNum type="arabicPeriod"/>
            </a:pPr>
            <a:r>
              <a:rPr lang="en-US" sz="3200" b="1" dirty="0">
                <a:solidFill>
                  <a:srgbClr val="00B050"/>
                </a:solidFill>
                <a:latin typeface="+mj-lt"/>
              </a:rPr>
              <a:t>Intake</a:t>
            </a:r>
            <a:r>
              <a:rPr lang="en-US" sz="3200" dirty="0">
                <a:solidFill>
                  <a:srgbClr val="1F57A4"/>
                </a:solidFill>
                <a:latin typeface="+mj-lt"/>
              </a:rPr>
              <a:t> website form &amp; conversation</a:t>
            </a:r>
          </a:p>
          <a:p>
            <a:pPr marL="914400" indent="-914400">
              <a:buFont typeface="+mj-lt"/>
              <a:buAutoNum type="arabicPeriod"/>
            </a:pPr>
            <a:r>
              <a:rPr lang="en-US" sz="3200" b="1" dirty="0">
                <a:solidFill>
                  <a:srgbClr val="00B050"/>
                </a:solidFill>
                <a:latin typeface="+mj-lt"/>
              </a:rPr>
              <a:t>Conciliation</a:t>
            </a:r>
            <a:r>
              <a:rPr lang="en-US" sz="3200" dirty="0">
                <a:solidFill>
                  <a:srgbClr val="1F57A4"/>
                </a:solidFill>
                <a:latin typeface="+mj-lt"/>
              </a:rPr>
              <a:t>: short phone sessions with impartial mediator to finalize payment plan &amp; communications </a:t>
            </a:r>
          </a:p>
          <a:p>
            <a:pPr marL="914400" indent="-914400">
              <a:buFont typeface="+mj-lt"/>
              <a:buAutoNum type="arabicPeriod"/>
            </a:pPr>
            <a:r>
              <a:rPr lang="en-US" sz="3200" b="1" dirty="0">
                <a:solidFill>
                  <a:srgbClr val="00B050"/>
                </a:solidFill>
                <a:latin typeface="+mj-lt"/>
              </a:rPr>
              <a:t>Conflict coaching</a:t>
            </a:r>
            <a:r>
              <a:rPr lang="en-US" sz="3200" b="1" dirty="0">
                <a:solidFill>
                  <a:srgbClr val="1F57A4"/>
                </a:solidFill>
                <a:latin typeface="+mj-lt"/>
              </a:rPr>
              <a:t>: </a:t>
            </a:r>
            <a:r>
              <a:rPr lang="en-US" sz="3200" dirty="0">
                <a:solidFill>
                  <a:srgbClr val="1F57A4"/>
                </a:solidFill>
                <a:latin typeface="+mj-lt"/>
              </a:rPr>
              <a:t>individual session with a mediator to help you prepare for meeting with Landlord.</a:t>
            </a:r>
            <a:endParaRPr lang="en-US" sz="3200" b="1" dirty="0">
              <a:solidFill>
                <a:srgbClr val="1F57A4"/>
              </a:solidFill>
              <a:latin typeface="+mj-lt"/>
            </a:endParaRPr>
          </a:p>
          <a:p>
            <a:pPr marL="914400" indent="-914400">
              <a:buFont typeface="+mj-lt"/>
              <a:buAutoNum type="arabicPeriod"/>
            </a:pPr>
            <a:r>
              <a:rPr lang="en-US" sz="3200" b="1" dirty="0">
                <a:solidFill>
                  <a:srgbClr val="00B050"/>
                </a:solidFill>
                <a:latin typeface="+mj-lt"/>
              </a:rPr>
              <a:t>Mediation (Meet &amp; Confer</a:t>
            </a:r>
            <a:r>
              <a:rPr lang="en-US" sz="3200" dirty="0">
                <a:solidFill>
                  <a:srgbClr val="00B050"/>
                </a:solidFill>
                <a:latin typeface="+mj-lt"/>
              </a:rPr>
              <a:t> </a:t>
            </a:r>
            <a:r>
              <a:rPr lang="en-US" sz="3200" b="1" dirty="0">
                <a:solidFill>
                  <a:srgbClr val="00B050"/>
                </a:solidFill>
                <a:latin typeface="+mj-lt"/>
              </a:rPr>
              <a:t>mediation) </a:t>
            </a:r>
            <a:r>
              <a:rPr lang="en-US" sz="3200" dirty="0">
                <a:solidFill>
                  <a:srgbClr val="00B050"/>
                </a:solidFill>
                <a:latin typeface="+mj-lt"/>
              </a:rPr>
              <a:t> </a:t>
            </a:r>
            <a:r>
              <a:rPr lang="en-US" sz="3200" dirty="0">
                <a:solidFill>
                  <a:srgbClr val="1F57A4"/>
                </a:solidFill>
                <a:latin typeface="+mj-lt"/>
              </a:rPr>
              <a:t>with landlord &amp; tenant (all attorney present) </a:t>
            </a:r>
            <a:endParaRPr lang="en-US" sz="3200" dirty="0">
              <a:solidFill>
                <a:srgbClr val="1F57A4"/>
              </a:solidFill>
              <a:latin typeface="+mj-lt"/>
              <a:cs typeface="Calibri Light"/>
            </a:endParaRPr>
          </a:p>
        </p:txBody>
      </p:sp>
    </p:spTree>
    <p:extLst>
      <p:ext uri="{BB962C8B-B14F-4D97-AF65-F5344CB8AC3E}">
        <p14:creationId xmlns:p14="http://schemas.microsoft.com/office/powerpoint/2010/main" val="422331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9836" y="1050587"/>
            <a:ext cx="10263963" cy="1240330"/>
          </a:xfrm>
        </p:spPr>
        <p:txBody>
          <a:bodyPr>
            <a:noAutofit/>
          </a:bodyPr>
          <a:lstStyle/>
          <a:p>
            <a:pPr algn="ctr"/>
            <a:r>
              <a:rPr lang="en-US" sz="6000" b="1" dirty="0">
                <a:solidFill>
                  <a:srgbClr val="0070C0"/>
                </a:solidFill>
              </a:rPr>
              <a:t>Successful ERPP Mediation</a:t>
            </a:r>
          </a:p>
        </p:txBody>
      </p:sp>
      <p:sp>
        <p:nvSpPr>
          <p:cNvPr id="3" name="Content Placeholder 2"/>
          <p:cNvSpPr>
            <a:spLocks noGrp="1"/>
          </p:cNvSpPr>
          <p:nvPr>
            <p:ph idx="1"/>
          </p:nvPr>
        </p:nvSpPr>
        <p:spPr>
          <a:xfrm>
            <a:off x="668264" y="2290918"/>
            <a:ext cx="10830848" cy="3455980"/>
          </a:xfrm>
        </p:spPr>
        <p:txBody>
          <a:bodyPr>
            <a:noAutofit/>
          </a:bodyPr>
          <a:lstStyle/>
          <a:p>
            <a:pPr marL="0" indent="0">
              <a:buNone/>
            </a:pPr>
            <a:r>
              <a:rPr lang="en-US" sz="4400">
                <a:solidFill>
                  <a:srgbClr val="1F57A4"/>
                </a:solidFill>
              </a:rPr>
              <a:t>Provide </a:t>
            </a:r>
            <a:r>
              <a:rPr lang="en-US" sz="4400" b="1">
                <a:solidFill>
                  <a:srgbClr val="00B050"/>
                </a:solidFill>
              </a:rPr>
              <a:t>predictability</a:t>
            </a:r>
            <a:r>
              <a:rPr lang="en-US" sz="4400">
                <a:solidFill>
                  <a:srgbClr val="1F57A4"/>
                </a:solidFill>
              </a:rPr>
              <a:t> and </a:t>
            </a:r>
            <a:r>
              <a:rPr lang="en-US" sz="4400" b="1">
                <a:solidFill>
                  <a:srgbClr val="00B050"/>
                </a:solidFill>
              </a:rPr>
              <a:t>consistency</a:t>
            </a:r>
            <a:r>
              <a:rPr lang="en-US" sz="4400">
                <a:solidFill>
                  <a:srgbClr val="1F57A4"/>
                </a:solidFill>
              </a:rPr>
              <a:t> </a:t>
            </a:r>
          </a:p>
          <a:p>
            <a:pPr marL="0" indent="0">
              <a:buNone/>
            </a:pPr>
            <a:r>
              <a:rPr lang="en-US" sz="4400">
                <a:solidFill>
                  <a:srgbClr val="1F57A4"/>
                </a:solidFill>
              </a:rPr>
              <a:t>in the ERRP mediation process which </a:t>
            </a:r>
          </a:p>
          <a:p>
            <a:pPr marL="0" indent="0">
              <a:buNone/>
            </a:pPr>
            <a:r>
              <a:rPr lang="en-US" sz="4400">
                <a:solidFill>
                  <a:srgbClr val="1F57A4"/>
                </a:solidFill>
              </a:rPr>
              <a:t>allows all to hold a </a:t>
            </a:r>
            <a:r>
              <a:rPr lang="en-US" sz="4400" b="1">
                <a:solidFill>
                  <a:srgbClr val="00B050"/>
                </a:solidFill>
              </a:rPr>
              <a:t>unique</a:t>
            </a:r>
            <a:r>
              <a:rPr lang="en-US" sz="4400">
                <a:solidFill>
                  <a:srgbClr val="1F57A4"/>
                </a:solidFill>
              </a:rPr>
              <a:t> and </a:t>
            </a:r>
            <a:r>
              <a:rPr lang="en-US" sz="4400" b="1">
                <a:solidFill>
                  <a:srgbClr val="00B050"/>
                </a:solidFill>
              </a:rPr>
              <a:t>productive</a:t>
            </a:r>
            <a:r>
              <a:rPr lang="en-US" sz="4400">
                <a:solidFill>
                  <a:srgbClr val="1F57A4"/>
                </a:solidFill>
              </a:rPr>
              <a:t> conversation in every instance.</a:t>
            </a:r>
          </a:p>
        </p:txBody>
      </p:sp>
    </p:spTree>
    <p:extLst>
      <p:ext uri="{BB962C8B-B14F-4D97-AF65-F5344CB8AC3E}">
        <p14:creationId xmlns:p14="http://schemas.microsoft.com/office/powerpoint/2010/main" val="2928610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2352" y="365125"/>
            <a:ext cx="9801447" cy="990526"/>
          </a:xfrm>
        </p:spPr>
        <p:txBody>
          <a:bodyPr>
            <a:noAutofit/>
          </a:bodyPr>
          <a:lstStyle/>
          <a:p>
            <a:pPr algn="ctr"/>
            <a:r>
              <a:rPr lang="en-US" sz="5400" b="1" dirty="0">
                <a:solidFill>
                  <a:srgbClr val="0070C0"/>
                </a:solidFill>
                <a:latin typeface="Calibri" panose="020F0502020204030204" pitchFamily="34" charset="0"/>
                <a:cs typeface="Calibri" panose="020F0502020204030204" pitchFamily="34" charset="0"/>
              </a:rPr>
              <a:t>How to prepare for conversation</a:t>
            </a:r>
          </a:p>
        </p:txBody>
      </p:sp>
      <p:sp>
        <p:nvSpPr>
          <p:cNvPr id="3" name="Content Placeholder 2"/>
          <p:cNvSpPr>
            <a:spLocks noGrp="1"/>
          </p:cNvSpPr>
          <p:nvPr>
            <p:ph idx="1"/>
          </p:nvPr>
        </p:nvSpPr>
        <p:spPr>
          <a:xfrm>
            <a:off x="501406" y="1634247"/>
            <a:ext cx="11496040" cy="4344913"/>
          </a:xfrm>
        </p:spPr>
        <p:txBody>
          <a:bodyPr>
            <a:noAutofit/>
          </a:bodyPr>
          <a:lstStyle/>
          <a:p>
            <a:pPr marL="742950" indent="-742950">
              <a:buFont typeface="Arial" panose="020B0604020202020204" pitchFamily="34" charset="0"/>
              <a:buAutoNum type="arabicPeriod"/>
            </a:pPr>
            <a:r>
              <a:rPr lang="en-US" sz="3600" dirty="0">
                <a:solidFill>
                  <a:srgbClr val="1F57A4"/>
                </a:solidFill>
                <a:latin typeface="Calibri" panose="020F0502020204030204" pitchFamily="34" charset="0"/>
                <a:cs typeface="Calibri" panose="020F0502020204030204" pitchFamily="34" charset="0"/>
              </a:rPr>
              <a:t>Reflect on your situation (goals &amp; impact)</a:t>
            </a:r>
          </a:p>
          <a:p>
            <a:pPr marL="742950" indent="-742950">
              <a:buFont typeface="Arial" panose="020B0604020202020204" pitchFamily="34" charset="0"/>
              <a:buAutoNum type="arabicPeriod"/>
            </a:pPr>
            <a:r>
              <a:rPr lang="en-US" sz="3600" dirty="0">
                <a:solidFill>
                  <a:srgbClr val="1F57A4"/>
                </a:solidFill>
                <a:latin typeface="Calibri" panose="020F0502020204030204" pitchFamily="34" charset="0"/>
                <a:cs typeface="Calibri" panose="020F0502020204030204" pitchFamily="34" charset="0"/>
              </a:rPr>
              <a:t>Consult legal for rights and interests</a:t>
            </a:r>
          </a:p>
          <a:p>
            <a:pPr marL="742950" indent="-742950">
              <a:buFont typeface="Arial" panose="020B0604020202020204" pitchFamily="34" charset="0"/>
              <a:buAutoNum type="arabicPeriod"/>
            </a:pPr>
            <a:r>
              <a:rPr lang="en-US" sz="3600" dirty="0">
                <a:solidFill>
                  <a:srgbClr val="1F57A4"/>
                </a:solidFill>
                <a:latin typeface="Calibri" panose="020F0502020204030204" pitchFamily="34" charset="0"/>
                <a:cs typeface="Calibri" panose="020F0502020204030204" pitchFamily="34" charset="0"/>
              </a:rPr>
              <a:t>Be willing to listen &amp; learn to other side (goal &amp; impact)</a:t>
            </a:r>
          </a:p>
          <a:p>
            <a:pPr marL="742950" indent="-742950">
              <a:buFont typeface="Arial" panose="020B0604020202020204" pitchFamily="34" charset="0"/>
              <a:buAutoNum type="arabicPeriod"/>
            </a:pPr>
            <a:r>
              <a:rPr lang="en-US" sz="3600" dirty="0">
                <a:solidFill>
                  <a:srgbClr val="1F57A4"/>
                </a:solidFill>
                <a:latin typeface="Calibri" panose="020F0502020204030204" pitchFamily="34" charset="0"/>
                <a:cs typeface="Calibri" panose="020F0502020204030204" pitchFamily="34" charset="0"/>
              </a:rPr>
              <a:t>Recognize both are impacted and making a plan going forward: options &amp; creativity.</a:t>
            </a:r>
          </a:p>
          <a:p>
            <a:pPr marL="742950" indent="-742950">
              <a:buFont typeface="Arial" panose="020B0604020202020204" pitchFamily="34" charset="0"/>
              <a:buAutoNum type="arabicPeriod"/>
            </a:pPr>
            <a:r>
              <a:rPr lang="en-US" sz="3600" dirty="0">
                <a:solidFill>
                  <a:srgbClr val="1F57A4"/>
                </a:solidFill>
                <a:latin typeface="Calibri" panose="020F0502020204030204" pitchFamily="34" charset="0"/>
                <a:cs typeface="Calibri" panose="020F0502020204030204" pitchFamily="34" charset="0"/>
              </a:rPr>
              <a:t>Deep breaths help you to stay present in the </a:t>
            </a:r>
            <a:r>
              <a:rPr lang="en-US" sz="3600" dirty="0" smtClean="0">
                <a:solidFill>
                  <a:srgbClr val="1F57A4"/>
                </a:solidFill>
                <a:latin typeface="Calibri" panose="020F0502020204030204" pitchFamily="34" charset="0"/>
                <a:cs typeface="Calibri" panose="020F0502020204030204" pitchFamily="34" charset="0"/>
              </a:rPr>
              <a:t>conversation. </a:t>
            </a:r>
            <a:endParaRPr lang="en-US" sz="3600" dirty="0">
              <a:solidFill>
                <a:srgbClr val="1F57A4"/>
              </a:solidFill>
              <a:latin typeface="Calibri" panose="020F0502020204030204" pitchFamily="34" charset="0"/>
              <a:cs typeface="Calibri" panose="020F0502020204030204" pitchFamily="34" charset="0"/>
            </a:endParaRPr>
          </a:p>
          <a:p>
            <a:pPr marL="742950" indent="-742950">
              <a:buFont typeface="Arial" panose="020B0604020202020204" pitchFamily="34" charset="0"/>
              <a:buAutoNum type="arabicPeriod"/>
            </a:pPr>
            <a:endParaRPr lang="en-US" sz="4000" dirty="0">
              <a:solidFill>
                <a:srgbClr val="1F57A4"/>
              </a:solidFill>
            </a:endParaRPr>
          </a:p>
          <a:p>
            <a:pPr marL="742950" indent="-742950">
              <a:buFont typeface="Arial" panose="020B0604020202020204" pitchFamily="34" charset="0"/>
              <a:buAutoNum type="arabicPeriod"/>
            </a:pPr>
            <a:endParaRPr lang="en-US" sz="4000" dirty="0">
              <a:solidFill>
                <a:srgbClr val="1F57A4"/>
              </a:solidFill>
            </a:endParaRPr>
          </a:p>
          <a:p>
            <a:pPr marL="742950" indent="-742950">
              <a:buFont typeface="Arial" panose="020B0604020202020204" pitchFamily="34" charset="0"/>
              <a:buAutoNum type="arabicPeriod"/>
            </a:pPr>
            <a:endParaRPr lang="en-US" sz="4000" dirty="0">
              <a:solidFill>
                <a:srgbClr val="1F57A4"/>
              </a:solidFill>
            </a:endParaRPr>
          </a:p>
          <a:p>
            <a:pPr marL="742950" indent="-742950">
              <a:buAutoNum type="arabicPeriod"/>
            </a:pPr>
            <a:endParaRPr lang="en-US" sz="4000" dirty="0">
              <a:solidFill>
                <a:srgbClr val="1F57A4"/>
              </a:solidFill>
            </a:endParaRPr>
          </a:p>
          <a:p>
            <a:pPr marL="457200" lvl="1" indent="0">
              <a:buNone/>
            </a:pPr>
            <a:endParaRPr lang="en-US" sz="4000" dirty="0">
              <a:solidFill>
                <a:srgbClr val="1F57A4"/>
              </a:solidFill>
            </a:endParaRPr>
          </a:p>
        </p:txBody>
      </p:sp>
    </p:spTree>
    <p:extLst>
      <p:ext uri="{BB962C8B-B14F-4D97-AF65-F5344CB8AC3E}">
        <p14:creationId xmlns:p14="http://schemas.microsoft.com/office/powerpoint/2010/main" val="1623677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7D392-5DAC-7048-BCEC-89262E615BAE}"/>
              </a:ext>
            </a:extLst>
          </p:cNvPr>
          <p:cNvSpPr>
            <a:spLocks noGrp="1"/>
          </p:cNvSpPr>
          <p:nvPr>
            <p:ph type="title"/>
          </p:nvPr>
        </p:nvSpPr>
        <p:spPr/>
        <p:txBody>
          <a:bodyPr>
            <a:normAutofit/>
          </a:bodyPr>
          <a:lstStyle/>
          <a:p>
            <a:r>
              <a:rPr lang="en-US" sz="5400" dirty="0"/>
              <a:t>HOW TO GET HELP!</a:t>
            </a:r>
          </a:p>
        </p:txBody>
      </p:sp>
      <p:sp>
        <p:nvSpPr>
          <p:cNvPr id="3" name="Content Placeholder 2">
            <a:extLst>
              <a:ext uri="{FF2B5EF4-FFF2-40B4-BE49-F238E27FC236}">
                <a16:creationId xmlns:a16="http://schemas.microsoft.com/office/drawing/2014/main" id="{37866EC3-FA18-624C-9D96-B3113FC98E04}"/>
              </a:ext>
            </a:extLst>
          </p:cNvPr>
          <p:cNvSpPr>
            <a:spLocks noGrp="1"/>
          </p:cNvSpPr>
          <p:nvPr>
            <p:ph idx="1"/>
          </p:nvPr>
        </p:nvSpPr>
        <p:spPr>
          <a:xfrm>
            <a:off x="646111" y="2084399"/>
            <a:ext cx="10431704" cy="4226948"/>
          </a:xfrm>
        </p:spPr>
        <p:txBody>
          <a:bodyPr>
            <a:normAutofit fontScale="47500" lnSpcReduction="20000"/>
          </a:bodyPr>
          <a:lstStyle/>
          <a:p>
            <a:pPr marL="0" indent="0">
              <a:buNone/>
            </a:pPr>
            <a:r>
              <a:rPr lang="en-US" sz="6000" dirty="0">
                <a:latin typeface="Arial" panose="020B0604020202020204" pitchFamily="34" charset="0"/>
                <a:cs typeface="Arial" panose="020B0604020202020204" pitchFamily="34" charset="0"/>
              </a:rPr>
              <a:t>For more information and help in Pierce County, contact </a:t>
            </a:r>
            <a:r>
              <a:rPr lang="en-US" sz="6000" dirty="0" err="1">
                <a:latin typeface="Arial" panose="020B0604020202020204" pitchFamily="34" charset="0"/>
                <a:cs typeface="Arial" panose="020B0604020202020204" pitchFamily="34" charset="0"/>
              </a:rPr>
              <a:t>Tacomaprobono</a:t>
            </a:r>
            <a:r>
              <a:rPr lang="en-US" sz="6000" dirty="0">
                <a:latin typeface="Arial" panose="020B0604020202020204" pitchFamily="34" charset="0"/>
                <a:cs typeface="Arial" panose="020B0604020202020204" pitchFamily="34" charset="0"/>
              </a:rPr>
              <a:t> Community Lawyers Housing Justice Project:</a:t>
            </a:r>
          </a:p>
          <a:p>
            <a:pPr marL="0" indent="0">
              <a:buNone/>
            </a:pPr>
            <a:endParaRPr lang="en-US" sz="6000" dirty="0">
              <a:latin typeface="Arial" panose="020B0604020202020204" pitchFamily="34" charset="0"/>
              <a:cs typeface="Arial" panose="020B0604020202020204" pitchFamily="34" charset="0"/>
            </a:endParaRPr>
          </a:p>
          <a:p>
            <a:pPr marL="0" indent="0">
              <a:buNone/>
            </a:pPr>
            <a:r>
              <a:rPr lang="en-US" sz="6000" dirty="0">
                <a:latin typeface="Arial" panose="020B0604020202020204" pitchFamily="34" charset="0"/>
                <a:cs typeface="Arial" panose="020B0604020202020204" pitchFamily="34" charset="0"/>
              </a:rPr>
              <a:t>Online intake at </a:t>
            </a:r>
            <a:r>
              <a:rPr lang="en-US" sz="6000" dirty="0">
                <a:latin typeface="Arial" panose="020B0604020202020204" pitchFamily="34" charset="0"/>
                <a:cs typeface="Arial" panose="020B0604020202020204" pitchFamily="34" charset="0"/>
                <a:hlinkClick r:id="rId2"/>
              </a:rPr>
              <a:t>https://www.tacomaprobono.org</a:t>
            </a:r>
            <a:endParaRPr lang="en-US" sz="6000" dirty="0">
              <a:latin typeface="Arial" panose="020B0604020202020204" pitchFamily="34" charset="0"/>
              <a:cs typeface="Arial" panose="020B0604020202020204" pitchFamily="34" charset="0"/>
            </a:endParaRPr>
          </a:p>
          <a:p>
            <a:pPr marL="0" indent="0">
              <a:buNone/>
            </a:pPr>
            <a:r>
              <a:rPr lang="en-US" sz="6000" dirty="0">
                <a:latin typeface="Arial" panose="020B0604020202020204" pitchFamily="34" charset="0"/>
                <a:cs typeface="Arial" panose="020B0604020202020204" pitchFamily="34" charset="0"/>
              </a:rPr>
              <a:t>Email us at </a:t>
            </a:r>
            <a:r>
              <a:rPr lang="en-US" sz="6000" dirty="0">
                <a:latin typeface="Arial" panose="020B0604020202020204" pitchFamily="34" charset="0"/>
                <a:cs typeface="Arial" panose="020B0604020202020204" pitchFamily="34" charset="0"/>
                <a:hlinkClick r:id="rId3"/>
              </a:rPr>
              <a:t>hjp@tacomaprobono.org</a:t>
            </a:r>
            <a:endParaRPr lang="en-US" sz="6000" dirty="0">
              <a:latin typeface="Arial" panose="020B0604020202020204" pitchFamily="34" charset="0"/>
              <a:cs typeface="Arial" panose="020B0604020202020204" pitchFamily="34" charset="0"/>
            </a:endParaRPr>
          </a:p>
          <a:p>
            <a:pPr marL="0" indent="0">
              <a:buNone/>
            </a:pPr>
            <a:r>
              <a:rPr lang="en-US" sz="6000" dirty="0">
                <a:latin typeface="Arial" panose="020B0604020202020204" pitchFamily="34" charset="0"/>
                <a:cs typeface="Arial" panose="020B0604020202020204" pitchFamily="34" charset="0"/>
              </a:rPr>
              <a:t>Voicemail (253) 572-5134</a:t>
            </a:r>
          </a:p>
          <a:p>
            <a:pPr marL="0" indent="0">
              <a:buNone/>
            </a:pPr>
            <a:endParaRPr lang="en-US" sz="6000" dirty="0">
              <a:latin typeface="Arial" panose="020B0604020202020204" pitchFamily="34" charset="0"/>
              <a:cs typeface="Arial" panose="020B0604020202020204" pitchFamily="34" charset="0"/>
            </a:endParaRPr>
          </a:p>
          <a:p>
            <a:pPr marL="0" indent="0">
              <a:buNone/>
            </a:pPr>
            <a:r>
              <a:rPr lang="en-US" sz="6000" dirty="0"/>
              <a:t> </a:t>
            </a:r>
          </a:p>
          <a:p>
            <a:endParaRPr lang="en-US" dirty="0"/>
          </a:p>
        </p:txBody>
      </p:sp>
      <p:pic>
        <p:nvPicPr>
          <p:cNvPr id="4" name="Picture 3" descr="Logo&#10;&#10;Description automatically generated">
            <a:extLst>
              <a:ext uri="{FF2B5EF4-FFF2-40B4-BE49-F238E27FC236}">
                <a16:creationId xmlns:a16="http://schemas.microsoft.com/office/drawing/2014/main" id="{A9A28B6C-C59A-D842-B515-83FE7F3A5DC3}"/>
              </a:ext>
            </a:extLst>
          </p:cNvPr>
          <p:cNvPicPr>
            <a:picLocks noChangeAspect="1"/>
          </p:cNvPicPr>
          <p:nvPr/>
        </p:nvPicPr>
        <p:blipFill rotWithShape="1">
          <a:blip r:embed="rId4"/>
          <a:srcRect t="853" r="-1" b="567"/>
          <a:stretch/>
        </p:blipFill>
        <p:spPr>
          <a:xfrm>
            <a:off x="8467854" y="3429000"/>
            <a:ext cx="3358933" cy="3050811"/>
          </a:xfrm>
          <a:custGeom>
            <a:avLst/>
            <a:gdLst/>
            <a:ahLst/>
            <a:cxnLst/>
            <a:rect l="l" t="t" r="r" b="b"/>
            <a:pathLst>
              <a:path w="5014800" h="5409338">
                <a:moveTo>
                  <a:pt x="0" y="0"/>
                </a:moveTo>
                <a:lnTo>
                  <a:pt x="5014800" y="0"/>
                </a:lnTo>
                <a:lnTo>
                  <a:pt x="5014800" y="5409338"/>
                </a:lnTo>
                <a:lnTo>
                  <a:pt x="0" y="5409338"/>
                </a:lnTo>
                <a:close/>
              </a:path>
            </a:pathLst>
          </a:custGeom>
        </p:spPr>
      </p:pic>
    </p:spTree>
    <p:extLst>
      <p:ext uri="{BB962C8B-B14F-4D97-AF65-F5344CB8AC3E}">
        <p14:creationId xmlns:p14="http://schemas.microsoft.com/office/powerpoint/2010/main" val="2086074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8A3C342-1D03-412F-8DD3-BF519E8E0A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9" name="Picture 8">
            <a:extLst>
              <a:ext uri="{FF2B5EF4-FFF2-40B4-BE49-F238E27FC236}">
                <a16:creationId xmlns:a16="http://schemas.microsoft.com/office/drawing/2014/main" id="{D9544D97-17FD-704C-825A-56445D2FED1F}"/>
              </a:ext>
            </a:extLst>
          </p:cNvPr>
          <p:cNvPicPr>
            <a:picLocks noChangeAspect="1"/>
          </p:cNvPicPr>
          <p:nvPr/>
        </p:nvPicPr>
        <p:blipFill rotWithShape="1">
          <a:blip r:embed="rId3"/>
          <a:srcRect l="11024"/>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18" name="Rectangle 17">
            <a:extLst>
              <a:ext uri="{FF2B5EF4-FFF2-40B4-BE49-F238E27FC236}">
                <a16:creationId xmlns:a16="http://schemas.microsoft.com/office/drawing/2014/main" id="{D6F18ACE-6E82-4ADC-8A2F-A1771B309B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7866EC3-FA18-624C-9D96-B3113FC98E04}"/>
              </a:ext>
            </a:extLst>
          </p:cNvPr>
          <p:cNvSpPr>
            <a:spLocks noGrp="1"/>
          </p:cNvSpPr>
          <p:nvPr>
            <p:ph idx="1"/>
          </p:nvPr>
        </p:nvSpPr>
        <p:spPr>
          <a:xfrm>
            <a:off x="5410950" y="2052918"/>
            <a:ext cx="4638903" cy="4195481"/>
          </a:xfrm>
        </p:spPr>
        <p:txBody>
          <a:bodyPr>
            <a:normAutofit/>
          </a:bodyPr>
          <a:lstStyle/>
          <a:p>
            <a:pPr marL="0" indent="0">
              <a:buNone/>
            </a:pPr>
            <a:endParaRPr lang="en-US">
              <a:latin typeface="Arial" panose="020B0604020202020204" pitchFamily="34" charset="0"/>
              <a:cs typeface="Arial" panose="020B0604020202020204" pitchFamily="34" charset="0"/>
            </a:endParaRPr>
          </a:p>
          <a:p>
            <a:pPr marL="0" indent="0">
              <a:buNone/>
            </a:pPr>
            <a:r>
              <a:rPr lang="en-US">
                <a:latin typeface="Arial" panose="020B0604020202020204" pitchFamily="34" charset="0"/>
                <a:cs typeface="Arial" panose="020B0604020202020204" pitchFamily="34" charset="0"/>
              </a:rPr>
              <a:t>We’ve got your back.</a:t>
            </a:r>
          </a:p>
          <a:p>
            <a:pPr marL="0" indent="0">
              <a:buNone/>
            </a:pPr>
            <a:r>
              <a:rPr lang="en-US">
                <a:latin typeface="Arial" panose="020B0604020202020204" pitchFamily="34" charset="0"/>
                <a:cs typeface="Arial" panose="020B0604020202020204" pitchFamily="34" charset="0"/>
                <a:hlinkClick r:id="rId4"/>
              </a:rPr>
              <a:t>https://www.youtube.com/watch?v=NZbX35lJRs8</a:t>
            </a:r>
            <a:endParaRPr lang="en-US">
              <a:latin typeface="Arial" panose="020B0604020202020204" pitchFamily="34" charset="0"/>
              <a:cs typeface="Arial" panose="020B0604020202020204" pitchFamily="34" charset="0"/>
            </a:endParaRPr>
          </a:p>
          <a:p>
            <a:pPr marL="0" indent="0">
              <a:buNone/>
            </a:pPr>
            <a:r>
              <a:rPr lang="en-US">
                <a:latin typeface="Arial" panose="020B0604020202020204" pitchFamily="34" charset="0"/>
                <a:cs typeface="Arial" panose="020B0604020202020204" pitchFamily="34" charset="0"/>
              </a:rPr>
              <a:t>  </a:t>
            </a:r>
          </a:p>
          <a:p>
            <a:pPr marL="0" indent="0">
              <a:buNone/>
            </a:pPr>
            <a:r>
              <a:rPr lang="en-US"/>
              <a:t> </a:t>
            </a:r>
          </a:p>
          <a:p>
            <a:endParaRPr lang="en-US" dirty="0"/>
          </a:p>
        </p:txBody>
      </p:sp>
    </p:spTree>
    <p:extLst>
      <p:ext uri="{BB962C8B-B14F-4D97-AF65-F5344CB8AC3E}">
        <p14:creationId xmlns:p14="http://schemas.microsoft.com/office/powerpoint/2010/main" val="2384330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8A3C342-1D03-412F-8DD3-BF519E8E0A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0EA2B0-3F77-D747-BD66-A00FC67E09E5}"/>
              </a:ext>
            </a:extLst>
          </p:cNvPr>
          <p:cNvSpPr>
            <a:spLocks noGrp="1"/>
          </p:cNvSpPr>
          <p:nvPr>
            <p:ph type="title"/>
          </p:nvPr>
        </p:nvSpPr>
        <p:spPr>
          <a:xfrm>
            <a:off x="648930" y="629266"/>
            <a:ext cx="6188190" cy="1622321"/>
          </a:xfrm>
        </p:spPr>
        <p:txBody>
          <a:bodyPr>
            <a:normAutofit/>
          </a:bodyPr>
          <a:lstStyle/>
          <a:p>
            <a:pPr>
              <a:lnSpc>
                <a:spcPct val="90000"/>
              </a:lnSpc>
            </a:pPr>
            <a:r>
              <a:rPr lang="en-US" sz="3600" dirty="0">
                <a:solidFill>
                  <a:srgbClr val="EBEBEB"/>
                </a:solidFill>
              </a:rPr>
              <a:t>Eviction Resolution Pilot Program – ERPP</a:t>
            </a:r>
            <a:br>
              <a:rPr lang="en-US" sz="3600" dirty="0">
                <a:solidFill>
                  <a:srgbClr val="EBEBEB"/>
                </a:solidFill>
              </a:rPr>
            </a:br>
            <a:endParaRPr lang="en-US" sz="3600" dirty="0">
              <a:solidFill>
                <a:srgbClr val="EBEBEB"/>
              </a:solidFill>
            </a:endParaRPr>
          </a:p>
        </p:txBody>
      </p:sp>
      <p:sp>
        <p:nvSpPr>
          <p:cNvPr id="3" name="Content Placeholder 2">
            <a:extLst>
              <a:ext uri="{FF2B5EF4-FFF2-40B4-BE49-F238E27FC236}">
                <a16:creationId xmlns:a16="http://schemas.microsoft.com/office/drawing/2014/main" id="{440A02CF-E622-FF4B-B81A-32E2ED356C3D}"/>
              </a:ext>
            </a:extLst>
          </p:cNvPr>
          <p:cNvSpPr>
            <a:spLocks noGrp="1"/>
          </p:cNvSpPr>
          <p:nvPr>
            <p:ph idx="1"/>
          </p:nvPr>
        </p:nvSpPr>
        <p:spPr>
          <a:xfrm>
            <a:off x="701406" y="1816931"/>
            <a:ext cx="6188189" cy="3785419"/>
          </a:xfrm>
        </p:spPr>
        <p:txBody>
          <a:bodyPr>
            <a:noAutofit/>
          </a:bodyPr>
          <a:lstStyle/>
          <a:p>
            <a:pPr marL="0" indent="0">
              <a:lnSpc>
                <a:spcPct val="90000"/>
              </a:lnSpc>
              <a:buNone/>
            </a:pPr>
            <a:r>
              <a:rPr lang="en-US" dirty="0">
                <a:solidFill>
                  <a:srgbClr val="FFFFFF"/>
                </a:solidFill>
              </a:rPr>
              <a:t> </a:t>
            </a:r>
          </a:p>
          <a:p>
            <a:pPr>
              <a:lnSpc>
                <a:spcPct val="90000"/>
              </a:lnSpc>
            </a:pPr>
            <a:r>
              <a:rPr lang="en-US" dirty="0">
                <a:solidFill>
                  <a:srgbClr val="FFFFFF"/>
                </a:solidFill>
              </a:rPr>
              <a:t>The </a:t>
            </a:r>
            <a:r>
              <a:rPr lang="en-US" b="1" dirty="0">
                <a:solidFill>
                  <a:srgbClr val="FFFFFF"/>
                </a:solidFill>
              </a:rPr>
              <a:t>ERPP</a:t>
            </a:r>
            <a:r>
              <a:rPr lang="en-US" dirty="0">
                <a:solidFill>
                  <a:srgbClr val="FFFFFF"/>
                </a:solidFill>
              </a:rPr>
              <a:t> is a program authorized by the Pierce County Superior Court to help divert evictions for nonpayment of rent by helping steer tenants to rental assistance and work out repayment plans to avoid eviction.  </a:t>
            </a:r>
          </a:p>
          <a:p>
            <a:pPr marL="0" indent="0">
              <a:lnSpc>
                <a:spcPct val="90000"/>
              </a:lnSpc>
              <a:buNone/>
            </a:pPr>
            <a:endParaRPr lang="en-US" dirty="0">
              <a:solidFill>
                <a:srgbClr val="FFFFFF"/>
              </a:solidFill>
            </a:endParaRPr>
          </a:p>
          <a:p>
            <a:pPr>
              <a:lnSpc>
                <a:spcPct val="90000"/>
              </a:lnSpc>
            </a:pPr>
            <a:r>
              <a:rPr lang="en-US" dirty="0">
                <a:solidFill>
                  <a:srgbClr val="FFFFFF"/>
                </a:solidFill>
              </a:rPr>
              <a:t>A portion of the ERPP process involves the tenant having legal representation.</a:t>
            </a:r>
          </a:p>
          <a:p>
            <a:pPr marL="0" indent="0">
              <a:lnSpc>
                <a:spcPct val="90000"/>
              </a:lnSpc>
              <a:buNone/>
            </a:pPr>
            <a:r>
              <a:rPr lang="en-US" dirty="0">
                <a:solidFill>
                  <a:srgbClr val="FFFFFF"/>
                </a:solidFill>
              </a:rPr>
              <a:t> </a:t>
            </a:r>
          </a:p>
          <a:p>
            <a:pPr marL="0" indent="0" algn="ctr">
              <a:lnSpc>
                <a:spcPct val="90000"/>
              </a:lnSpc>
              <a:buNone/>
            </a:pPr>
            <a:r>
              <a:rPr lang="en-US" b="1" i="1" dirty="0">
                <a:solidFill>
                  <a:srgbClr val="FFFFFF"/>
                </a:solidFill>
              </a:rPr>
              <a:t>What does this mean?</a:t>
            </a:r>
          </a:p>
          <a:p>
            <a:pPr marL="0" indent="0">
              <a:lnSpc>
                <a:spcPct val="90000"/>
              </a:lnSpc>
              <a:buNone/>
            </a:pPr>
            <a:r>
              <a:rPr lang="en-US" dirty="0">
                <a:solidFill>
                  <a:srgbClr val="FFFFFF"/>
                </a:solidFill>
              </a:rPr>
              <a:t> </a:t>
            </a:r>
          </a:p>
          <a:p>
            <a:pPr marL="0" indent="0" algn="ctr">
              <a:lnSpc>
                <a:spcPct val="90000"/>
              </a:lnSpc>
              <a:buNone/>
            </a:pPr>
            <a:r>
              <a:rPr lang="en-US" sz="3200" b="1" i="1" dirty="0">
                <a:solidFill>
                  <a:srgbClr val="FFFFFF"/>
                </a:solidFill>
              </a:rPr>
              <a:t>Tenants have rights! </a:t>
            </a:r>
          </a:p>
          <a:p>
            <a:pPr marL="0" indent="0">
              <a:lnSpc>
                <a:spcPct val="90000"/>
              </a:lnSpc>
              <a:buNone/>
            </a:pPr>
            <a:endParaRPr lang="en-US" dirty="0">
              <a:solidFill>
                <a:srgbClr val="FFFFFF"/>
              </a:solidFill>
            </a:endParaRPr>
          </a:p>
        </p:txBody>
      </p:sp>
      <p:sp>
        <p:nvSpPr>
          <p:cNvPr id="12"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8" name="Picture 7">
            <a:extLst>
              <a:ext uri="{FF2B5EF4-FFF2-40B4-BE49-F238E27FC236}">
                <a16:creationId xmlns:a16="http://schemas.microsoft.com/office/drawing/2014/main" id="{D65BA39C-FD8E-4449-91C2-125E2F578C24}"/>
              </a:ext>
            </a:extLst>
          </p:cNvPr>
          <p:cNvPicPr>
            <a:picLocks noChangeAspect="1"/>
          </p:cNvPicPr>
          <p:nvPr/>
        </p:nvPicPr>
        <p:blipFill rotWithShape="1">
          <a:blip r:embed="rId3"/>
          <a:srcRect b="6572"/>
          <a:stretch/>
        </p:blipFill>
        <p:spPr>
          <a:xfrm>
            <a:off x="7245138" y="-1"/>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Tree>
    <p:extLst>
      <p:ext uri="{BB962C8B-B14F-4D97-AF65-F5344CB8AC3E}">
        <p14:creationId xmlns:p14="http://schemas.microsoft.com/office/powerpoint/2010/main" val="940401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2" name="Picture 11" descr="Text, letter&#10;&#10;Description automatically generated">
            <a:extLst>
              <a:ext uri="{FF2B5EF4-FFF2-40B4-BE49-F238E27FC236}">
                <a16:creationId xmlns:a16="http://schemas.microsoft.com/office/drawing/2014/main" id="{416F0269-56D4-5F47-9303-EFF2D1FEAC91}"/>
              </a:ext>
            </a:extLst>
          </p:cNvPr>
          <p:cNvPicPr>
            <a:picLocks noChangeAspect="1"/>
          </p:cNvPicPr>
          <p:nvPr/>
        </p:nvPicPr>
        <p:blipFill rotWithShape="1">
          <a:blip r:embed="rId3">
            <a:duotone>
              <a:prstClr val="black"/>
              <a:schemeClr val="accent5">
                <a:tint val="45000"/>
                <a:satMod val="400000"/>
              </a:schemeClr>
            </a:duotone>
            <a:alphaModFix amt="15000"/>
          </a:blip>
          <a:srcRect t="2693" b="25423"/>
          <a:stretch/>
        </p:blipFill>
        <p:spPr>
          <a:xfrm>
            <a:off x="20" y="10"/>
            <a:ext cx="12191980" cy="6857990"/>
          </a:xfrm>
          <a:prstGeom prst="rect">
            <a:avLst/>
          </a:prstGeom>
        </p:spPr>
      </p:pic>
      <p:sp>
        <p:nvSpPr>
          <p:cNvPr id="2" name="Title 1">
            <a:extLst>
              <a:ext uri="{FF2B5EF4-FFF2-40B4-BE49-F238E27FC236}">
                <a16:creationId xmlns:a16="http://schemas.microsoft.com/office/drawing/2014/main" id="{3A45595D-D220-9946-9321-456D4197C3CA}"/>
              </a:ext>
            </a:extLst>
          </p:cNvPr>
          <p:cNvSpPr>
            <a:spLocks noGrp="1"/>
          </p:cNvSpPr>
          <p:nvPr>
            <p:ph type="title"/>
          </p:nvPr>
        </p:nvSpPr>
        <p:spPr>
          <a:xfrm>
            <a:off x="477146" y="326199"/>
            <a:ext cx="9791701" cy="1400530"/>
          </a:xfrm>
        </p:spPr>
        <p:txBody>
          <a:bodyPr>
            <a:normAutofit/>
          </a:bodyPr>
          <a:lstStyle/>
          <a:p>
            <a:pPr algn="ctr">
              <a:lnSpc>
                <a:spcPct val="90000"/>
              </a:lnSpc>
            </a:pPr>
            <a:r>
              <a:rPr lang="en-US" sz="2300" dirty="0"/>
              <a:t>The ERPP and Evictions for Nonpayment of Past Rent During the Moratorium Period</a:t>
            </a:r>
            <a:br>
              <a:rPr lang="en-US" sz="2300" dirty="0"/>
            </a:br>
            <a:r>
              <a:rPr lang="en-US" sz="2300" dirty="0"/>
              <a:t>March 1, 2020 – July 31, 2021</a:t>
            </a:r>
            <a:br>
              <a:rPr lang="en-US" sz="2300" dirty="0"/>
            </a:br>
            <a:endParaRPr lang="en-US" sz="2300" dirty="0"/>
          </a:p>
        </p:txBody>
      </p:sp>
      <p:sp>
        <p:nvSpPr>
          <p:cNvPr id="43" name="Rectangle 40">
            <a:extLst>
              <a:ext uri="{FF2B5EF4-FFF2-40B4-BE49-F238E27FC236}">
                <a16:creationId xmlns:a16="http://schemas.microsoft.com/office/drawing/2014/main" id="{909FE742-1A27-4AEF-B5F0-F8C383EAB1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8E3C808-EF5C-E647-B465-1F5EA0E42A1A}"/>
              </a:ext>
            </a:extLst>
          </p:cNvPr>
          <p:cNvSpPr>
            <a:spLocks noGrp="1"/>
          </p:cNvSpPr>
          <p:nvPr>
            <p:ph idx="1"/>
          </p:nvPr>
        </p:nvSpPr>
        <p:spPr>
          <a:xfrm>
            <a:off x="760412" y="2336320"/>
            <a:ext cx="10020300" cy="4195481"/>
          </a:xfrm>
        </p:spPr>
        <p:txBody>
          <a:bodyPr anchor="ctr">
            <a:noAutofit/>
          </a:bodyPr>
          <a:lstStyle/>
          <a:p>
            <a:r>
              <a:rPr lang="en-US" sz="2400" b="1" dirty="0"/>
              <a:t>Evictions due to non-payment of rent </a:t>
            </a:r>
            <a:r>
              <a:rPr lang="en-US" sz="2400" dirty="0"/>
              <a:t>from March 1, 2020, through September 30, 2021, </a:t>
            </a:r>
            <a:r>
              <a:rPr lang="en-US" sz="2400" b="1" i="1" dirty="0"/>
              <a:t>should not happen IF </a:t>
            </a:r>
            <a:r>
              <a:rPr lang="en-US" sz="2400" dirty="0"/>
              <a:t>the landlord and tenant follow the steps outlined in the ERPP.</a:t>
            </a:r>
          </a:p>
          <a:p>
            <a:pPr marL="0" indent="0">
              <a:buNone/>
            </a:pPr>
            <a:endParaRPr lang="en-US" sz="2400" dirty="0"/>
          </a:p>
          <a:p>
            <a:r>
              <a:rPr lang="en-US" sz="2400" dirty="0"/>
              <a:t>“If based in whole or in part” on nonpayment during the moratoria, landlords are prohibited from serving or threatening to serve any notice requiring the tenant to vacate—pay-or-vacate, summons or complaint, termination of tenancy, comply or vacate UNTIL PROPER PROCEDURES ARE FOLLOWED.</a:t>
            </a:r>
          </a:p>
          <a:p>
            <a:endParaRPr lang="en-US" sz="2400" dirty="0"/>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4567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D9B8FD4-CDEB-4EB4-B4DE-C89E119389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1"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3" name="Freeform: Shape 22">
            <a:extLst>
              <a:ext uri="{FF2B5EF4-FFF2-40B4-BE49-F238E27FC236}">
                <a16:creationId xmlns:a16="http://schemas.microsoft.com/office/drawing/2014/main" id="{1FFB365B-E9DC-4859-B8AB-CB83EEBE4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DAB9C8-EB37-4914-A699-C716FC8FE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A6AAA80-8F7D-E14A-814B-F98EA1EE3E44}"/>
              </a:ext>
            </a:extLst>
          </p:cNvPr>
          <p:cNvSpPr>
            <a:spLocks noGrp="1"/>
          </p:cNvSpPr>
          <p:nvPr>
            <p:ph type="title"/>
          </p:nvPr>
        </p:nvSpPr>
        <p:spPr>
          <a:xfrm>
            <a:off x="675861" y="1645920"/>
            <a:ext cx="3500161" cy="4470821"/>
          </a:xfrm>
        </p:spPr>
        <p:txBody>
          <a:bodyPr>
            <a:normAutofit/>
          </a:bodyPr>
          <a:lstStyle/>
          <a:p>
            <a:pPr algn="r">
              <a:lnSpc>
                <a:spcPct val="90000"/>
              </a:lnSpc>
            </a:pPr>
            <a:r>
              <a:rPr lang="en-US" sz="4000" dirty="0">
                <a:solidFill>
                  <a:schemeClr val="bg2"/>
                </a:solidFill>
              </a:rPr>
              <a:t>The landlord must offer a reasonable repayment plan</a:t>
            </a:r>
          </a:p>
        </p:txBody>
      </p:sp>
      <p:sp>
        <p:nvSpPr>
          <p:cNvPr id="3" name="Content Placeholder 2">
            <a:extLst>
              <a:ext uri="{FF2B5EF4-FFF2-40B4-BE49-F238E27FC236}">
                <a16:creationId xmlns:a16="http://schemas.microsoft.com/office/drawing/2014/main" id="{88033BB5-035F-4C4E-9ED5-E1594802B2CA}"/>
              </a:ext>
            </a:extLst>
          </p:cNvPr>
          <p:cNvSpPr>
            <a:spLocks noGrp="1"/>
          </p:cNvSpPr>
          <p:nvPr>
            <p:ph idx="1"/>
          </p:nvPr>
        </p:nvSpPr>
        <p:spPr>
          <a:xfrm>
            <a:off x="5150279" y="1222513"/>
            <a:ext cx="6669157" cy="5152645"/>
          </a:xfrm>
        </p:spPr>
        <p:txBody>
          <a:bodyPr>
            <a:noAutofit/>
          </a:bodyPr>
          <a:lstStyle/>
          <a:p>
            <a:pPr marL="0" indent="0">
              <a:lnSpc>
                <a:spcPct val="90000"/>
              </a:lnSpc>
              <a:buNone/>
            </a:pPr>
            <a:r>
              <a:rPr lang="en-US" dirty="0"/>
              <a:t>If a tenant is behind on rent, the landlord can refuse partial payment, but MUST offer a “reasonable” repayment plan.  </a:t>
            </a:r>
          </a:p>
          <a:p>
            <a:pPr marL="0" indent="0">
              <a:lnSpc>
                <a:spcPct val="90000"/>
              </a:lnSpc>
              <a:buNone/>
            </a:pPr>
            <a:endParaRPr lang="en-US" dirty="0"/>
          </a:p>
          <a:p>
            <a:pPr marL="0" indent="0">
              <a:lnSpc>
                <a:spcPct val="90000"/>
              </a:lnSpc>
              <a:buNone/>
            </a:pPr>
            <a:r>
              <a:rPr lang="en-US" dirty="0"/>
              <a:t>The payments cannot exceed 1/3 of the monthly rent and will begin 30 days later.</a:t>
            </a:r>
          </a:p>
          <a:p>
            <a:pPr marL="0" indent="0">
              <a:lnSpc>
                <a:spcPct val="90000"/>
              </a:lnSpc>
              <a:buNone/>
            </a:pPr>
            <a:endParaRPr lang="en-US" dirty="0"/>
          </a:p>
          <a:p>
            <a:pPr marL="0" indent="0">
              <a:lnSpc>
                <a:spcPct val="90000"/>
              </a:lnSpc>
              <a:buNone/>
            </a:pPr>
            <a:r>
              <a:rPr lang="en-US" dirty="0"/>
              <a:t>If the landlord offers a repayment plan, the tenant must </a:t>
            </a:r>
            <a:r>
              <a:rPr lang="en-US" b="1" i="1" dirty="0"/>
              <a:t>RESPOND</a:t>
            </a:r>
            <a:r>
              <a:rPr lang="en-US" dirty="0"/>
              <a:t> within 14 days.</a:t>
            </a:r>
          </a:p>
          <a:p>
            <a:pPr lvl="1">
              <a:lnSpc>
                <a:spcPct val="90000"/>
              </a:lnSpc>
            </a:pPr>
            <a:r>
              <a:rPr lang="en-US" sz="2000" dirty="0"/>
              <a:t>Respond does not mean accept</a:t>
            </a:r>
          </a:p>
          <a:p>
            <a:pPr lvl="1">
              <a:lnSpc>
                <a:spcPct val="90000"/>
              </a:lnSpc>
            </a:pPr>
            <a:r>
              <a:rPr lang="en-US" sz="2000" dirty="0"/>
              <a:t>The tenant does NOT have to accept the offer</a:t>
            </a:r>
          </a:p>
          <a:p>
            <a:pPr lvl="1">
              <a:lnSpc>
                <a:spcPct val="90000"/>
              </a:lnSpc>
            </a:pPr>
            <a:r>
              <a:rPr lang="en-US" sz="2000" dirty="0"/>
              <a:t>If the tenant does accept the offer and defaults, or refuses the offer, the landlord MUST advise the tenant of the ERPP before filing an unlawful detainer (eviction notice).</a:t>
            </a:r>
          </a:p>
          <a:p>
            <a:pPr marL="0" indent="0">
              <a:lnSpc>
                <a:spcPct val="90000"/>
              </a:lnSpc>
              <a:buNone/>
            </a:pPr>
            <a:endParaRPr lang="en-US" dirty="0"/>
          </a:p>
          <a:p>
            <a:pPr marL="0" indent="0">
              <a:lnSpc>
                <a:spcPct val="90000"/>
              </a:lnSpc>
              <a:buNone/>
            </a:pPr>
            <a:endParaRPr lang="en-US" dirty="0"/>
          </a:p>
          <a:p>
            <a:pPr>
              <a:lnSpc>
                <a:spcPct val="90000"/>
              </a:lnSpc>
            </a:pPr>
            <a:endParaRPr lang="en-US" dirty="0"/>
          </a:p>
        </p:txBody>
      </p:sp>
    </p:spTree>
    <p:extLst>
      <p:ext uri="{BB962C8B-B14F-4D97-AF65-F5344CB8AC3E}">
        <p14:creationId xmlns:p14="http://schemas.microsoft.com/office/powerpoint/2010/main" val="1364045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A6AAA80-8F7D-E14A-814B-F98EA1EE3E44}"/>
              </a:ext>
            </a:extLst>
          </p:cNvPr>
          <p:cNvSpPr>
            <a:spLocks noGrp="1"/>
          </p:cNvSpPr>
          <p:nvPr>
            <p:ph type="title"/>
          </p:nvPr>
        </p:nvSpPr>
        <p:spPr>
          <a:xfrm>
            <a:off x="695739" y="1645920"/>
            <a:ext cx="3480283" cy="4470821"/>
          </a:xfrm>
        </p:spPr>
        <p:txBody>
          <a:bodyPr>
            <a:normAutofit/>
          </a:bodyPr>
          <a:lstStyle/>
          <a:p>
            <a:pPr algn="r"/>
            <a:r>
              <a:rPr lang="en-US" dirty="0">
                <a:solidFill>
                  <a:schemeClr val="bg2"/>
                </a:solidFill>
              </a:rPr>
              <a:t>The landlord must provide the tenant with resources</a:t>
            </a:r>
          </a:p>
        </p:txBody>
      </p:sp>
      <p:sp>
        <p:nvSpPr>
          <p:cNvPr id="3" name="Content Placeholder 2">
            <a:extLst>
              <a:ext uri="{FF2B5EF4-FFF2-40B4-BE49-F238E27FC236}">
                <a16:creationId xmlns:a16="http://schemas.microsoft.com/office/drawing/2014/main" id="{88033BB5-035F-4C4E-9ED5-E1594802B2CA}"/>
              </a:ext>
            </a:extLst>
          </p:cNvPr>
          <p:cNvSpPr>
            <a:spLocks noGrp="1"/>
          </p:cNvSpPr>
          <p:nvPr>
            <p:ph idx="1"/>
          </p:nvPr>
        </p:nvSpPr>
        <p:spPr>
          <a:xfrm>
            <a:off x="5150519" y="1436304"/>
            <a:ext cx="6881874" cy="4890052"/>
          </a:xfrm>
        </p:spPr>
        <p:txBody>
          <a:bodyPr>
            <a:noAutofit/>
          </a:bodyPr>
          <a:lstStyle/>
          <a:p>
            <a:pPr marL="0" indent="0">
              <a:lnSpc>
                <a:spcPct val="90000"/>
              </a:lnSpc>
              <a:buNone/>
            </a:pPr>
            <a:r>
              <a:rPr lang="en-US" dirty="0"/>
              <a:t>The landlord </a:t>
            </a:r>
            <a:r>
              <a:rPr lang="en-US" b="1" i="1" dirty="0"/>
              <a:t>MUST</a:t>
            </a:r>
            <a:r>
              <a:rPr lang="en-US" dirty="0"/>
              <a:t> also provide the tenant with funding resources and programs.</a:t>
            </a:r>
          </a:p>
          <a:p>
            <a:pPr marL="0" indent="0">
              <a:lnSpc>
                <a:spcPct val="90000"/>
              </a:lnSpc>
              <a:buNone/>
            </a:pPr>
            <a:endParaRPr lang="en-US" dirty="0"/>
          </a:p>
          <a:p>
            <a:pPr lvl="1">
              <a:lnSpc>
                <a:spcPct val="90000"/>
              </a:lnSpc>
            </a:pPr>
            <a:r>
              <a:rPr lang="en-US" sz="2000" dirty="0"/>
              <a:t>The notice can be delivered to the tenant in hard copy or electronically</a:t>
            </a:r>
          </a:p>
          <a:p>
            <a:pPr marL="457200" lvl="1" indent="0">
              <a:lnSpc>
                <a:spcPct val="90000"/>
              </a:lnSpc>
              <a:buNone/>
            </a:pPr>
            <a:endParaRPr lang="en-US" sz="2000" dirty="0"/>
          </a:p>
          <a:p>
            <a:pPr lvl="1">
              <a:lnSpc>
                <a:spcPct val="90000"/>
              </a:lnSpc>
            </a:pPr>
            <a:r>
              <a:rPr lang="en-US" sz="2000" dirty="0"/>
              <a:t>The tenant can begin the process by completing this form:  ERPP Notice and Resource Information.  This form is to be used after the eviction moratorium ends.</a:t>
            </a:r>
          </a:p>
          <a:p>
            <a:pPr marL="0" indent="0">
              <a:lnSpc>
                <a:spcPct val="90000"/>
              </a:lnSpc>
              <a:buNone/>
            </a:pPr>
            <a:endParaRPr lang="en-US" dirty="0"/>
          </a:p>
          <a:p>
            <a:pPr marL="0" indent="0">
              <a:lnSpc>
                <a:spcPct val="90000"/>
              </a:lnSpc>
              <a:buNone/>
            </a:pPr>
            <a:r>
              <a:rPr lang="en-US" dirty="0"/>
              <a:t>https://agportal-s3bucket.s3.amazonaws.com/</a:t>
            </a:r>
            <a:r>
              <a:rPr lang="en-US" dirty="0" err="1"/>
              <a:t>uploadedfiles</a:t>
            </a:r>
            <a:r>
              <a:rPr lang="en-US" dirty="0"/>
              <a:t>/Another/</a:t>
            </a:r>
            <a:r>
              <a:rPr lang="en-US" dirty="0" err="1"/>
              <a:t>Safeguarding_Consumers</a:t>
            </a:r>
            <a:r>
              <a:rPr lang="en-US" dirty="0"/>
              <a:t>/Eviction%20Form.pdf</a:t>
            </a:r>
          </a:p>
          <a:p>
            <a:pPr marL="0" indent="0">
              <a:lnSpc>
                <a:spcPct val="90000"/>
              </a:lnSpc>
              <a:buNone/>
            </a:pPr>
            <a:endParaRPr lang="en-US" dirty="0"/>
          </a:p>
          <a:p>
            <a:pPr>
              <a:lnSpc>
                <a:spcPct val="90000"/>
              </a:lnSpc>
            </a:pPr>
            <a:endParaRPr lang="en-US" dirty="0"/>
          </a:p>
        </p:txBody>
      </p:sp>
    </p:spTree>
    <p:extLst>
      <p:ext uri="{BB962C8B-B14F-4D97-AF65-F5344CB8AC3E}">
        <p14:creationId xmlns:p14="http://schemas.microsoft.com/office/powerpoint/2010/main" val="4120270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8033BB5-035F-4C4E-9ED5-E1594802B2CA}"/>
              </a:ext>
            </a:extLst>
          </p:cNvPr>
          <p:cNvSpPr>
            <a:spLocks noGrp="1"/>
          </p:cNvSpPr>
          <p:nvPr>
            <p:ph idx="1"/>
          </p:nvPr>
        </p:nvSpPr>
        <p:spPr>
          <a:xfrm>
            <a:off x="5153251" y="1546528"/>
            <a:ext cx="6793584" cy="4665429"/>
          </a:xfrm>
        </p:spPr>
        <p:txBody>
          <a:bodyPr>
            <a:normAutofit/>
          </a:bodyPr>
          <a:lstStyle/>
          <a:p>
            <a:pPr marL="0" indent="0">
              <a:lnSpc>
                <a:spcPct val="90000"/>
              </a:lnSpc>
              <a:buNone/>
            </a:pPr>
            <a:r>
              <a:rPr lang="en-US" sz="3200" dirty="0"/>
              <a:t>If the tenant and landlord cannot come to an agreement regarding repayment, the tenant has options:</a:t>
            </a:r>
          </a:p>
          <a:p>
            <a:pPr marL="0" indent="0">
              <a:lnSpc>
                <a:spcPct val="90000"/>
              </a:lnSpc>
              <a:buNone/>
            </a:pPr>
            <a:endParaRPr lang="en-US" sz="3200" dirty="0"/>
          </a:p>
          <a:p>
            <a:pPr>
              <a:lnSpc>
                <a:spcPct val="90000"/>
              </a:lnSpc>
            </a:pPr>
            <a:r>
              <a:rPr lang="en-US" sz="3200" dirty="0"/>
              <a:t>Apply for Rental Assistance</a:t>
            </a:r>
          </a:p>
          <a:p>
            <a:pPr>
              <a:lnSpc>
                <a:spcPct val="90000"/>
              </a:lnSpc>
            </a:pPr>
            <a:r>
              <a:rPr lang="en-US" sz="3200" dirty="0"/>
              <a:t>Contact the Center for Dialog &amp; Resolution</a:t>
            </a:r>
          </a:p>
        </p:txBody>
      </p:sp>
      <p:sp>
        <p:nvSpPr>
          <p:cNvPr id="5" name="Title 4">
            <a:extLst>
              <a:ext uri="{FF2B5EF4-FFF2-40B4-BE49-F238E27FC236}">
                <a16:creationId xmlns:a16="http://schemas.microsoft.com/office/drawing/2014/main" id="{2DE8DD56-2F56-6348-B288-FBF88D7F5378}"/>
              </a:ext>
            </a:extLst>
          </p:cNvPr>
          <p:cNvSpPr>
            <a:spLocks noGrp="1"/>
          </p:cNvSpPr>
          <p:nvPr>
            <p:ph type="title"/>
          </p:nvPr>
        </p:nvSpPr>
        <p:spPr/>
        <p:txBody>
          <a:bodyPr/>
          <a:lstStyle/>
          <a:p>
            <a:endParaRPr lang="en-US" dirty="0"/>
          </a:p>
        </p:txBody>
      </p:sp>
      <p:pic>
        <p:nvPicPr>
          <p:cNvPr id="11" name="Picture 10" descr="A person holding a sign&#10;&#10;Description automatically generated with medium confidence">
            <a:extLst>
              <a:ext uri="{FF2B5EF4-FFF2-40B4-BE49-F238E27FC236}">
                <a16:creationId xmlns:a16="http://schemas.microsoft.com/office/drawing/2014/main" id="{45734CFB-AD20-D24C-9FFF-9A28319285C5}"/>
              </a:ext>
            </a:extLst>
          </p:cNvPr>
          <p:cNvPicPr>
            <a:picLocks noChangeAspect="1"/>
          </p:cNvPicPr>
          <p:nvPr/>
        </p:nvPicPr>
        <p:blipFill rotWithShape="1">
          <a:blip r:embed="rId3"/>
          <a:srcRect r="1" b="22086"/>
          <a:stretch/>
        </p:blipFill>
        <p:spPr>
          <a:xfrm>
            <a:off x="0" y="9"/>
            <a:ext cx="5184401"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Tree>
    <p:extLst>
      <p:ext uri="{BB962C8B-B14F-4D97-AF65-F5344CB8AC3E}">
        <p14:creationId xmlns:p14="http://schemas.microsoft.com/office/powerpoint/2010/main" val="3424325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0" name="Rectangle 19">
            <a:extLst>
              <a:ext uri="{FF2B5EF4-FFF2-40B4-BE49-F238E27FC236}">
                <a16:creationId xmlns:a16="http://schemas.microsoft.com/office/drawing/2014/main"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4" name="Freeform: Shape 23">
            <a:extLst>
              <a:ext uri="{FF2B5EF4-FFF2-40B4-BE49-F238E27FC236}">
                <a16:creationId xmlns:a16="http://schemas.microsoft.com/office/drawing/2014/main"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12325332-D8E8-2140-8DD0-38E84251ABDE}"/>
              </a:ext>
            </a:extLst>
          </p:cNvPr>
          <p:cNvSpPr>
            <a:spLocks noGrp="1"/>
          </p:cNvSpPr>
          <p:nvPr>
            <p:ph idx="1"/>
          </p:nvPr>
        </p:nvSpPr>
        <p:spPr>
          <a:xfrm>
            <a:off x="854766" y="2495164"/>
            <a:ext cx="10714382" cy="3484879"/>
          </a:xfrm>
        </p:spPr>
        <p:txBody>
          <a:bodyPr>
            <a:noAutofit/>
          </a:bodyPr>
          <a:lstStyle/>
          <a:p>
            <a:pPr marL="0" indent="0">
              <a:lnSpc>
                <a:spcPct val="90000"/>
              </a:lnSpc>
              <a:buNone/>
            </a:pPr>
            <a:endParaRPr lang="en-US" b="1" dirty="0"/>
          </a:p>
          <a:p>
            <a:pPr marL="0" indent="0">
              <a:lnSpc>
                <a:spcPct val="90000"/>
              </a:lnSpc>
              <a:buNone/>
            </a:pPr>
            <a:r>
              <a:rPr lang="en-US" b="1" dirty="0"/>
              <a:t>A landlord is STILL </a:t>
            </a:r>
            <a:r>
              <a:rPr lang="en-US" dirty="0"/>
              <a:t>“prohibited from serving or enforcing, or threatening to serve and enforce, any notice requiring the tenant to vacate . . . including . . . notice to pay or vacate, unlawful detainer summons or complaint, notice of termination of rental, or notice to comply or vacate” </a:t>
            </a:r>
            <a:r>
              <a:rPr lang="en-US" b="1" dirty="0"/>
              <a:t>IF</a:t>
            </a:r>
            <a:r>
              <a:rPr lang="en-US" dirty="0"/>
              <a:t>:</a:t>
            </a:r>
          </a:p>
          <a:p>
            <a:pPr marL="0" indent="0">
              <a:lnSpc>
                <a:spcPct val="90000"/>
              </a:lnSpc>
              <a:buNone/>
            </a:pPr>
            <a:endParaRPr lang="en-US" b="1" dirty="0"/>
          </a:p>
          <a:p>
            <a:pPr marL="457200" indent="-457200">
              <a:lnSpc>
                <a:spcPct val="90000"/>
              </a:lnSpc>
              <a:buFont typeface="+mj-lt"/>
              <a:buAutoNum type="arabicPeriod"/>
            </a:pPr>
            <a:r>
              <a:rPr lang="en-US" b="1" dirty="0"/>
              <a:t>1)	The tenant paid rent in full, OR </a:t>
            </a:r>
            <a:endParaRPr lang="en-US" dirty="0"/>
          </a:p>
          <a:p>
            <a:pPr marL="457200" indent="-457200">
              <a:lnSpc>
                <a:spcPct val="90000"/>
              </a:lnSpc>
              <a:buFont typeface="+mj-lt"/>
              <a:buAutoNum type="arabicPeriod"/>
            </a:pPr>
            <a:r>
              <a:rPr lang="en-US" b="1" dirty="0"/>
              <a:t>2)	The tenant made a partial payment based on their individual economic circumstances as negotiated with the landlord, OR</a:t>
            </a:r>
            <a:endParaRPr lang="en-US" dirty="0"/>
          </a:p>
          <a:p>
            <a:pPr marL="457200" indent="-457200">
              <a:lnSpc>
                <a:spcPct val="90000"/>
              </a:lnSpc>
              <a:buFont typeface="+mj-lt"/>
              <a:buAutoNum type="arabicPeriod"/>
            </a:pPr>
            <a:r>
              <a:rPr lang="en-US" b="1" dirty="0"/>
              <a:t>3)	The tenant has a pending, unprocessed application for rental assistance.</a:t>
            </a:r>
            <a:endParaRPr lang="en-US" dirty="0"/>
          </a:p>
          <a:p>
            <a:pPr marL="0" indent="0">
              <a:lnSpc>
                <a:spcPct val="90000"/>
              </a:lnSpc>
              <a:buNone/>
            </a:pPr>
            <a:r>
              <a:rPr lang="en-US" dirty="0"/>
              <a:t> </a:t>
            </a:r>
          </a:p>
          <a:p>
            <a:pPr marL="0" indent="0">
              <a:lnSpc>
                <a:spcPct val="90000"/>
              </a:lnSpc>
              <a:buNone/>
            </a:pPr>
            <a:r>
              <a:rPr lang="en-US" dirty="0"/>
              <a:t> </a:t>
            </a:r>
          </a:p>
          <a:p>
            <a:pPr>
              <a:lnSpc>
                <a:spcPct val="90000"/>
              </a:lnSpc>
            </a:pPr>
            <a:endParaRPr lang="en-US" dirty="0"/>
          </a:p>
        </p:txBody>
      </p:sp>
      <p:sp>
        <p:nvSpPr>
          <p:cNvPr id="2" name="Rectangle 1">
            <a:extLst>
              <a:ext uri="{FF2B5EF4-FFF2-40B4-BE49-F238E27FC236}">
                <a16:creationId xmlns:a16="http://schemas.microsoft.com/office/drawing/2014/main" id="{6D706CB1-1888-8845-B400-E65A00778711}"/>
              </a:ext>
            </a:extLst>
          </p:cNvPr>
          <p:cNvSpPr/>
          <p:nvPr/>
        </p:nvSpPr>
        <p:spPr>
          <a:xfrm>
            <a:off x="1348408" y="348936"/>
            <a:ext cx="8701445" cy="1089529"/>
          </a:xfrm>
          <a:prstGeom prst="rect">
            <a:avLst/>
          </a:prstGeom>
        </p:spPr>
        <p:txBody>
          <a:bodyPr wrap="square">
            <a:spAutoFit/>
          </a:bodyPr>
          <a:lstStyle/>
          <a:p>
            <a:pPr>
              <a:lnSpc>
                <a:spcPct val="90000"/>
              </a:lnSpc>
            </a:pPr>
            <a:r>
              <a:rPr lang="en-US" sz="3600" b="1" dirty="0">
                <a:solidFill>
                  <a:schemeClr val="bg1"/>
                </a:solidFill>
              </a:rPr>
              <a:t>Tenants were expected to begin paying rent again on August 1, 2021.</a:t>
            </a:r>
          </a:p>
        </p:txBody>
      </p:sp>
    </p:spTree>
    <p:extLst>
      <p:ext uri="{BB962C8B-B14F-4D97-AF65-F5344CB8AC3E}">
        <p14:creationId xmlns:p14="http://schemas.microsoft.com/office/powerpoint/2010/main" val="194480722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8A3C342-1D03-412F-8DD3-BF519E8E0A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3">
            <a:extLst>
              <a:ext uri="{FF2B5EF4-FFF2-40B4-BE49-F238E27FC236}">
                <a16:creationId xmlns:a16="http://schemas.microsoft.com/office/drawing/2014/main" id="{63BFD7FF-84C6-FE43-941B-1B1949358144}"/>
              </a:ext>
            </a:extLst>
          </p:cNvPr>
          <p:cNvPicPr>
            <a:picLocks noChangeAspect="1"/>
          </p:cNvPicPr>
          <p:nvPr/>
        </p:nvPicPr>
        <p:blipFill rotWithShape="1">
          <a:blip r:embed="rId3"/>
          <a:srcRect r="1" b="2090"/>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23" name="Rectangle 22">
            <a:extLst>
              <a:ext uri="{FF2B5EF4-FFF2-40B4-BE49-F238E27FC236}">
                <a16:creationId xmlns:a16="http://schemas.microsoft.com/office/drawing/2014/main" id="{D6F18ACE-6E82-4ADC-8A2F-A1771B309B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1B46343-7581-664F-A2F2-8D0483B67E40}"/>
              </a:ext>
            </a:extLst>
          </p:cNvPr>
          <p:cNvSpPr>
            <a:spLocks noGrp="1"/>
          </p:cNvSpPr>
          <p:nvPr>
            <p:ph idx="1"/>
          </p:nvPr>
        </p:nvSpPr>
        <p:spPr>
          <a:xfrm>
            <a:off x="5401992" y="1331259"/>
            <a:ext cx="6316243" cy="4761428"/>
          </a:xfrm>
        </p:spPr>
        <p:txBody>
          <a:bodyPr>
            <a:noAutofit/>
          </a:bodyPr>
          <a:lstStyle/>
          <a:p>
            <a:pPr marL="0" indent="0">
              <a:buNone/>
            </a:pPr>
            <a:r>
              <a:rPr lang="en-US" sz="2800" dirty="0"/>
              <a:t>If you apply for rental assistance, STAY WHERE YOU ARE. The landlord cannot evict you once the process has started. It is in everyone’s best interest for you to remain.</a:t>
            </a:r>
          </a:p>
          <a:p>
            <a:pPr marL="0" indent="0">
              <a:buNone/>
            </a:pPr>
            <a:r>
              <a:rPr lang="en-US" sz="2800" dirty="0"/>
              <a:t> </a:t>
            </a:r>
          </a:p>
          <a:p>
            <a:pPr marL="0" indent="0">
              <a:buNone/>
            </a:pPr>
            <a:r>
              <a:rPr lang="en-US" sz="2800" b="1" i="1" dirty="0"/>
              <a:t>If you leave, you will not be able to take advantage of rental assistance.  </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0849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4AAD3FD-83A5-4B89-9F8F-01B8870865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F2FB35-FAD9-0B4B-9DFC-3100DE111AF8}"/>
              </a:ext>
            </a:extLst>
          </p:cNvPr>
          <p:cNvSpPr>
            <a:spLocks noGrp="1"/>
          </p:cNvSpPr>
          <p:nvPr>
            <p:ph type="title"/>
          </p:nvPr>
        </p:nvSpPr>
        <p:spPr>
          <a:xfrm>
            <a:off x="325802" y="304032"/>
            <a:ext cx="4768814" cy="1677936"/>
          </a:xfrm>
        </p:spPr>
        <p:txBody>
          <a:bodyPr>
            <a:normAutofit/>
          </a:bodyPr>
          <a:lstStyle/>
          <a:p>
            <a:pPr>
              <a:lnSpc>
                <a:spcPct val="90000"/>
              </a:lnSpc>
            </a:pPr>
            <a:r>
              <a:rPr lang="en-US" sz="2400" b="1" dirty="0">
                <a:solidFill>
                  <a:srgbClr val="EBEBEB"/>
                </a:solidFill>
              </a:rPr>
              <a:t>The Center for Dialog &amp; Resolution – Dispute Resolution Center (DRC)</a:t>
            </a:r>
            <a:br>
              <a:rPr lang="en-US" sz="2400" b="1" dirty="0">
                <a:solidFill>
                  <a:srgbClr val="EBEBEB"/>
                </a:solidFill>
              </a:rPr>
            </a:br>
            <a:r>
              <a:rPr lang="en-US" sz="2000" dirty="0">
                <a:solidFill>
                  <a:srgbClr val="EBEBEB"/>
                </a:solidFill>
              </a:rPr>
              <a:t>  </a:t>
            </a:r>
            <a:br>
              <a:rPr lang="en-US" sz="2000" dirty="0">
                <a:solidFill>
                  <a:srgbClr val="EBEBEB"/>
                </a:solidFill>
              </a:rPr>
            </a:br>
            <a:endParaRPr lang="en-US" sz="2000" dirty="0">
              <a:solidFill>
                <a:srgbClr val="EBEBEB"/>
              </a:solidFill>
            </a:endParaRPr>
          </a:p>
        </p:txBody>
      </p:sp>
      <p:sp>
        <p:nvSpPr>
          <p:cNvPr id="16"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8" name="Freeform: Shape 17">
            <a:extLst>
              <a:ext uri="{FF2B5EF4-FFF2-40B4-BE49-F238E27FC236}">
                <a16:creationId xmlns:a16="http://schemas.microsoft.com/office/drawing/2014/main" id="{70151CB7-E7DE-4917-B831-01DF9CE013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9" name="Picture 8" descr="A picture containing text, clipart&#10;&#10;Description automatically generated">
            <a:extLst>
              <a:ext uri="{FF2B5EF4-FFF2-40B4-BE49-F238E27FC236}">
                <a16:creationId xmlns:a16="http://schemas.microsoft.com/office/drawing/2014/main" id="{48C454F6-8565-674C-B66F-64607F7B5FFB}"/>
              </a:ext>
            </a:extLst>
          </p:cNvPr>
          <p:cNvPicPr>
            <a:picLocks noChangeAspect="1"/>
          </p:cNvPicPr>
          <p:nvPr/>
        </p:nvPicPr>
        <p:blipFill>
          <a:blip r:embed="rId2"/>
          <a:stretch>
            <a:fillRect/>
          </a:stretch>
        </p:blipFill>
        <p:spPr>
          <a:xfrm>
            <a:off x="6093992" y="2400332"/>
            <a:ext cx="5449889" cy="2057333"/>
          </a:xfrm>
          <a:prstGeom prst="rect">
            <a:avLst/>
          </a:prstGeom>
          <a:effectLst/>
        </p:spPr>
      </p:pic>
      <p:sp>
        <p:nvSpPr>
          <p:cNvPr id="20" name="Rectangle 19">
            <a:extLst>
              <a:ext uri="{FF2B5EF4-FFF2-40B4-BE49-F238E27FC236}">
                <a16:creationId xmlns:a16="http://schemas.microsoft.com/office/drawing/2014/main" id="{A92A1116-1C84-41DF-B803-1F7B0883EC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1B46343-7581-664F-A2F2-8D0483B67E40}"/>
              </a:ext>
            </a:extLst>
          </p:cNvPr>
          <p:cNvSpPr>
            <a:spLocks noGrp="1"/>
          </p:cNvSpPr>
          <p:nvPr>
            <p:ph idx="1"/>
          </p:nvPr>
        </p:nvSpPr>
        <p:spPr>
          <a:xfrm>
            <a:off x="380571" y="1756954"/>
            <a:ext cx="4558680" cy="4591050"/>
          </a:xfrm>
        </p:spPr>
        <p:txBody>
          <a:bodyPr>
            <a:noAutofit/>
          </a:bodyPr>
          <a:lstStyle/>
          <a:p>
            <a:pPr>
              <a:lnSpc>
                <a:spcPct val="90000"/>
              </a:lnSpc>
            </a:pPr>
            <a:r>
              <a:rPr lang="en-US" dirty="0">
                <a:solidFill>
                  <a:srgbClr val="EBEBEB"/>
                </a:solidFill>
              </a:rPr>
              <a:t>Anyone can contact the Center for Dialog &amp; Resolution to get the conversation started, whether it is working out an affordable repayment plan, or connecting the tenant to other services such as rental assistance or rehousing. </a:t>
            </a:r>
          </a:p>
          <a:p>
            <a:pPr marL="0" indent="0">
              <a:lnSpc>
                <a:spcPct val="90000"/>
              </a:lnSpc>
              <a:buNone/>
            </a:pPr>
            <a:r>
              <a:rPr lang="en-US" dirty="0">
                <a:solidFill>
                  <a:srgbClr val="EBEBEB"/>
                </a:solidFill>
              </a:rPr>
              <a:t> </a:t>
            </a:r>
          </a:p>
          <a:p>
            <a:pPr>
              <a:lnSpc>
                <a:spcPct val="90000"/>
              </a:lnSpc>
            </a:pPr>
            <a:r>
              <a:rPr lang="en-US" dirty="0">
                <a:solidFill>
                  <a:srgbClr val="EBEBEB"/>
                </a:solidFill>
              </a:rPr>
              <a:t>The DRC will reach out to everyone involved. A certificate regarding outcome of mediation will be issued upon completion of the mediation process. </a:t>
            </a:r>
          </a:p>
          <a:p>
            <a:pPr marL="0" indent="0">
              <a:lnSpc>
                <a:spcPct val="90000"/>
              </a:lnSpc>
              <a:buNone/>
            </a:pPr>
            <a:r>
              <a:rPr lang="en-US" dirty="0">
                <a:solidFill>
                  <a:srgbClr val="EBEBEB"/>
                </a:solidFill>
              </a:rPr>
              <a:t> </a:t>
            </a:r>
          </a:p>
          <a:p>
            <a:pPr marL="0" indent="0">
              <a:lnSpc>
                <a:spcPct val="90000"/>
              </a:lnSpc>
              <a:buNone/>
            </a:pPr>
            <a:endParaRPr lang="en-US" dirty="0">
              <a:solidFill>
                <a:srgbClr val="EBEBEB"/>
              </a:solidFill>
            </a:endParaRPr>
          </a:p>
          <a:p>
            <a:pPr>
              <a:lnSpc>
                <a:spcPct val="90000"/>
              </a:lnSpc>
            </a:pPr>
            <a:endParaRPr lang="en-US" dirty="0">
              <a:solidFill>
                <a:srgbClr val="EBEBEB"/>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6C5E2C9-1B4B-C64D-8879-459F54A7E879}"/>
              </a:ext>
            </a:extLst>
          </p:cNvPr>
          <p:cNvSpPr/>
          <p:nvPr/>
        </p:nvSpPr>
        <p:spPr>
          <a:xfrm>
            <a:off x="5770936" y="4901880"/>
            <a:ext cx="6096000" cy="1089529"/>
          </a:xfrm>
          <a:prstGeom prst="rect">
            <a:avLst/>
          </a:prstGeom>
        </p:spPr>
        <p:txBody>
          <a:bodyPr>
            <a:spAutoFit/>
          </a:bodyPr>
          <a:lstStyle/>
          <a:p>
            <a:pPr algn="ctr">
              <a:lnSpc>
                <a:spcPct val="90000"/>
              </a:lnSpc>
            </a:pPr>
            <a:r>
              <a:rPr lang="en-US" dirty="0">
                <a:solidFill>
                  <a:schemeClr val="accent4">
                    <a:lumMod val="75000"/>
                  </a:schemeClr>
                </a:solidFill>
              </a:rPr>
              <a:t>Call: 253-572-3657 </a:t>
            </a:r>
            <a:r>
              <a:rPr lang="en-US" b="1" dirty="0">
                <a:solidFill>
                  <a:schemeClr val="accent4">
                    <a:lumMod val="75000"/>
                  </a:schemeClr>
                </a:solidFill>
              </a:rPr>
              <a:t> </a:t>
            </a:r>
            <a:endParaRPr lang="en-US" dirty="0">
              <a:solidFill>
                <a:schemeClr val="accent4">
                  <a:lumMod val="75000"/>
                </a:schemeClr>
              </a:solidFill>
            </a:endParaRPr>
          </a:p>
          <a:p>
            <a:pPr algn="ctr">
              <a:lnSpc>
                <a:spcPct val="90000"/>
              </a:lnSpc>
            </a:pPr>
            <a:r>
              <a:rPr lang="en-US" dirty="0">
                <a:solidFill>
                  <a:schemeClr val="accent4">
                    <a:lumMod val="75000"/>
                  </a:schemeClr>
                </a:solidFill>
              </a:rPr>
              <a:t>Email: </a:t>
            </a:r>
            <a:r>
              <a:rPr lang="en-US" u="sng" dirty="0">
                <a:solidFill>
                  <a:schemeClr val="accent4">
                    <a:lumMod val="75000"/>
                  </a:schemeClr>
                </a:solidFill>
                <a:hlinkClick r:id="rId3">
                  <a:extLst>
                    <a:ext uri="{A12FA001-AC4F-418D-AE19-62706E023703}">
                      <ahyp:hlinkClr xmlns:ahyp="http://schemas.microsoft.com/office/drawing/2018/hyperlinkcolor" xmlns="" val="tx"/>
                    </a:ext>
                  </a:extLst>
                </a:hlinkClick>
              </a:rPr>
              <a:t>SolveIt@CenterForResolution.org</a:t>
            </a:r>
            <a:r>
              <a:rPr lang="en-US" dirty="0">
                <a:solidFill>
                  <a:schemeClr val="accent4">
                    <a:lumMod val="75000"/>
                  </a:schemeClr>
                </a:solidFill>
                <a:effectLst>
                  <a:outerShdw blurRad="38100" dist="19050" dir="2700000" algn="tl">
                    <a:schemeClr val="dk1">
                      <a:alpha val="40000"/>
                    </a:schemeClr>
                  </a:outerShdw>
                </a:effectLst>
              </a:rPr>
              <a:t> </a:t>
            </a:r>
            <a:endParaRPr lang="en-US" dirty="0">
              <a:solidFill>
                <a:schemeClr val="accent4">
                  <a:lumMod val="75000"/>
                </a:schemeClr>
              </a:solidFill>
            </a:endParaRPr>
          </a:p>
          <a:p>
            <a:pPr algn="ctr">
              <a:lnSpc>
                <a:spcPct val="90000"/>
              </a:lnSpc>
            </a:pPr>
            <a:r>
              <a:rPr lang="en-US" dirty="0">
                <a:solidFill>
                  <a:schemeClr val="accent4">
                    <a:lumMod val="75000"/>
                  </a:schemeClr>
                </a:solidFill>
                <a:effectLst>
                  <a:outerShdw blurRad="38100" dist="19050" dir="2700000" algn="tl">
                    <a:schemeClr val="dk1">
                      <a:alpha val="40000"/>
                    </a:schemeClr>
                  </a:outerShdw>
                </a:effectLst>
              </a:rPr>
              <a:t>https://</a:t>
            </a:r>
            <a:r>
              <a:rPr lang="en-US" dirty="0" err="1">
                <a:solidFill>
                  <a:schemeClr val="accent4">
                    <a:lumMod val="75000"/>
                  </a:schemeClr>
                </a:solidFill>
                <a:effectLst>
                  <a:outerShdw blurRad="38100" dist="19050" dir="2700000" algn="tl">
                    <a:schemeClr val="dk1">
                      <a:alpha val="40000"/>
                    </a:schemeClr>
                  </a:outerShdw>
                </a:effectLst>
              </a:rPr>
              <a:t>centerforresolution.org</a:t>
            </a:r>
            <a:r>
              <a:rPr lang="en-US" dirty="0">
                <a:solidFill>
                  <a:schemeClr val="accent4">
                    <a:lumMod val="75000"/>
                  </a:schemeClr>
                </a:solidFill>
                <a:effectLst>
                  <a:outerShdw blurRad="38100" dist="19050" dir="2700000" algn="tl">
                    <a:schemeClr val="dk1">
                      <a:alpha val="40000"/>
                    </a:schemeClr>
                  </a:outerShdw>
                </a:effectLst>
              </a:rPr>
              <a:t>/mediation-services/eviction-resolution-program</a:t>
            </a:r>
            <a:endParaRPr lang="en-US" dirty="0">
              <a:solidFill>
                <a:schemeClr val="accent4">
                  <a:lumMod val="75000"/>
                </a:schemeClr>
              </a:solidFill>
            </a:endParaRPr>
          </a:p>
        </p:txBody>
      </p:sp>
    </p:spTree>
    <p:extLst>
      <p:ext uri="{BB962C8B-B14F-4D97-AF65-F5344CB8AC3E}">
        <p14:creationId xmlns:p14="http://schemas.microsoft.com/office/powerpoint/2010/main" val="3352191869"/>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CB7EBC8FDAC74BB33E263D416DA756" ma:contentTypeVersion="13" ma:contentTypeDescription="Create a new document." ma:contentTypeScope="" ma:versionID="9294e298926623aea9a0f6318a4a767d">
  <xsd:schema xmlns:xsd="http://www.w3.org/2001/XMLSchema" xmlns:xs="http://www.w3.org/2001/XMLSchema" xmlns:p="http://schemas.microsoft.com/office/2006/metadata/properties" xmlns:ns2="891e5447-0ed0-44de-be35-43d96c14d189" xmlns:ns3="d5efb0b1-5bec-4047-971b-d636436f4e20" targetNamespace="http://schemas.microsoft.com/office/2006/metadata/properties" ma:root="true" ma:fieldsID="ac40aad00f39625ea101337f8eb24767" ns2:_="" ns3:_="">
    <xsd:import namespace="891e5447-0ed0-44de-be35-43d96c14d189"/>
    <xsd:import namespace="d5efb0b1-5bec-4047-971b-d636436f4e2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1e5447-0ed0-44de-be35-43d96c14d1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efb0b1-5bec-4047-971b-d636436f4e2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6AF325-2899-4FA1-9B8A-D0F4D7E0CB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1e5447-0ed0-44de-be35-43d96c14d189"/>
    <ds:schemaRef ds:uri="d5efb0b1-5bec-4047-971b-d636436f4e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932E79-E940-4E0A-BB29-6CD12B5487CF}">
  <ds:schemaRefs>
    <ds:schemaRef ds:uri="http://schemas.microsoft.com/sharepoint/v3/contenttype/forms"/>
  </ds:schemaRefs>
</ds:datastoreItem>
</file>

<file path=customXml/itemProps3.xml><?xml version="1.0" encoding="utf-8"?>
<ds:datastoreItem xmlns:ds="http://schemas.openxmlformats.org/officeDocument/2006/customXml" ds:itemID="{80B2827F-00AC-4F24-91BA-F928AA2BF0D6}">
  <ds:schemaRefs>
    <ds:schemaRef ds:uri="http://www.w3.org/XML/1998/namespace"/>
    <ds:schemaRef ds:uri="http://schemas.microsoft.com/office/2006/documentManagement/types"/>
    <ds:schemaRef ds:uri="d5efb0b1-5bec-4047-971b-d636436f4e20"/>
    <ds:schemaRef ds:uri="http://schemas.microsoft.com/office/infopath/2007/PartnerControls"/>
    <ds:schemaRef ds:uri="http://purl.org/dc/terms/"/>
    <ds:schemaRef ds:uri="http://purl.org/dc/elements/1.1/"/>
    <ds:schemaRef ds:uri="http://purl.org/dc/dcmitype/"/>
    <ds:schemaRef ds:uri="891e5447-0ed0-44de-be35-43d96c14d189"/>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{29AA17EE-C4C0-194B-80A2-2AE779B1DB33}tf10001062</Template>
  <TotalTime>314</TotalTime>
  <Words>896</Words>
  <Application>Microsoft Office PowerPoint</Application>
  <PresentationFormat>Widescreen</PresentationFormat>
  <Paragraphs>98</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Century Gothic</vt:lpstr>
      <vt:lpstr>Wingdings 3</vt:lpstr>
      <vt:lpstr>Ion</vt:lpstr>
      <vt:lpstr>Tacomaprobono Community Lawyers  Housing Justice Project</vt:lpstr>
      <vt:lpstr>Eviction Resolution Pilot Program – ERPP </vt:lpstr>
      <vt:lpstr>The ERPP and Evictions for Nonpayment of Past Rent During the Moratorium Period March 1, 2020 – July 31, 2021 </vt:lpstr>
      <vt:lpstr>The landlord must offer a reasonable repayment plan</vt:lpstr>
      <vt:lpstr>The landlord must provide the tenant with resources</vt:lpstr>
      <vt:lpstr>PowerPoint Presentation</vt:lpstr>
      <vt:lpstr>PowerPoint Presentation</vt:lpstr>
      <vt:lpstr>PowerPoint Presentation</vt:lpstr>
      <vt:lpstr>The Center for Dialog &amp; Resolution – Dispute Resolution Center (DRC)    </vt:lpstr>
      <vt:lpstr>Speed bump to court</vt:lpstr>
      <vt:lpstr>Eviction Resolution Pilot Program</vt:lpstr>
      <vt:lpstr>Eviction Resolution: DRC Role</vt:lpstr>
      <vt:lpstr>We listen...</vt:lpstr>
      <vt:lpstr>Dialog Service Options</vt:lpstr>
      <vt:lpstr>Successful ERPP Mediation</vt:lpstr>
      <vt:lpstr>How to prepare for conversation</vt:lpstr>
      <vt:lpstr>HOW TO GET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Tacomaprobono Housing Justice Project</dc:title>
  <dc:creator>Laurie Davenport</dc:creator>
  <cp:lastModifiedBy>Exec Assist</cp:lastModifiedBy>
  <cp:revision>14</cp:revision>
  <dcterms:created xsi:type="dcterms:W3CDTF">2021-07-27T21:58:00Z</dcterms:created>
  <dcterms:modified xsi:type="dcterms:W3CDTF">2021-08-20T16:07:17Z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0x010100E3CB7EBC8FDAC74BB33E263D416DA756</vt:lpwstr>
  </property>
</Properties>
</file>