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1_85F38900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61" r:id="rId6"/>
    <p:sldId id="311" r:id="rId7"/>
    <p:sldId id="271" r:id="rId8"/>
    <p:sldId id="273" r:id="rId9"/>
    <p:sldId id="313" r:id="rId10"/>
    <p:sldId id="315" r:id="rId11"/>
    <p:sldId id="312" r:id="rId12"/>
    <p:sldId id="31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36D513-7F4C-1493-149B-9B79061DAD81}" name="Rivera, Melissa (HCA)" initials="RM(" userId="Rivera, Melissa (HCA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modernComment_111_85F389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5198D7-3A9F-4FD4-996A-1580DAE49622}" authorId="{7436D513-7F4C-1493-149B-9B79061DAD81}" status="resolved" created="2022-11-01T23:25:23.411">
    <pc:sldMkLst xmlns:pc="http://schemas.microsoft.com/office/powerpoint/2013/main/command">
      <pc:docMk/>
      <pc:sldMk cId="2247330048" sldId="273"/>
    </pc:sldMkLst>
    <p188:txBody>
      <a:bodyPr/>
      <a:lstStyle/>
      <a:p>
        <a:r>
          <a:rPr lang="en-US"/>
          <a:t>Per KN:  Change instances of benefits to coverage</a:t>
        </a:r>
      </a:p>
    </p188:txBody>
  </p188:cm>
  <p188:cm id="{07141FF6-5AAE-46DD-BF5A-573722070FCD}" authorId="{7436D513-7F4C-1493-149B-9B79061DAD81}" created="2022-11-02T16:23:09.77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47330048" sldId="273"/>
      <ac:picMk id="10" creationId="{0F77256C-C214-1FEA-2629-81BDB350391B}"/>
    </ac:deMkLst>
    <p188:txBody>
      <a:bodyPr/>
      <a:lstStyle/>
      <a:p>
        <a:r>
          <a:rPr lang="en-US"/>
          <a:t>BM will reach out to them again about the video.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6AFFA-C59F-4599-A752-357C0B050B8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24FA2-0605-4BD9-A420-2157EBD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6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Amerigroup is one of the five health plans under WA Apple Health.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1200" dirty="0"/>
              <a:t>We’ve been serving our members in WA since 2012 and commit to the </a:t>
            </a:r>
            <a:r>
              <a:rPr lang="en-US" sz="1200" b="1" dirty="0"/>
              <a:t>whole person care </a:t>
            </a:r>
            <a:r>
              <a:rPr lang="en-US" sz="1200" dirty="0"/>
              <a:t>to create value-added services designed to support people in improving their health and wellbeing.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1200" dirty="0"/>
              <a:t>To better serve our members we address </a:t>
            </a:r>
            <a:r>
              <a:rPr lang="en-US" sz="1200" b="1" dirty="0"/>
              <a:t>social determinants of health </a:t>
            </a:r>
            <a:r>
              <a:rPr lang="en-US" sz="1200" dirty="0"/>
              <a:t>like: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Homelessness/Housing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Employment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Social Justice/Jail 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Nutrition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Transportation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FBFD-23C4-41AD-BBC6-677F6D017F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FBFD-23C4-41AD-BBC6-677F6D017F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0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FBFD-23C4-41AD-BBC6-677F6D017F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3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FBFD-23C4-41AD-BBC6-677F6D017F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7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FBFD-23C4-41AD-BBC6-677F6D017F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3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DFBFD-23C4-41AD-BBC6-677F6D017F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7F94-3DA5-4CD3-9442-6039637E1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EF23C-6325-4D5B-86A6-81254C5F2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EDE07-20ED-456B-A830-525277CE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266B-65C5-4046-8826-B94D0C08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774AD-9515-45C8-9AD0-87D11F2B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FBB5-185A-437B-A502-987AF24C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73DD7-93B2-4AD0-8C76-B7EAC0A6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34B0-0688-4EAE-9C31-9DCADEC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5F3A-DECD-4C7B-A1F4-B119AD1D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BAE37-EA63-4AEE-B638-6994A6CF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4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3D3C1-2C52-434B-BA21-C6EC745A2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56321-F8E1-4C98-A9F6-7BF65636A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8C5F4-CCAB-4733-AC16-F253CA7D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7BCFA-7C68-4853-9E4D-72449450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53A7-8BC0-4998-A3CE-15C61CB3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3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42538" y="4673054"/>
            <a:ext cx="7706923" cy="7615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2856032" y="966765"/>
            <a:ext cx="1466366" cy="1047583"/>
          </a:xfrm>
          <a:prstGeom prst="roundRect">
            <a:avLst>
              <a:gd name="adj" fmla="val 13021"/>
            </a:avLst>
          </a:prstGeom>
          <a:solidFill>
            <a:srgbClr val="73B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383981" y="2194846"/>
            <a:ext cx="3490034" cy="729242"/>
          </a:xfrm>
          <a:prstGeom prst="roundRect">
            <a:avLst>
              <a:gd name="adj" fmla="val 14722"/>
            </a:avLst>
          </a:prstGeom>
          <a:solidFill>
            <a:srgbClr val="54B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415455" y="3015697"/>
            <a:ext cx="1055163" cy="646855"/>
          </a:xfrm>
          <a:prstGeom prst="roundRect">
            <a:avLst>
              <a:gd name="adj" fmla="val 14722"/>
            </a:avLst>
          </a:prstGeom>
          <a:solidFill>
            <a:srgbClr val="8BC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6662033" y="3022052"/>
            <a:ext cx="901794" cy="646856"/>
          </a:xfrm>
          <a:prstGeom prst="roundRect">
            <a:avLst>
              <a:gd name="adj" fmla="val 14722"/>
            </a:avLst>
          </a:prstGeom>
          <a:solidFill>
            <a:srgbClr val="73B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17"/>
          <a:stretch/>
        </p:blipFill>
        <p:spPr>
          <a:xfrm>
            <a:off x="0" y="977701"/>
            <a:ext cx="2714850" cy="26876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637" y="2194846"/>
            <a:ext cx="2349557" cy="14720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063" y="972581"/>
            <a:ext cx="2438557" cy="10475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58"/>
          <a:stretch/>
        </p:blipFill>
        <p:spPr>
          <a:xfrm>
            <a:off x="9118561" y="1893420"/>
            <a:ext cx="3073439" cy="17754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44"/>
          <a:stretch/>
        </p:blipFill>
        <p:spPr>
          <a:xfrm>
            <a:off x="9215300" y="1130773"/>
            <a:ext cx="2522765" cy="500722"/>
          </a:xfrm>
          <a:prstGeom prst="rect">
            <a:avLst/>
          </a:prstGeom>
        </p:spPr>
      </p:pic>
      <p:sp>
        <p:nvSpPr>
          <p:cNvPr id="31" name="Rounded Rectangle 30"/>
          <p:cNvSpPr/>
          <p:nvPr userDrawn="1"/>
        </p:nvSpPr>
        <p:spPr>
          <a:xfrm>
            <a:off x="7380295" y="1007689"/>
            <a:ext cx="1430590" cy="1047583"/>
          </a:xfrm>
          <a:prstGeom prst="roundRect">
            <a:avLst>
              <a:gd name="adj" fmla="val 13021"/>
            </a:avLst>
          </a:prstGeom>
          <a:solidFill>
            <a:srgbClr val="73B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7755242" y="3015696"/>
            <a:ext cx="1118773" cy="646855"/>
          </a:xfrm>
          <a:prstGeom prst="roundRect">
            <a:avLst>
              <a:gd name="adj" fmla="val 14722"/>
            </a:avLst>
          </a:prstGeom>
          <a:solidFill>
            <a:srgbClr val="8BC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57077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190"/>
          <a:stretch/>
        </p:blipFill>
        <p:spPr>
          <a:xfrm>
            <a:off x="-9573" y="0"/>
            <a:ext cx="12201572" cy="588096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79602" y="6356357"/>
            <a:ext cx="96374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48343" y="6371325"/>
            <a:ext cx="1306287" cy="35015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E2D54C0-1CB3-E647-8D5C-1DE533F980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84077" y="935427"/>
            <a:ext cx="8445997" cy="1028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464646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84077" y="1811461"/>
            <a:ext cx="108356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1148301" y="1983653"/>
            <a:ext cx="4942912" cy="35524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2473" y="5986006"/>
            <a:ext cx="2499003" cy="42179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78179" y="2086256"/>
            <a:ext cx="5413033" cy="4162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180" y="466073"/>
            <a:ext cx="10835640" cy="1325563"/>
          </a:xfrm>
        </p:spPr>
        <p:txBody>
          <a:bodyPr anchor="b">
            <a:normAutofit/>
          </a:bodyPr>
          <a:lstStyle>
            <a:lvl1pPr>
              <a:defRPr lang="en-US" sz="4800" b="1" kern="1200" baseline="0" dirty="0" smtClean="0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63542" y="2465292"/>
            <a:ext cx="4956175" cy="2730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4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D76104-C520-4FD4-963F-C0424334F91C}"/>
              </a:ext>
            </a:extLst>
          </p:cNvPr>
          <p:cNvSpPr/>
          <p:nvPr userDrawn="1"/>
        </p:nvSpPr>
        <p:spPr>
          <a:xfrm>
            <a:off x="-9575" y="0"/>
            <a:ext cx="1220157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190"/>
          <a:stretch/>
        </p:blipFill>
        <p:spPr>
          <a:xfrm>
            <a:off x="-9575" y="0"/>
            <a:ext cx="12201572" cy="2940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0E6F141-42BE-4B27-B79F-FEF509DD2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190"/>
          <a:stretch/>
        </p:blipFill>
        <p:spPr>
          <a:xfrm rot="10800000">
            <a:off x="-9572" y="6563952"/>
            <a:ext cx="12201572" cy="2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4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79602" y="6356357"/>
            <a:ext cx="96374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48343" y="6371325"/>
            <a:ext cx="1306287" cy="35015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E2D54C0-1CB3-E647-8D5C-1DE533F980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34625" y="804791"/>
            <a:ext cx="4679951" cy="5540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4B747"/>
                </a:solidFill>
              </a:defRPr>
            </a:lvl1pPr>
            <a:lvl2pPr marL="457178" indent="0">
              <a:buNone/>
              <a:defRPr sz="1800">
                <a:solidFill>
                  <a:srgbClr val="54B747"/>
                </a:solidFill>
              </a:defRPr>
            </a:lvl2pPr>
            <a:lvl3pPr marL="914354" indent="0">
              <a:buNone/>
              <a:defRPr sz="1800">
                <a:solidFill>
                  <a:srgbClr val="54B747"/>
                </a:solidFill>
              </a:defRPr>
            </a:lvl3pPr>
            <a:lvl4pPr marL="1371532" indent="0">
              <a:buNone/>
              <a:defRPr sz="1800">
                <a:solidFill>
                  <a:srgbClr val="54B747"/>
                </a:solidFill>
              </a:defRPr>
            </a:lvl4pPr>
            <a:lvl5pPr marL="1828709" indent="0">
              <a:buNone/>
              <a:defRPr sz="1800">
                <a:solidFill>
                  <a:srgbClr val="54B747"/>
                </a:solidFill>
              </a:defRPr>
            </a:lvl5pPr>
          </a:lstStyle>
          <a:p>
            <a:pPr lvl="0"/>
            <a:r>
              <a:rPr lang="en-US" dirty="0"/>
              <a:t>Sub-headline Arial </a:t>
            </a:r>
            <a:r>
              <a:rPr lang="en-US" dirty="0" err="1"/>
              <a:t>pt</a:t>
            </a:r>
            <a:r>
              <a:rPr lang="en-US" dirty="0"/>
              <a:t> 18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7264" y="1245087"/>
            <a:ext cx="7990417" cy="3086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latin typeface="+mn-lt"/>
              </a:defRPr>
            </a:lvl1pPr>
            <a:lvl2pPr marL="628650" indent="-171450">
              <a:buClr>
                <a:srgbClr val="0094D1"/>
              </a:buClr>
              <a:buFont typeface="Arial" charset="0"/>
              <a:buChar char="•"/>
              <a:defRPr sz="1200">
                <a:latin typeface="+mn-lt"/>
              </a:defRPr>
            </a:lvl2pPr>
            <a:lvl3pPr marL="1085850" indent="-171450">
              <a:buClr>
                <a:srgbClr val="0094D1"/>
              </a:buClr>
              <a:buFont typeface="Arial" charset="0"/>
              <a:buChar char="•"/>
              <a:defRPr sz="1200">
                <a:latin typeface="+mn-lt"/>
              </a:defRPr>
            </a:lvl3pPr>
            <a:lvl4pPr marL="1543050" indent="-171450">
              <a:buClr>
                <a:srgbClr val="0094D1"/>
              </a:buClr>
              <a:buFont typeface="Arial" charset="0"/>
              <a:buChar char="•"/>
              <a:defRPr sz="1200">
                <a:latin typeface="+mn-lt"/>
              </a:defRPr>
            </a:lvl4pPr>
            <a:lvl5pPr marL="2000250" indent="-171450">
              <a:buClr>
                <a:srgbClr val="0094D1"/>
              </a:buClr>
              <a:buFont typeface="Arial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09956E-BF0E-A542-9137-2A95C3A5E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38684" y="6172087"/>
            <a:ext cx="3343051" cy="4189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E0373FA-59AD-814D-AC81-B82EC21919AA}"/>
              </a:ext>
            </a:extLst>
          </p:cNvPr>
          <p:cNvGrpSpPr/>
          <p:nvPr userDrawn="1"/>
        </p:nvGrpSpPr>
        <p:grpSpPr>
          <a:xfrm>
            <a:off x="-9573" y="0"/>
            <a:ext cx="12201573" cy="588096"/>
            <a:chOff x="-7180" y="0"/>
            <a:chExt cx="9151180" cy="5880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AE6A00-58FC-8547-9B30-49B11E8BED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180" y="0"/>
              <a:ext cx="9151179" cy="588096"/>
            </a:xfrm>
            <a:prstGeom prst="rect">
              <a:avLst/>
            </a:prstGeom>
          </p:spPr>
        </p:pic>
        <p:pic>
          <p:nvPicPr>
            <p:cNvPr id="13" name="Picture 12" descr="Graphical user interface, application&#10;&#10;Description automatically generated with medium confidence">
              <a:extLst>
                <a:ext uri="{FF2B5EF4-FFF2-40B4-BE49-F238E27FC236}">
                  <a16:creationId xmlns:a16="http://schemas.microsoft.com/office/drawing/2014/main" id="{9869F4E5-FE23-3B43-B0C4-134E24D52B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78" t="-1" r="1" b="93869"/>
            <a:stretch/>
          </p:blipFill>
          <p:spPr>
            <a:xfrm>
              <a:off x="0" y="184031"/>
              <a:ext cx="9144000" cy="400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89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56F8-77C3-4DC3-BA8F-0D4DD4D5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6FE2-867F-46A7-9CCD-945EB169E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45AC5-C284-452C-8877-CE7839A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866D-E98B-435D-A98B-C667A649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0283F-D546-43EE-BDA9-FA2D7103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9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6876-3421-4D09-8E62-1D1DAB10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86CBC-E205-4534-B6E2-802B8EF9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3CE21-8FD2-4553-AB66-419E3166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F617-68A2-432B-942A-6A414485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45069-6080-413D-9674-7B626071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6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8228-ECB0-436F-9AD0-092104F3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DB29D-3A81-41C9-B5A8-8CAADE24E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E9B3-7214-4965-A4E0-DE2BC9DAE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66C69-F6A8-44AF-8ED8-91774B3B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9E26E-3CA5-4225-898C-A103F2B2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0FFAA-5F24-430E-9037-4754F929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7477-E414-47F5-ACA8-EF702E73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502F2-D7DF-49B7-B57F-4E3CAC5E8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59F34-B577-4FE2-97E5-58DC43C00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4BFF5-E8BB-4305-8314-3D51AADAA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56B13-A24E-4FE3-A177-7F0406499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42675-5064-43A1-B97C-1BD906A3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2B427-EFC5-454B-A112-686E8000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F641A-A50F-4C8E-9DE0-7278122B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359C-24D4-43F0-B1D3-7262D937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EA583-FE61-44B6-804C-C56829DA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8C267-12EC-4A74-ABD5-E0066D43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286C8-BBF5-4653-9708-A3CED6A2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2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80F18-6421-41B7-B24A-2FAC44D2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AD3D3-BA55-4ACA-9364-1F88E085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F4530-F824-401B-A90C-4AEF499E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9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8989-D974-416E-B3E3-9777596C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53B1-8BC2-4FE5-8B4D-0F381003C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06BCA-06D6-49AB-B187-36687C89C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3ADF8-3A2F-4F2C-A3EC-9068C928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D3E56-3028-4E4D-8923-8BB00849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55F7D-497F-4E54-8CB2-8219E4FB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1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9502-6D4F-4860-8B22-B5D304B4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F1031-AB11-4243-A9CE-719563592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9DAD4-EFE4-40C6-83C5-35B035165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4B57A-22A4-45C1-B3B2-67AC57D8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728F3-8DA2-4E92-8822-549C8091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E29FB-6B49-4CE9-8473-2EB4C46D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2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FE77F-0BC3-476F-B58C-658FA367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E525B-06F5-442F-81AD-F278277D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3D7A1-DD9C-4CC0-81B6-E02E9D31A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9D6C-21CC-470B-9808-421C6679878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360D-A042-470A-A8B1-FFDDA6339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E9321-667F-4EC2-B17D-303DC4F4B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5D2E-FA1E-442D-9C8D-824CFB18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1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amerigroup.com/w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chooseamerigroup.com/w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11_85F3890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ca.wa.gov/assets/19-0090-how-to-report-a-change-CH.pdf" TargetMode="External"/><Relationship Id="rId13" Type="http://schemas.openxmlformats.org/officeDocument/2006/relationships/hyperlink" Target="https://www.hca.wa.gov/assets/19-0090-how-to-report-a-change-RU.pdf" TargetMode="External"/><Relationship Id="rId18" Type="http://schemas.openxmlformats.org/officeDocument/2006/relationships/hyperlink" Target="https://www.hca.wa.gov/assets/19-0090-how-to-report-a-change-VI.pdf" TargetMode="External"/><Relationship Id="rId3" Type="http://schemas.openxmlformats.org/officeDocument/2006/relationships/hyperlink" Target="https://www.hca.wa.gov/assets/free-or-low-cost/19-0090-how-to-report-a-change.pdf" TargetMode="External"/><Relationship Id="rId7" Type="http://schemas.openxmlformats.org/officeDocument/2006/relationships/hyperlink" Target="https://www.hca.wa.gov/assets/19-0090-how-to-report-a-change-CA.pdf" TargetMode="External"/><Relationship Id="rId12" Type="http://schemas.openxmlformats.org/officeDocument/2006/relationships/hyperlink" Target="https://www.hca.wa.gov/assets/19-0090-how-to-report-a-change-PJ.pdf" TargetMode="External"/><Relationship Id="rId17" Type="http://schemas.openxmlformats.org/officeDocument/2006/relationships/hyperlink" Target="https://www.hca.wa.gov/assets/19-0090-how-to-report-a-change-UK.pdf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hca.wa.gov/assets/19-0090-how-to-report-a-change-TI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hca.wa.gov/assets/19-0090-how-to-report-a-change-BS.pdf" TargetMode="External"/><Relationship Id="rId11" Type="http://schemas.openxmlformats.org/officeDocument/2006/relationships/hyperlink" Target="https://www.hca.wa.gov/assets/19-0090-how-to-report-a-change-LA.pdf" TargetMode="External"/><Relationship Id="rId5" Type="http://schemas.openxmlformats.org/officeDocument/2006/relationships/hyperlink" Target="https://www.hca.wa.gov/assets/19-0090-how-to-report-a-change-AR.pdf" TargetMode="External"/><Relationship Id="rId15" Type="http://schemas.openxmlformats.org/officeDocument/2006/relationships/hyperlink" Target="https://www.hca.wa.gov/assets/19-0090-how-to-report-a-change-SP.pdf" TargetMode="External"/><Relationship Id="rId10" Type="http://schemas.openxmlformats.org/officeDocument/2006/relationships/hyperlink" Target="https://www.hca.wa.gov/assets/19-0090-how-to-report-a-change-KO.pdf" TargetMode="External"/><Relationship Id="rId4" Type="http://schemas.openxmlformats.org/officeDocument/2006/relationships/hyperlink" Target="https://www.hca.wa.gov/assets/19-0090-how-to-report-a-change-AM.pdf" TargetMode="External"/><Relationship Id="rId9" Type="http://schemas.openxmlformats.org/officeDocument/2006/relationships/hyperlink" Target="https://www.hca.wa.gov/assets/19-0090-how-to-report-a-change-FA.pdf" TargetMode="External"/><Relationship Id="rId14" Type="http://schemas.openxmlformats.org/officeDocument/2006/relationships/hyperlink" Target="https://www.hca.wa.gov/assets/19-0090-how-to-report-a-change-SM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69" y="4647654"/>
            <a:ext cx="8628661" cy="76154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br>
              <a:rPr lang="en-US" sz="2000" b="1" kern="0" dirty="0">
                <a:solidFill>
                  <a:srgbClr val="333333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kern="0" dirty="0">
                <a:solidFill>
                  <a:srgbClr val="333333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kern="0" dirty="0">
                <a:solidFill>
                  <a:srgbClr val="333333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ALERT! Apple Health and the public health emergency </a:t>
            </a:r>
            <a:br>
              <a:rPr lang="en-US" sz="20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During the COVID-19 public health emergency (PHE), the Health Care Authority (HCA) extended coverage for all Apple Health (Medicaid) clients. This extension ends March 31, 2023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1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12827-C39C-44F9-BF46-BE30FA49C5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0113" y="1912787"/>
            <a:ext cx="7871774" cy="1328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F2DDAE-64F7-42B5-8698-5DD5D6A20D19}"/>
              </a:ext>
            </a:extLst>
          </p:cNvPr>
          <p:cNvSpPr/>
          <p:nvPr/>
        </p:nvSpPr>
        <p:spPr>
          <a:xfrm>
            <a:off x="9574" y="3966418"/>
            <a:ext cx="121824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Member Services: 1-800-600-4441</a:t>
            </a:r>
          </a:p>
          <a:p>
            <a:pPr algn="ctr"/>
            <a:r>
              <a:rPr lang="en-US" sz="2200" b="1" dirty="0"/>
              <a:t>TTY: 711</a:t>
            </a:r>
          </a:p>
          <a:p>
            <a:pPr algn="ctr"/>
            <a:r>
              <a:rPr lang="en-US" sz="2200" u="sng" dirty="0">
                <a:hlinkClick r:id="rId3"/>
              </a:rPr>
              <a:t>myamerigroup.com/wa</a:t>
            </a:r>
            <a:r>
              <a:rPr lang="en-US" sz="2200" dirty="0"/>
              <a:t> | </a:t>
            </a:r>
            <a:r>
              <a:rPr lang="en-US" sz="2200" dirty="0">
                <a:hlinkClick r:id="rId4"/>
              </a:rPr>
              <a:t>chooseamerigroup.com/</a:t>
            </a:r>
            <a:r>
              <a:rPr lang="en-US" sz="2200" dirty="0" err="1">
                <a:hlinkClick r:id="rId4"/>
              </a:rPr>
              <a:t>wa</a:t>
            </a:r>
            <a:endParaRPr lang="en-US" sz="2200" dirty="0"/>
          </a:p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3868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2967" y="1931135"/>
            <a:ext cx="5413033" cy="4162640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HCA resumes normal operations April 1, 2023. Clients will receive a renewal notice prior to the end of their renewal period sometime over the next 12 months, based on a client’s renewal date.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333333"/>
                </a:solidFill>
                <a:effectLst/>
                <a:latin typeface="Nuni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this mean for Apple Health Members?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person, posing, skiing&#10;&#10;Description automatically generated">
            <a:extLst>
              <a:ext uri="{FF2B5EF4-FFF2-40B4-BE49-F238E27FC236}">
                <a16:creationId xmlns:a16="http://schemas.microsoft.com/office/drawing/2014/main" id="{2CD7195F-415E-491D-BFD3-12772C286D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2951" r="10531"/>
          <a:stretch/>
        </p:blipFill>
        <p:spPr>
          <a:xfrm>
            <a:off x="6942695" y="2092688"/>
            <a:ext cx="3835849" cy="3593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9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2967" y="1931135"/>
            <a:ext cx="5413033" cy="4162640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No. HCA anticipates resuming normal operations April 1, 2023. Members will receive a renewal notice prior to the end of their certification period sometime over the next 12 months, based on a Member’s renewal date. For example, members with a renewal date in May, will receive a renewal notice in the month of April.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 Members found not eligible could lose their coverage as early as April 30th, but more likely at the end of May. Programs requiring the collection of premiums will resume at a future date following federal guidance.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/>
              <a:t>Are people losing their Apple Health coverage on April 1?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person, posing, skiing&#10;&#10;Description automatically generated">
            <a:extLst>
              <a:ext uri="{FF2B5EF4-FFF2-40B4-BE49-F238E27FC236}">
                <a16:creationId xmlns:a16="http://schemas.microsoft.com/office/drawing/2014/main" id="{2CD7195F-415E-491D-BFD3-12772C286D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2951" r="10531"/>
          <a:stretch/>
        </p:blipFill>
        <p:spPr>
          <a:xfrm>
            <a:off x="6942695" y="2092688"/>
            <a:ext cx="3835849" cy="3593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0" descr="image037">
            <a:extLst>
              <a:ext uri="{FF2B5EF4-FFF2-40B4-BE49-F238E27FC236}">
                <a16:creationId xmlns:a16="http://schemas.microsoft.com/office/drawing/2014/main" id="{2E122CC8-1A8E-A3A3-F273-EB9CBFA1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40" y="2050419"/>
            <a:ext cx="5520445" cy="36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6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7A794-905B-8DD6-3405-A713E55A7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D54C0-1CB3-E647-8D5C-1DE533F980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04B18-EB7C-0380-5159-AE1DC75744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9968" y="804791"/>
            <a:ext cx="7937086" cy="55403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How is Amerigroup reaching out to Members?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CF9D4-EC68-40C9-A857-23E49620F6CF}"/>
              </a:ext>
            </a:extLst>
          </p:cNvPr>
          <p:cNvSpPr txBox="1"/>
          <p:nvPr/>
        </p:nvSpPr>
        <p:spPr>
          <a:xfrm>
            <a:off x="5716946" y="1512758"/>
            <a:ext cx="785005" cy="307697"/>
          </a:xfrm>
          <a:prstGeom prst="rect">
            <a:avLst/>
          </a:prstGeom>
          <a:solidFill>
            <a:srgbClr val="0063A7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50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C1DBE-C785-748C-4A33-0B4DB132F1A5}"/>
              </a:ext>
            </a:extLst>
          </p:cNvPr>
          <p:cNvSpPr txBox="1"/>
          <p:nvPr/>
        </p:nvSpPr>
        <p:spPr>
          <a:xfrm>
            <a:off x="7056235" y="1529528"/>
            <a:ext cx="900562" cy="307697"/>
          </a:xfrm>
          <a:prstGeom prst="rect">
            <a:avLst/>
          </a:prstGeom>
          <a:solidFill>
            <a:srgbClr val="0063A7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30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85D8-5B29-970E-4403-238AAEBAD7A4}"/>
              </a:ext>
            </a:extLst>
          </p:cNvPr>
          <p:cNvSpPr txBox="1"/>
          <p:nvPr/>
        </p:nvSpPr>
        <p:spPr>
          <a:xfrm>
            <a:off x="8418821" y="1521707"/>
            <a:ext cx="785005" cy="307697"/>
          </a:xfrm>
          <a:prstGeom prst="rect">
            <a:avLst/>
          </a:prstGeom>
          <a:solidFill>
            <a:srgbClr val="0063A7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15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C9551-BE69-AD26-7486-05F4C1BA28E9}"/>
              </a:ext>
            </a:extLst>
          </p:cNvPr>
          <p:cNvSpPr txBox="1"/>
          <p:nvPr/>
        </p:nvSpPr>
        <p:spPr>
          <a:xfrm>
            <a:off x="2002015" y="1507508"/>
            <a:ext cx="855296" cy="276999"/>
          </a:xfrm>
          <a:prstGeom prst="rect">
            <a:avLst/>
          </a:prstGeom>
          <a:solidFill>
            <a:srgbClr val="ED7D31"/>
          </a:solidFill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Outbound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9FFF3-A355-1B9A-55DD-42B69564F973}"/>
              </a:ext>
            </a:extLst>
          </p:cNvPr>
          <p:cNvSpPr txBox="1"/>
          <p:nvPr/>
        </p:nvSpPr>
        <p:spPr>
          <a:xfrm>
            <a:off x="2000624" y="4194753"/>
            <a:ext cx="786286" cy="276999"/>
          </a:xfrm>
          <a:prstGeom prst="rect">
            <a:avLst/>
          </a:prstGeom>
          <a:solidFill>
            <a:srgbClr val="ED7D31"/>
          </a:solidFill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Inbound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08BB1D-79CF-651F-4096-E5AA59BD8977}"/>
              </a:ext>
            </a:extLst>
          </p:cNvPr>
          <p:cNvCxnSpPr>
            <a:cxnSpLocks/>
          </p:cNvCxnSpPr>
          <p:nvPr/>
        </p:nvCxnSpPr>
        <p:spPr>
          <a:xfrm>
            <a:off x="2048750" y="2162040"/>
            <a:ext cx="8478623" cy="3558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911FC-F30E-12F0-E419-07C199C6FB0C}"/>
              </a:ext>
            </a:extLst>
          </p:cNvPr>
          <p:cNvCxnSpPr>
            <a:cxnSpLocks/>
          </p:cNvCxnSpPr>
          <p:nvPr/>
        </p:nvCxnSpPr>
        <p:spPr>
          <a:xfrm>
            <a:off x="2048749" y="2542528"/>
            <a:ext cx="8526748" cy="2648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091F5F-0988-B123-D736-59CA54B7B232}"/>
              </a:ext>
            </a:extLst>
          </p:cNvPr>
          <p:cNvCxnSpPr>
            <a:cxnSpLocks/>
          </p:cNvCxnSpPr>
          <p:nvPr/>
        </p:nvCxnSpPr>
        <p:spPr>
          <a:xfrm>
            <a:off x="2048749" y="2822974"/>
            <a:ext cx="8430496" cy="3560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8E9CD6-C2BF-ED41-9934-8ACE87D9EB5B}"/>
              </a:ext>
            </a:extLst>
          </p:cNvPr>
          <p:cNvCxnSpPr>
            <a:cxnSpLocks/>
          </p:cNvCxnSpPr>
          <p:nvPr/>
        </p:nvCxnSpPr>
        <p:spPr>
          <a:xfrm>
            <a:off x="2048749" y="3159858"/>
            <a:ext cx="843049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5A2CFC-62D3-F901-C922-6D3DB9608743}"/>
              </a:ext>
            </a:extLst>
          </p:cNvPr>
          <p:cNvCxnSpPr>
            <a:cxnSpLocks/>
          </p:cNvCxnSpPr>
          <p:nvPr/>
        </p:nvCxnSpPr>
        <p:spPr>
          <a:xfrm>
            <a:off x="2048749" y="3496743"/>
            <a:ext cx="8430497" cy="2648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A8F082-28D7-D870-0069-3A97C307AE9E}"/>
              </a:ext>
            </a:extLst>
          </p:cNvPr>
          <p:cNvSpPr txBox="1"/>
          <p:nvPr/>
        </p:nvSpPr>
        <p:spPr>
          <a:xfrm>
            <a:off x="1962120" y="1889848"/>
            <a:ext cx="1746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72C4"/>
                </a:solidFill>
              </a:rPr>
              <a:t>Social/display ads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7D55D-36BD-E816-AF34-89A65F53A522}"/>
              </a:ext>
            </a:extLst>
          </p:cNvPr>
          <p:cNvSpPr txBox="1"/>
          <p:nvPr/>
        </p:nvSpPr>
        <p:spPr>
          <a:xfrm>
            <a:off x="1971747" y="2234751"/>
            <a:ext cx="137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72C4"/>
                </a:solidFill>
              </a:rPr>
              <a:t>Video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BCD585-3E2E-607B-F03D-EF25C4896C38}"/>
              </a:ext>
            </a:extLst>
          </p:cNvPr>
          <p:cNvSpPr txBox="1"/>
          <p:nvPr/>
        </p:nvSpPr>
        <p:spPr>
          <a:xfrm>
            <a:off x="1971747" y="2550800"/>
            <a:ext cx="137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72C4"/>
                </a:solidFill>
              </a:rPr>
              <a:t>Email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16142A-FDB3-591C-A961-A0CCEFABBE24}"/>
              </a:ext>
            </a:extLst>
          </p:cNvPr>
          <p:cNvSpPr txBox="1"/>
          <p:nvPr/>
        </p:nvSpPr>
        <p:spPr>
          <a:xfrm>
            <a:off x="1971746" y="2895967"/>
            <a:ext cx="137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72C4"/>
                </a:solidFill>
              </a:rPr>
              <a:t>IVR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9D491E-EA5D-F4DF-C183-D90504A693ED}"/>
              </a:ext>
            </a:extLst>
          </p:cNvPr>
          <p:cNvSpPr txBox="1"/>
          <p:nvPr/>
        </p:nvSpPr>
        <p:spPr>
          <a:xfrm>
            <a:off x="1962121" y="3204582"/>
            <a:ext cx="137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72C4"/>
                </a:solidFill>
              </a:rPr>
              <a:t>SMS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4F8DE6-AEC1-E8E8-EFB9-7ACFA61D9EC7}"/>
              </a:ext>
            </a:extLst>
          </p:cNvPr>
          <p:cNvCxnSpPr>
            <a:cxnSpLocks/>
          </p:cNvCxnSpPr>
          <p:nvPr/>
        </p:nvCxnSpPr>
        <p:spPr>
          <a:xfrm>
            <a:off x="2047359" y="1830809"/>
            <a:ext cx="8431887" cy="5903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3B0B45E-7723-A96A-1A8F-E733B1F09A89}"/>
              </a:ext>
            </a:extLst>
          </p:cNvPr>
          <p:cNvSpPr/>
          <p:nvPr/>
        </p:nvSpPr>
        <p:spPr>
          <a:xfrm rot="2334181">
            <a:off x="6048440" y="1952748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F84700C-8BE4-F7BF-0C6F-7C812E6E5A62}"/>
              </a:ext>
            </a:extLst>
          </p:cNvPr>
          <p:cNvSpPr/>
          <p:nvPr/>
        </p:nvSpPr>
        <p:spPr>
          <a:xfrm rot="2334181">
            <a:off x="6046905" y="2307037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BFD8E19-A99C-2F48-F534-9FA6F8BF9C64}"/>
              </a:ext>
            </a:extLst>
          </p:cNvPr>
          <p:cNvSpPr/>
          <p:nvPr/>
        </p:nvSpPr>
        <p:spPr>
          <a:xfrm rot="2334181">
            <a:off x="6061896" y="2644036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0B2292-543B-FDD4-42BE-488D3CA26A32}"/>
              </a:ext>
            </a:extLst>
          </p:cNvPr>
          <p:cNvSpPr/>
          <p:nvPr/>
        </p:nvSpPr>
        <p:spPr>
          <a:xfrm rot="2334181">
            <a:off x="6046905" y="2927276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15E6AF3-8C4A-1432-E829-1CDA03110D01}"/>
              </a:ext>
            </a:extLst>
          </p:cNvPr>
          <p:cNvSpPr/>
          <p:nvPr/>
        </p:nvSpPr>
        <p:spPr>
          <a:xfrm rot="2334181">
            <a:off x="6061896" y="3287676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7D803D-9553-AFDC-12E5-B82B05E91E74}"/>
              </a:ext>
            </a:extLst>
          </p:cNvPr>
          <p:cNvSpPr/>
          <p:nvPr/>
        </p:nvSpPr>
        <p:spPr>
          <a:xfrm>
            <a:off x="7452725" y="1964813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91D307C-19AC-A33D-680A-23D1C2DB59E3}"/>
              </a:ext>
            </a:extLst>
          </p:cNvPr>
          <p:cNvSpPr/>
          <p:nvPr/>
        </p:nvSpPr>
        <p:spPr>
          <a:xfrm rot="18034979">
            <a:off x="8742743" y="1937574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5E3AD70-B28A-65A1-6659-7D9CC59B96E6}"/>
              </a:ext>
            </a:extLst>
          </p:cNvPr>
          <p:cNvSpPr/>
          <p:nvPr/>
        </p:nvSpPr>
        <p:spPr>
          <a:xfrm>
            <a:off x="7466081" y="2305975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AA5202B-343C-6D97-C8F8-AA271484A37D}"/>
              </a:ext>
            </a:extLst>
          </p:cNvPr>
          <p:cNvSpPr/>
          <p:nvPr/>
        </p:nvSpPr>
        <p:spPr>
          <a:xfrm rot="18034979">
            <a:off x="8742743" y="2283206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1C180E-7FFB-711D-8E47-2B27B5BFA85B}"/>
              </a:ext>
            </a:extLst>
          </p:cNvPr>
          <p:cNvSpPr/>
          <p:nvPr/>
        </p:nvSpPr>
        <p:spPr>
          <a:xfrm>
            <a:off x="7458952" y="2635324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07D980-0275-5ACC-7AAD-A12377946F7E}"/>
              </a:ext>
            </a:extLst>
          </p:cNvPr>
          <p:cNvSpPr/>
          <p:nvPr/>
        </p:nvSpPr>
        <p:spPr>
          <a:xfrm>
            <a:off x="7458952" y="2919475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80532D6-BB56-809E-9D1B-D6181773B8AD}"/>
              </a:ext>
            </a:extLst>
          </p:cNvPr>
          <p:cNvCxnSpPr>
            <a:cxnSpLocks/>
          </p:cNvCxnSpPr>
          <p:nvPr/>
        </p:nvCxnSpPr>
        <p:spPr>
          <a:xfrm>
            <a:off x="2048749" y="3815393"/>
            <a:ext cx="8430496" cy="4210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FA34DF1-D01F-6AD5-21BB-68398869B6D2}"/>
              </a:ext>
            </a:extLst>
          </p:cNvPr>
          <p:cNvSpPr txBox="1"/>
          <p:nvPr/>
        </p:nvSpPr>
        <p:spPr>
          <a:xfrm>
            <a:off x="1962120" y="3523232"/>
            <a:ext cx="261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72C4"/>
                </a:solidFill>
              </a:rPr>
              <a:t>Mobile push/secure message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70B4231-4CA7-4A82-38E8-CA2B665C17E4}"/>
              </a:ext>
            </a:extLst>
          </p:cNvPr>
          <p:cNvCxnSpPr>
            <a:cxnSpLocks/>
          </p:cNvCxnSpPr>
          <p:nvPr/>
        </p:nvCxnSpPr>
        <p:spPr>
          <a:xfrm>
            <a:off x="2002015" y="4149656"/>
            <a:ext cx="8477230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4337CE0-3E61-8122-D09C-EF543A25B62C}"/>
              </a:ext>
            </a:extLst>
          </p:cNvPr>
          <p:cNvSpPr txBox="1"/>
          <p:nvPr/>
        </p:nvSpPr>
        <p:spPr>
          <a:xfrm>
            <a:off x="1952498" y="3857496"/>
            <a:ext cx="137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72C4"/>
                </a:solidFill>
              </a:rPr>
              <a:t>Mail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CD64276-D023-D46F-750D-791F378EEED0}"/>
              </a:ext>
            </a:extLst>
          </p:cNvPr>
          <p:cNvSpPr/>
          <p:nvPr/>
        </p:nvSpPr>
        <p:spPr>
          <a:xfrm>
            <a:off x="7469978" y="3279079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A7BB773-AC30-097F-CE14-649DEB8C5179}"/>
              </a:ext>
            </a:extLst>
          </p:cNvPr>
          <p:cNvSpPr/>
          <p:nvPr/>
        </p:nvSpPr>
        <p:spPr>
          <a:xfrm rot="18034979">
            <a:off x="8742743" y="3271284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EEAC5A8-689E-03A6-0B56-831494EB9DD3}"/>
              </a:ext>
            </a:extLst>
          </p:cNvPr>
          <p:cNvSpPr/>
          <p:nvPr/>
        </p:nvSpPr>
        <p:spPr>
          <a:xfrm rot="2334181">
            <a:off x="6061896" y="3593729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11A9675-01AF-8207-BC66-816F6C462A06}"/>
              </a:ext>
            </a:extLst>
          </p:cNvPr>
          <p:cNvSpPr/>
          <p:nvPr/>
        </p:nvSpPr>
        <p:spPr>
          <a:xfrm rot="2334181">
            <a:off x="6061896" y="3941250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0378449-F3BA-B876-F1DE-2048786DE41C}"/>
              </a:ext>
            </a:extLst>
          </p:cNvPr>
          <p:cNvSpPr/>
          <p:nvPr/>
        </p:nvSpPr>
        <p:spPr>
          <a:xfrm rot="18034979">
            <a:off x="8742743" y="3595948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F58708-600F-CEA1-5276-803E706060FE}"/>
              </a:ext>
            </a:extLst>
          </p:cNvPr>
          <p:cNvCxnSpPr>
            <a:cxnSpLocks/>
          </p:cNvCxnSpPr>
          <p:nvPr/>
        </p:nvCxnSpPr>
        <p:spPr>
          <a:xfrm>
            <a:off x="2002016" y="4850993"/>
            <a:ext cx="8525357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B092680-2571-7D95-9B99-3652F031E839}"/>
              </a:ext>
            </a:extLst>
          </p:cNvPr>
          <p:cNvCxnSpPr>
            <a:cxnSpLocks/>
          </p:cNvCxnSpPr>
          <p:nvPr/>
        </p:nvCxnSpPr>
        <p:spPr>
          <a:xfrm>
            <a:off x="2002016" y="5195899"/>
            <a:ext cx="8536591" cy="35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953DCF8-ADE1-B2AF-895C-323B64C69622}"/>
              </a:ext>
            </a:extLst>
          </p:cNvPr>
          <p:cNvCxnSpPr>
            <a:cxnSpLocks/>
          </p:cNvCxnSpPr>
          <p:nvPr/>
        </p:nvCxnSpPr>
        <p:spPr>
          <a:xfrm flipV="1">
            <a:off x="2002016" y="5503675"/>
            <a:ext cx="8536591" cy="825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C78DBB1-4A49-9A52-62C0-E49F02002D86}"/>
              </a:ext>
            </a:extLst>
          </p:cNvPr>
          <p:cNvSpPr txBox="1"/>
          <p:nvPr/>
        </p:nvSpPr>
        <p:spPr>
          <a:xfrm>
            <a:off x="1915386" y="4578802"/>
            <a:ext cx="1746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72C4"/>
                </a:solidFill>
              </a:rPr>
              <a:t>NCC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24E3FED-693F-1B32-8305-4056F6150FC3}"/>
              </a:ext>
            </a:extLst>
          </p:cNvPr>
          <p:cNvSpPr txBox="1"/>
          <p:nvPr/>
        </p:nvSpPr>
        <p:spPr>
          <a:xfrm>
            <a:off x="1925013" y="4923705"/>
            <a:ext cx="137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72C4"/>
                </a:solidFill>
              </a:rPr>
              <a:t>Website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E3018A7-2117-59BE-D502-FA0044AF3168}"/>
              </a:ext>
            </a:extLst>
          </p:cNvPr>
          <p:cNvSpPr txBox="1"/>
          <p:nvPr/>
        </p:nvSpPr>
        <p:spPr>
          <a:xfrm>
            <a:off x="1925013" y="5239754"/>
            <a:ext cx="178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72C4"/>
                </a:solidFill>
              </a:rPr>
              <a:t>Member resources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6A90B9B-A574-61E9-EE78-9176D39AFB36}"/>
              </a:ext>
            </a:extLst>
          </p:cNvPr>
          <p:cNvCxnSpPr>
            <a:cxnSpLocks/>
          </p:cNvCxnSpPr>
          <p:nvPr/>
        </p:nvCxnSpPr>
        <p:spPr>
          <a:xfrm>
            <a:off x="2000624" y="4519763"/>
            <a:ext cx="8526748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12B256F-8B09-42A2-08AA-814A432B8696}"/>
              </a:ext>
            </a:extLst>
          </p:cNvPr>
          <p:cNvSpPr/>
          <p:nvPr/>
        </p:nvSpPr>
        <p:spPr>
          <a:xfrm>
            <a:off x="3708312" y="4571575"/>
            <a:ext cx="6830294" cy="238372"/>
          </a:xfrm>
          <a:prstGeom prst="roundRect">
            <a:avLst/>
          </a:prstGeom>
          <a:solidFill>
            <a:srgbClr val="0063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</a:rPr>
              <a:t>Talking points for call reps, on-hold messaging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BC6057BF-5411-7455-2E9D-AD54F04AB729}"/>
              </a:ext>
            </a:extLst>
          </p:cNvPr>
          <p:cNvSpPr/>
          <p:nvPr/>
        </p:nvSpPr>
        <p:spPr>
          <a:xfrm>
            <a:off x="3708311" y="4908574"/>
            <a:ext cx="6830294" cy="238372"/>
          </a:xfrm>
          <a:prstGeom prst="roundRect">
            <a:avLst/>
          </a:prstGeom>
          <a:solidFill>
            <a:srgbClr val="0063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</a:rPr>
              <a:t>Web touts on </a:t>
            </a:r>
            <a:r>
              <a:rPr lang="en-US" sz="1200" kern="0" dirty="0" err="1">
                <a:solidFill>
                  <a:prstClr val="white"/>
                </a:solidFill>
                <a:latin typeface="Calibri" panose="020F0502020204030204"/>
              </a:rPr>
              <a:t>Recert</a:t>
            </a:r>
            <a:r>
              <a:rPr lang="en-US" sz="1200" kern="0" dirty="0">
                <a:solidFill>
                  <a:prstClr val="white"/>
                </a:solidFill>
                <a:latin typeface="Calibri" panose="020F0502020204030204"/>
              </a:rPr>
              <a:t> pages pointing to </a:t>
            </a:r>
            <a:r>
              <a:rPr lang="en-US" sz="1200" kern="0" dirty="0" err="1">
                <a:solidFill>
                  <a:prstClr val="white"/>
                </a:solidFill>
                <a:latin typeface="Calibri" panose="020F0502020204030204"/>
              </a:rPr>
              <a:t>Recert</a:t>
            </a:r>
            <a:r>
              <a:rPr lang="en-US" sz="1200" kern="0" dirty="0">
                <a:solidFill>
                  <a:prstClr val="white"/>
                </a:solidFill>
                <a:latin typeface="Calibri" panose="020F0502020204030204"/>
              </a:rPr>
              <a:t> microsite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F177DBEC-4B94-8206-32D5-433205615A58}"/>
              </a:ext>
            </a:extLst>
          </p:cNvPr>
          <p:cNvSpPr/>
          <p:nvPr/>
        </p:nvSpPr>
        <p:spPr>
          <a:xfrm>
            <a:off x="3697078" y="5234227"/>
            <a:ext cx="6830294" cy="238372"/>
          </a:xfrm>
          <a:prstGeom prst="roundRect">
            <a:avLst/>
          </a:prstGeom>
          <a:solidFill>
            <a:srgbClr val="0063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</a:rPr>
              <a:t>Pop-up messages on Healthy Rewards and Aunt Bertha platforms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38DBC77-774B-50CD-3CC7-F4109869618B}"/>
              </a:ext>
            </a:extLst>
          </p:cNvPr>
          <p:cNvSpPr txBox="1"/>
          <p:nvPr/>
        </p:nvSpPr>
        <p:spPr>
          <a:xfrm>
            <a:off x="9665849" y="1521706"/>
            <a:ext cx="785005" cy="307697"/>
          </a:xfrm>
          <a:prstGeom prst="rect">
            <a:avLst/>
          </a:prstGeom>
          <a:solidFill>
            <a:srgbClr val="0063A7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5 days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E062ABE-E637-A28E-155F-88A8818EE559}"/>
              </a:ext>
            </a:extLst>
          </p:cNvPr>
          <p:cNvSpPr/>
          <p:nvPr/>
        </p:nvSpPr>
        <p:spPr>
          <a:xfrm>
            <a:off x="10015508" y="3272497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4DA75B06-6903-504F-0306-76E7F70FB2BF}"/>
              </a:ext>
            </a:extLst>
          </p:cNvPr>
          <p:cNvSpPr/>
          <p:nvPr/>
        </p:nvSpPr>
        <p:spPr>
          <a:xfrm rot="18034979">
            <a:off x="10015509" y="1952163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77117AE9-4190-6D4C-C6D6-EC5955EB4DBA}"/>
              </a:ext>
            </a:extLst>
          </p:cNvPr>
          <p:cNvSpPr/>
          <p:nvPr/>
        </p:nvSpPr>
        <p:spPr>
          <a:xfrm rot="18034979">
            <a:off x="10024895" y="2306654"/>
            <a:ext cx="137160" cy="137160"/>
          </a:xfrm>
          <a:prstGeom prst="ellipse">
            <a:avLst/>
          </a:prstGeom>
          <a:solidFill>
            <a:srgbClr val="0079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B795084-94F1-5000-DD7C-55F66D622144}"/>
              </a:ext>
            </a:extLst>
          </p:cNvPr>
          <p:cNvSpPr txBox="1"/>
          <p:nvPr/>
        </p:nvSpPr>
        <p:spPr>
          <a:xfrm>
            <a:off x="3803014" y="2595505"/>
            <a:ext cx="1746189" cy="523220"/>
          </a:xfrm>
          <a:prstGeom prst="rect">
            <a:avLst/>
          </a:prstGeom>
          <a:solidFill>
            <a:srgbClr val="0063A7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60 – 51 days 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 Auto Renewals</a:t>
            </a:r>
          </a:p>
        </p:txBody>
      </p:sp>
    </p:spTree>
    <p:extLst>
      <p:ext uri="{BB962C8B-B14F-4D97-AF65-F5344CB8AC3E}">
        <p14:creationId xmlns:p14="http://schemas.microsoft.com/office/powerpoint/2010/main" val="281965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02831-FC88-BAE2-C24E-18062D25B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D54C0-1CB3-E647-8D5C-1DE533F980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2069D-A068-04C6-4E2F-F8FB06E2B5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/>
              <a:t>Examples of our message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5E7AE-BFAE-D88C-CA81-9879F9DD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006" y="3429000"/>
            <a:ext cx="5647675" cy="262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9212A-BE29-3D27-5D1B-9DFE44D73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19" y="1817784"/>
            <a:ext cx="3179945" cy="4728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77256C-C214-1FEA-2629-81BDB3503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438" y="658143"/>
            <a:ext cx="4409933" cy="26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3004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185447-EFE2-D10E-47D6-9D48D34FE8F2}"/>
              </a:ext>
            </a:extLst>
          </p:cNvPr>
          <p:cNvSpPr txBox="1"/>
          <p:nvPr/>
        </p:nvSpPr>
        <p:spPr>
          <a:xfrm>
            <a:off x="495300" y="533400"/>
            <a:ext cx="382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Social Media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5BD24-E070-DD99-2557-3D7C8BBA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985837"/>
            <a:ext cx="4371975" cy="4410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F8D3EB-E430-5417-9DFE-EE6A822CF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50" y="985837"/>
            <a:ext cx="44577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Ready. Set. Renew!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CAF0AAF3-9328-46B1-147A-22B486F94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72" y="2037271"/>
            <a:ext cx="3900678" cy="39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2967" y="1931135"/>
            <a:ext cx="10413658" cy="4162640"/>
          </a:xfrm>
        </p:spPr>
        <p:txBody>
          <a:bodyPr anchor="ctr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Use one of the following renewal options: Online at www.wahealthplanfinder.org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if you have a Washington Healthplanfinder account, log in and select “Update My Application and Renew Coverage” under Quick Links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 If you don’t have a Healthplanfinder account, click “Apply Now”, enter your information and select “Update My Application and Renew Coverage” under Quick Links Using the </a:t>
            </a:r>
            <a:r>
              <a:rPr lang="en-US" sz="1800" dirty="0" err="1"/>
              <a:t>WAPlanfinder</a:t>
            </a:r>
            <a:r>
              <a:rPr lang="en-US" sz="1800" dirty="0"/>
              <a:t> mobile app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If you have a Healthplanfinder account or want to create one, use the </a:t>
            </a:r>
            <a:r>
              <a:rPr lang="en-US" sz="1800" dirty="0" err="1"/>
              <a:t>WAPlanfinder</a:t>
            </a:r>
            <a:r>
              <a:rPr lang="en-US" sz="1800" dirty="0"/>
              <a:t> app to renew coverage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The app is available on the App Store and Google Play Call Healthplanfinder Customer Support Center at 1-855-923-4633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Update the renewal document received via mail, sign and return using one of these options: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 Mail: PO Box 946, Olympia, WA 98507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 Fax: 1-855-867-4467  CSO: Drop off at your local DSHS Community Service Office in the documents box in the lobby: www.dshs.wa.gov/office-locations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180" y="466074"/>
            <a:ext cx="10835640" cy="7245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can you renew coverage?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2967" y="1931135"/>
            <a:ext cx="10413658" cy="4162640"/>
          </a:xfrm>
        </p:spPr>
        <p:txBody>
          <a:bodyPr anchor="ctr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33"/>
                </a:solidFill>
                <a:latin typeface="Nuni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have to report a change, </a:t>
            </a:r>
            <a:r>
              <a:rPr lang="en-US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eport your changes today to be sure you get Apple Health (Medicaid) updates about your coverage. To learn more, </a:t>
            </a:r>
            <a:r>
              <a:rPr lang="en-U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download the HCA flyer on how to report a change in Washington Healthplanfinder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Also available in the following languages:</a:t>
            </a:r>
          </a:p>
          <a:p>
            <a:pPr marL="0" marR="0" indent="0">
              <a:spcBef>
                <a:spcPts val="0"/>
              </a:spcBef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1800" b="1" u="sng" dirty="0" err="1">
                <a:solidFill>
                  <a:srgbClr val="0077C8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  <a:cs typeface="Ebrima" panose="02000000000000000000" pitchFamily="2" charset="0"/>
                <a:hlinkClick r:id="rId4"/>
              </a:rPr>
              <a:t>አማርኛ</a:t>
            </a:r>
            <a:r>
              <a:rPr lang="en-U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 - Amharic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en-US" sz="1800" b="1" u="sng" dirty="0" err="1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العربية</a:t>
            </a:r>
            <a:r>
              <a:rPr lang="en-U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 - Arabic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my-MM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anmar Text" panose="020B0502040204020203" pitchFamily="34" charset="0"/>
                <a:hlinkClick r:id="rId6"/>
              </a:rPr>
              <a:t>မြန်မာ - </a:t>
            </a:r>
            <a:r>
              <a:rPr lang="en-U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Burmese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en-US" sz="1800" b="1" u="sng" dirty="0" err="1">
                <a:solidFill>
                  <a:srgbClr val="0077C8"/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hlinkClick r:id="rId7"/>
              </a:rPr>
              <a:t>អក្សរខ្មែរ</a:t>
            </a:r>
            <a:r>
              <a:rPr lang="en-U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7"/>
              </a:rPr>
              <a:t> - Cambodian (Khmer)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en-US" sz="1800" b="1" u="sng" dirty="0" err="1">
                <a:solidFill>
                  <a:srgbClr val="0077C8"/>
                </a:solidFill>
                <a:effectLst/>
                <a:latin typeface="MS Mincho" panose="02020609040205080304" pitchFamily="49" charset="-128"/>
                <a:ea typeface="Times New Roman" panose="02020603050405020304" pitchFamily="18" charset="0"/>
                <a:cs typeface="MS Mincho" panose="02020609040205080304" pitchFamily="49" charset="-128"/>
                <a:hlinkClick r:id="rId8"/>
              </a:rPr>
              <a:t>中文</a:t>
            </a:r>
            <a:r>
              <a:rPr lang="en-U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8"/>
              </a:rPr>
              <a:t> - Chinese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en-US" sz="1800" b="1" u="sng" dirty="0" err="1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9"/>
              </a:rPr>
              <a:t>لفارسية</a:t>
            </a:r>
            <a:r>
              <a:rPr lang="en-U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9"/>
              </a:rPr>
              <a:t> - Farsi (Persian)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 </a:t>
            </a:r>
            <a:r>
              <a:rPr lang="ko-KR" sz="1800" b="1" u="sng" dirty="0">
                <a:solidFill>
                  <a:srgbClr val="0077C8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Batang" panose="02030600000101010101" pitchFamily="18" charset="-127"/>
                <a:hlinkClick r:id="rId10"/>
              </a:rPr>
              <a:t>한국어</a:t>
            </a:r>
            <a:r>
              <a:rPr lang="en-U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0"/>
              </a:rPr>
              <a:t> - Korean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en-US" sz="1800" b="1" u="sng" dirty="0" err="1">
                <a:solidFill>
                  <a:srgbClr val="0077C8"/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hlinkClick r:id="rId11"/>
              </a:rPr>
              <a:t>ພາສາລາວ</a:t>
            </a:r>
            <a:r>
              <a:rPr lang="en-U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1"/>
              </a:rPr>
              <a:t> - Laotian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pa-IN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Raavi" panose="020B0502040204020203" pitchFamily="34" charset="0"/>
                <a:hlinkClick r:id="rId12"/>
              </a:rPr>
              <a:t>ਪੰਜਾਬੀ ਦੇ - </a:t>
            </a:r>
            <a:r>
              <a:rPr lang="en-U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2"/>
              </a:rPr>
              <a:t>Punjabi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 </a:t>
            </a:r>
            <a:r>
              <a:rPr lang="ru-RU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3"/>
              </a:rPr>
              <a:t>Русский - Russian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so-SO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4"/>
              </a:rPr>
              <a:t>Af-soomaali - Somali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es-E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5"/>
              </a:rPr>
              <a:t>Español - </a:t>
            </a:r>
            <a:r>
              <a:rPr lang="es-ES" sz="1800" b="1" u="sng" dirty="0" err="1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5"/>
              </a:rPr>
              <a:t>Spanish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en-US" sz="1800" b="1" u="sng" dirty="0" err="1">
                <a:solidFill>
                  <a:srgbClr val="0077C8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  <a:cs typeface="Ebrima" panose="02000000000000000000" pitchFamily="2" charset="0"/>
                <a:hlinkClick r:id="rId16"/>
              </a:rPr>
              <a:t>ትግርኛ</a:t>
            </a:r>
            <a:r>
              <a:rPr lang="en-US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6"/>
              </a:rPr>
              <a:t> - Tigrigna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uk-UA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7"/>
              </a:rPr>
              <a:t>Yкраїнський - Ukrainian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| </a:t>
            </a:r>
            <a:r>
              <a:rPr lang="vi-VN" sz="1800" b="1" u="sng" dirty="0">
                <a:solidFill>
                  <a:srgbClr val="0077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8"/>
              </a:rPr>
              <a:t>Tiếng Việt - Vietnamese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180" y="466074"/>
            <a:ext cx="10835640" cy="7245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Anything else I should know?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F618B6EC0064998ADD9654B6BD085" ma:contentTypeVersion="14" ma:contentTypeDescription="Create a new document." ma:contentTypeScope="" ma:versionID="d7be3e68ec49aea1dff76703786940a1">
  <xsd:schema xmlns:xsd="http://www.w3.org/2001/XMLSchema" xmlns:xs="http://www.w3.org/2001/XMLSchema" xmlns:p="http://schemas.microsoft.com/office/2006/metadata/properties" xmlns:ns3="dccefe53-cff5-441f-9994-93f27e137bbb" xmlns:ns4="28c3b7eb-895d-4b34-993d-00828e176962" targetNamespace="http://schemas.microsoft.com/office/2006/metadata/properties" ma:root="true" ma:fieldsID="0acfe5c3284fd5fe2ef340e74020ff21" ns3:_="" ns4:_="">
    <xsd:import namespace="dccefe53-cff5-441f-9994-93f27e137bbb"/>
    <xsd:import namespace="28c3b7eb-895d-4b34-993d-00828e1769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efe53-cff5-441f-9994-93f27e137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3b7eb-895d-4b34-993d-00828e176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980362-1698-4741-BCA5-16E273002A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E9B815-0F2A-4745-B6CC-AAB724F13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efe53-cff5-441f-9994-93f27e137bbb"/>
    <ds:schemaRef ds:uri="28c3b7eb-895d-4b34-993d-00828e176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477C7A-C12B-47EF-846B-87CEDE7FBED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694</Words>
  <Application>Microsoft Office PowerPoint</Application>
  <PresentationFormat>Widescreen</PresentationFormat>
  <Paragraphs>68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MS Mincho</vt:lpstr>
      <vt:lpstr>Arial</vt:lpstr>
      <vt:lpstr>Arial Rounded MT Bold</vt:lpstr>
      <vt:lpstr>Calibri</vt:lpstr>
      <vt:lpstr>Calibri Light</vt:lpstr>
      <vt:lpstr>Ebrima</vt:lpstr>
      <vt:lpstr>Leelawadee UI</vt:lpstr>
      <vt:lpstr>Nunito</vt:lpstr>
      <vt:lpstr>Times New Roman</vt:lpstr>
      <vt:lpstr>Office Theme</vt:lpstr>
      <vt:lpstr>  ALERT! Apple Health and the public health emergency   During the COVID-19 public health emergency (PHE), the Health Care Authority (HCA) extended coverage for all Apple Health (Medicaid) clients. This extension ends March 31, 2023  .</vt:lpstr>
      <vt:lpstr>What does this mean for Apple Health Members?</vt:lpstr>
      <vt:lpstr>Are people losing their Apple Health coverage on April 1?</vt:lpstr>
      <vt:lpstr>PowerPoint Presentation</vt:lpstr>
      <vt:lpstr>PowerPoint Presentation</vt:lpstr>
      <vt:lpstr>PowerPoint Presentation</vt:lpstr>
      <vt:lpstr>Ready. Set. Renew!</vt:lpstr>
      <vt:lpstr>How can you renew coverage?</vt:lpstr>
      <vt:lpstr>Anything else I should know?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AMERIGROUP WASHINGTON, INC.</dc:title>
  <dc:creator>Renteria-Gomez, Nataly</dc:creator>
  <cp:lastModifiedBy>Escame, David</cp:lastModifiedBy>
  <cp:revision>28</cp:revision>
  <dcterms:created xsi:type="dcterms:W3CDTF">2021-09-28T14:33:10Z</dcterms:created>
  <dcterms:modified xsi:type="dcterms:W3CDTF">2023-03-22T18:44:04Z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0x010100930F618B6EC0064998ADD9654B6BD085</vt:lpwstr>
  </property>
</Properties>
</file>