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56" r:id="rId2"/>
    <p:sldId id="262" r:id="rId3"/>
    <p:sldId id="270" r:id="rId4"/>
    <p:sldId id="263" r:id="rId5"/>
    <p:sldId id="267" r:id="rId6"/>
    <p:sldId id="272" r:id="rId7"/>
    <p:sldId id="280" r:id="rId8"/>
    <p:sldId id="278" r:id="rId9"/>
    <p:sldId id="281" r:id="rId10"/>
    <p:sldId id="277" r:id="rId11"/>
    <p:sldId id="282" r:id="rId12"/>
    <p:sldId id="279" r:id="rId13"/>
    <p:sldId id="26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33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cales" userId="88414fa8-9d84-4653-b153-5a33e1e12f2a" providerId="ADAL" clId="{C41D41BE-BA04-423A-A827-39E8429AE150}"/>
    <pc:docChg chg="addSld delSld modSld sldOrd">
      <pc:chgData name="Jason Scales" userId="88414fa8-9d84-4653-b153-5a33e1e12f2a" providerId="ADAL" clId="{C41D41BE-BA04-423A-A827-39E8429AE150}" dt="2026-05-28T22:45:43.012" v="13" actId="20577"/>
      <pc:docMkLst>
        <pc:docMk/>
      </pc:docMkLst>
      <pc:sldChg chg="modSp mod">
        <pc:chgData name="Jason Scales" userId="88414fa8-9d84-4653-b153-5a33e1e12f2a" providerId="ADAL" clId="{C41D41BE-BA04-423A-A827-39E8429AE150}" dt="2026-05-28T22:45:43.012" v="13" actId="20577"/>
        <pc:sldMkLst>
          <pc:docMk/>
          <pc:sldMk cId="4280865469" sldId="277"/>
        </pc:sldMkLst>
        <pc:spChg chg="mod">
          <ac:chgData name="Jason Scales" userId="88414fa8-9d84-4653-b153-5a33e1e12f2a" providerId="ADAL" clId="{C41D41BE-BA04-423A-A827-39E8429AE150}" dt="2026-05-28T22:45:43.012" v="13" actId="20577"/>
          <ac:spMkLst>
            <pc:docMk/>
            <pc:sldMk cId="4280865469" sldId="277"/>
            <ac:spMk id="3" creationId="{D8F6768B-9505-53E4-511B-B7A1931C3F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BDFE72-FF7B-4071-A39B-04EFEC7C9477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6AA1C0-C8D0-4BB0-9DCA-A89B4E792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81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FAE70-F897-E6D2-C45F-66E7C00FE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E3332-AE27-0737-C950-76A2B0C2A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03232-6181-6A92-74EC-95EB247DD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3842D-7EE7-0075-BF8C-F281B589E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A98D-6350-102E-E215-92CDC2818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58F3D-1D42-BB70-7C46-BEAB458D7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7FF96-3FB8-A524-15AD-1583BF3DC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0CB58-7EF3-18F8-055E-0F564D0B4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3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2052A-BC4E-806A-7955-F295E5963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D15B7-CC6D-3EDB-472E-3FFA66463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98C75-145A-21E9-B482-AC3CD5BDA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57408-CF40-1802-50BB-DBAF42D1D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6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8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5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3F7E4-B0C4-51FC-8BAD-00262491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145678-7094-BB61-3FC2-A1155A3D4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43EA6-51D5-CEB8-49D6-C8CC21A08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24DF3-0B3F-001E-E12F-402356129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0C3F9-44F1-50AD-6E80-EC64C8A76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891B1-053C-5768-19B2-E4B1ED12A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D8F1E-2239-C264-DEA3-3A82E57E3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574A9-C1CF-4CC2-D3B2-066F680C4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0F0E-E57D-98E5-FBB3-865CDB36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C1B7FD-5A8A-29F9-1F77-54ACAEA03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BC2FA-76C2-E617-148B-3BD15A01B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5BBB6-423F-922A-60A7-8E9C4457E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AA1C0-C8D0-4BB0-9DCA-A89B4E792C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7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9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1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0993DE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BCDDC-C753-4A32-6990-47E5D926C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LASA is a community supported agency committed to both the prevention of homelessness and recurrent homelessness</a:t>
            </a:r>
            <a:endParaRPr lang="en-US" sz="3600" b="1" dirty="0">
              <a:solidFill>
                <a:srgbClr val="FBF9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286E6-70C6-F50F-D881-80D25AFFB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 are about: Living, Access, Support, and Alliance</a:t>
            </a:r>
          </a:p>
        </p:txBody>
      </p:sp>
      <p:pic>
        <p:nvPicPr>
          <p:cNvPr id="5" name="Picture 4" descr="lasa-logo">
            <a:extLst>
              <a:ext uri="{FF2B5EF4-FFF2-40B4-BE49-F238E27FC236}">
                <a16:creationId xmlns:a16="http://schemas.microsoft.com/office/drawing/2014/main" id="{0E05A5FC-2715-45BB-0D25-2BC75944F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556" y="1617681"/>
            <a:ext cx="4104963" cy="3087065"/>
          </a:xfrm>
          <a:prstGeom prst="rect">
            <a:avLst/>
          </a:prstGeom>
          <a:noFill/>
        </p:spPr>
      </p:pic>
      <p:sp>
        <p:nvSpPr>
          <p:cNvPr id="52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sX0" fmla="*/ 0 w 5303520"/>
              <a:gd name="csY0" fmla="*/ 0 h 27432"/>
              <a:gd name="csX1" fmla="*/ 556870 w 5303520"/>
              <a:gd name="csY1" fmla="*/ 0 h 27432"/>
              <a:gd name="csX2" fmla="*/ 1272845 w 5303520"/>
              <a:gd name="csY2" fmla="*/ 0 h 27432"/>
              <a:gd name="csX3" fmla="*/ 1882750 w 5303520"/>
              <a:gd name="csY3" fmla="*/ 0 h 27432"/>
              <a:gd name="csX4" fmla="*/ 2439619 w 5303520"/>
              <a:gd name="csY4" fmla="*/ 0 h 27432"/>
              <a:gd name="csX5" fmla="*/ 3155594 w 5303520"/>
              <a:gd name="csY5" fmla="*/ 0 h 27432"/>
              <a:gd name="csX6" fmla="*/ 3818534 w 5303520"/>
              <a:gd name="csY6" fmla="*/ 0 h 27432"/>
              <a:gd name="csX7" fmla="*/ 4481474 w 5303520"/>
              <a:gd name="csY7" fmla="*/ 0 h 27432"/>
              <a:gd name="csX8" fmla="*/ 5303520 w 5303520"/>
              <a:gd name="csY8" fmla="*/ 0 h 27432"/>
              <a:gd name="csX9" fmla="*/ 5303520 w 5303520"/>
              <a:gd name="csY9" fmla="*/ 27432 h 27432"/>
              <a:gd name="csX10" fmla="*/ 4746650 w 5303520"/>
              <a:gd name="csY10" fmla="*/ 27432 h 27432"/>
              <a:gd name="csX11" fmla="*/ 4242816 w 5303520"/>
              <a:gd name="csY11" fmla="*/ 27432 h 27432"/>
              <a:gd name="csX12" fmla="*/ 3526841 w 5303520"/>
              <a:gd name="csY12" fmla="*/ 27432 h 27432"/>
              <a:gd name="csX13" fmla="*/ 2969971 w 5303520"/>
              <a:gd name="csY13" fmla="*/ 27432 h 27432"/>
              <a:gd name="csX14" fmla="*/ 2253996 w 5303520"/>
              <a:gd name="csY14" fmla="*/ 27432 h 27432"/>
              <a:gd name="csX15" fmla="*/ 1484986 w 5303520"/>
              <a:gd name="csY15" fmla="*/ 27432 h 27432"/>
              <a:gd name="csX16" fmla="*/ 875081 w 5303520"/>
              <a:gd name="csY16" fmla="*/ 27432 h 27432"/>
              <a:gd name="csX17" fmla="*/ 0 w 5303520"/>
              <a:gd name="csY17" fmla="*/ 27432 h 27432"/>
              <a:gd name="csX18" fmla="*/ 0 w 5303520"/>
              <a:gd name="csY18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98645-1106-78E1-206B-CC0F0135D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2A07-81F1-E8CF-2C36-18C08D3E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    How to get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768B-9505-53E4-511B-B7A1931C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515599" cy="4251960"/>
          </a:xfrm>
          <a:solidFill>
            <a:srgbClr val="0099FF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Basic Applications will be available in Mid-June </a:t>
            </a: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LASA Website: www.lasapierce.org</a:t>
            </a: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Paper copies at LASA office (Or print them out)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Applications Ask: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0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Income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0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Family Size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0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Rental History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0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Criminal Background</a:t>
            </a: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925E1F27-34BC-529B-B6EB-D7F455AB9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8" y="365125"/>
            <a:ext cx="176183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86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85B-5626-B17F-9EF5-D4802603E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1D43-8EF3-68C6-B0D3-F6D82459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865B-8678-A668-BE2E-B6C31265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515599" cy="4251960"/>
          </a:xfrm>
          <a:solidFill>
            <a:srgbClr val="0099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All who qualify (based on income) go on the waitlist.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First come first serve based on household size and unit size available.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Final Decision will be based on: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Eligibility/Priorities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Rental history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Background check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536D80D0-FDF2-395A-8DBB-97A1577D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8" y="365125"/>
            <a:ext cx="176183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60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D38A9-3619-1FE6-7712-D759C525F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7952-B88A-4A1E-3393-EBBE3612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4636-33BE-C8B5-5F54-B3FE305BC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515599" cy="4251960"/>
          </a:xfrm>
          <a:solidFill>
            <a:srgbClr val="0099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Sign Lease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Pay move in costs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Move in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0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All households can live in units as long as they want if they are good residents.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6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Rent will adjust as their income grows or changes.</a:t>
            </a: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076CB074-EF1F-BD8E-C039-7572B5D95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8" y="365125"/>
            <a:ext cx="176183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08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A5A5-97C6-9D3A-CACC-997E51A5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6EA8-F01B-13E8-2C6D-8E3BA09DA89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99FF"/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 else do you want to know?</a:t>
            </a:r>
            <a:endParaRPr lang="en-US" sz="6600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www.lasapierce.org</a:t>
            </a: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(253) 581-8689</a:t>
            </a: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8956 Gravelly Lake Dr. SW Lakewood, WA 98499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b="1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b="1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21D61C9A-FF9F-2C4F-DBAE-0DEB257C7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8" y="365125"/>
            <a:ext cx="176183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88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99DC-F5DC-564C-73F4-2ADB240D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Pierce County Housing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0CF3-DDD8-C644-1196-D3CC409EF74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99FF"/>
          </a:solidFill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One-third of households in Pierce County are housing cost burdened (100,000 households)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More the 30% of their income goes to housing.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43,000 households spend more than 50% of their income on housing.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During the past decade, the county added between 13,000 and 20,000 fewer housing units than it needed to meet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all housing needs.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This is the main reason for skyrocketing housing costs.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Pierce County needs to build 2300 affordable units a year through 2044 to meet the housing need.</a:t>
            </a:r>
          </a:p>
          <a:p>
            <a:pPr marL="0" indent="0" algn="ctr">
              <a:buNone/>
            </a:pPr>
            <a:r>
              <a:rPr lang="en-US" sz="5900" b="1" dirty="0">
                <a:latin typeface="Arial" panose="020B0604020202020204" pitchFamily="34" charset="0"/>
                <a:cs typeface="Arial" panose="020B0604020202020204" pitchFamily="34" charset="0"/>
              </a:rPr>
              <a:t>THIS IS THE MAIN REASON FOR HIGH HOUSING COSTS AND HOMELESSNESS IN PIERCE COUNTY</a:t>
            </a: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sa-logo">
            <a:extLst>
              <a:ext uri="{FF2B5EF4-FFF2-40B4-BE49-F238E27FC236}">
                <a16:creationId xmlns:a16="http://schemas.microsoft.com/office/drawing/2014/main" id="{3AF8C5D5-63DB-1A78-74D3-2703CA0F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7" y="319633"/>
            <a:ext cx="176183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17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99DC-F5DC-564C-73F4-2ADB240D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City of Lakewood Comprehensive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0CF3-DDD8-C644-1196-D3CC409E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6573253" cy="4251960"/>
          </a:xfrm>
          <a:solidFill>
            <a:srgbClr val="0099FF"/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9378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New living units by 2044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469 Units needed every year.</a:t>
            </a:r>
          </a:p>
          <a:p>
            <a:pPr marL="0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574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Emergency Housing Units</a:t>
            </a: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sa-logo">
            <a:extLst>
              <a:ext uri="{FF2B5EF4-FFF2-40B4-BE49-F238E27FC236}">
                <a16:creationId xmlns:a16="http://schemas.microsoft.com/office/drawing/2014/main" id="{3AF8C5D5-63DB-1A78-74D3-2703CA0F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29"/>
            <a:ext cx="1761836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olving housing crisis ...">
            <a:extLst>
              <a:ext uri="{FF2B5EF4-FFF2-40B4-BE49-F238E27FC236}">
                <a16:creationId xmlns:a16="http://schemas.microsoft.com/office/drawing/2014/main" id="{BAAC6876-1FE9-060A-4340-30D5D44F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54" y="1929384"/>
            <a:ext cx="45720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2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99DC-F5DC-564C-73F4-2ADB240D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City of Lakewood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0CF3-DDD8-C644-1196-D3CC409E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257800" cy="4251960"/>
          </a:xfrm>
          <a:solidFill>
            <a:srgbClr val="0099FF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Average Home Cost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$500,017</a:t>
            </a: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Average Rent Cost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Studio - $1,299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1-bedroom - $1,482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2-bedroom - $1,745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3-bedroom - $2,200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pPr lvl="1"/>
            <a:endParaRPr lang="en-US" sz="36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lasa-logo">
            <a:extLst>
              <a:ext uri="{FF2B5EF4-FFF2-40B4-BE49-F238E27FC236}">
                <a16:creationId xmlns:a16="http://schemas.microsoft.com/office/drawing/2014/main" id="{FFD56BE5-2DD9-1DD5-457A-52F1AC460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7" y="319633"/>
            <a:ext cx="1761836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10" descr="A red arrow pointing up to a white text">
            <a:extLst>
              <a:ext uri="{FF2B5EF4-FFF2-40B4-BE49-F238E27FC236}">
                <a16:creationId xmlns:a16="http://schemas.microsoft.com/office/drawing/2014/main" id="{5E202642-253F-C20F-0DAD-7B7E9DE01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30" y="1880416"/>
            <a:ext cx="3895870" cy="49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A5A5-97C6-9D3A-CACC-997E51A5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Gravelly Lake Commons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6EA8-F01B-13E8-2C6D-8E3BA09D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6637421" cy="4251960"/>
          </a:xfrm>
          <a:solidFill>
            <a:srgbClr val="0099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Cost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$12.5 million, give or take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Raised $13.1 Million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State of Washington $5.5 million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Pierce County $3.5 million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City of Lakewood $3.1 million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800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Federal Government $1 million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3600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21D61C9A-FF9F-2C4F-DBAE-0DEB257C7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8" y="365125"/>
            <a:ext cx="176183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13FBC037-AEFA-5EF9-BE73-98326934A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82696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DA0343F5-69E0-FE04-B0A4-413BD428C4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990088"/>
            <a:ext cx="3419856" cy="3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building with trees and a parking lot&#10;&#10;Description automatically generated">
            <a:extLst>
              <a:ext uri="{FF2B5EF4-FFF2-40B4-BE49-F238E27FC236}">
                <a16:creationId xmlns:a16="http://schemas.microsoft.com/office/drawing/2014/main" id="{D76F9758-C837-78B4-B95F-795E221AF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76" y="1690688"/>
            <a:ext cx="4728210" cy="44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FF41-1BE7-2D3B-27C4-D3D1C4E9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63" y="3651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Gravelly Lake Commons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26 Units of Affordable Housing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9C303930-3B0D-B00B-ED8F-45A0E656F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761836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0E49E05-5C70-FD51-F16D-02D294D59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09348" y="2011528"/>
            <a:ext cx="5403593" cy="436249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6CCBCD-5491-18C1-BBFF-5611A3F8FA65}"/>
              </a:ext>
            </a:extLst>
          </p:cNvPr>
          <p:cNvSpPr txBox="1"/>
          <p:nvPr/>
        </p:nvSpPr>
        <p:spPr>
          <a:xfrm>
            <a:off x="838200" y="2011528"/>
            <a:ext cx="5946648" cy="4154984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6 - 2 Bedroom  units - $816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10 - 2 Bedroom units - $1360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3 - 3 Bedroom units - $942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7 - 3 Bedroom units - $1570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Washer/Dryer in 3 Bedrooms</a:t>
            </a:r>
          </a:p>
          <a:p>
            <a:pPr lvl="2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ADA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2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D5B6E-69FC-2AEE-951C-71AE0F99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E0F6-8AC9-B4BC-BA29-776F7F1F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Who is Eligible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EE33-AF1F-F5B7-31BB-DFFDC81A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6477000" cy="4251960"/>
          </a:xfrm>
          <a:solidFill>
            <a:srgbClr val="0099FF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Families who earn less than 50% AMI</a:t>
            </a: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30% or below – 9 units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 – 2 Bedrooms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– 3 Bedrooms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30% - 50% - 17 units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 – 2 Bedrooms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 – 3 Bedrooms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C8771AB2-8A18-554E-E1A4-C0F09A5B6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8" y="365125"/>
            <a:ext cx="1761836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5788F-4828-6380-7896-D3BA4FB10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28" y="1929384"/>
            <a:ext cx="4142772" cy="39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1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B67CD-8172-373F-C347-2CA48E45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0EFB-583E-5885-6A69-4FB72F95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Area Median Income</a:t>
            </a: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3BCCF790-8607-CDBF-B927-4F6296693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8" y="365125"/>
            <a:ext cx="176183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F6B56B67-260F-292F-BBB8-6189CA36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3902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420C8-EFBE-8C15-CBA8-E74FFD54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Tacoma/Pierce County Median Family Income: $120,800</a:t>
            </a:r>
          </a:p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FF4490-4E5C-B9CE-67BE-7515A24AC56E}"/>
              </a:ext>
            </a:extLst>
          </p:cNvPr>
          <p:cNvGraphicFramePr>
            <a:graphicFrameLocks noGrp="1"/>
          </p:cNvGraphicFramePr>
          <p:nvPr/>
        </p:nvGraphicFramePr>
        <p:xfrm>
          <a:off x="22571" y="2728595"/>
          <a:ext cx="12169429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4838">
                  <a:extLst>
                    <a:ext uri="{9D8B030D-6E8A-4147-A177-3AD203B41FA5}">
                      <a16:colId xmlns:a16="http://schemas.microsoft.com/office/drawing/2014/main" val="354781928"/>
                    </a:ext>
                  </a:extLst>
                </a:gridCol>
                <a:gridCol w="2052191">
                  <a:extLst>
                    <a:ext uri="{9D8B030D-6E8A-4147-A177-3AD203B41FA5}">
                      <a16:colId xmlns:a16="http://schemas.microsoft.com/office/drawing/2014/main" val="183006996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30253620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75592522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080244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26719624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969340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 in Family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0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Extremely Low Income(30%)</a:t>
                      </a:r>
                    </a:p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$32,650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$39,150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$43,150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2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Low Income (50%)</a:t>
                      </a:r>
                    </a:p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$48,350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506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06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5ACB3-FF23-66F7-F9E3-22CE2C4F0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CFDD-BAB4-0074-E566-4B55C4EC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65C0-6415-0C06-7979-3F79C9C87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515599" cy="4251960"/>
          </a:xfrm>
          <a:solidFill>
            <a:srgbClr val="0099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Households with children.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Households who have had experienced homelessness.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Connected to City of Lakewood or Unincorporated Pierce County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 kern="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 descr="lasa-logo">
            <a:extLst>
              <a:ext uri="{FF2B5EF4-FFF2-40B4-BE49-F238E27FC236}">
                <a16:creationId xmlns:a16="http://schemas.microsoft.com/office/drawing/2014/main" id="{60CE190D-6DC5-3972-A3CB-D32D90EB3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8" y="365125"/>
            <a:ext cx="176183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55107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7888</TotalTime>
  <Words>557</Words>
  <Application>Microsoft Office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Symbol</vt:lpstr>
      <vt:lpstr>The Hand Bold</vt:lpstr>
      <vt:lpstr>The Serif Hand Black</vt:lpstr>
      <vt:lpstr>SketchyVTI</vt:lpstr>
      <vt:lpstr>LASA is a community supported agency committed to both the prevention of homelessness and recurrent homelessness</vt:lpstr>
      <vt:lpstr>Pierce County Housing Crisis</vt:lpstr>
      <vt:lpstr>City of Lakewood Comprehensive Plan</vt:lpstr>
      <vt:lpstr>City of Lakewood</vt:lpstr>
      <vt:lpstr>Gravelly Lake Commons</vt:lpstr>
      <vt:lpstr>Gravelly Lake Commons 26 Units of Affordable Housing </vt:lpstr>
      <vt:lpstr>Who is Eligible</vt:lpstr>
      <vt:lpstr>       Area Median Income</vt:lpstr>
      <vt:lpstr>  Priorities</vt:lpstr>
      <vt:lpstr>        How to get Connected</vt:lpstr>
      <vt:lpstr>  Process</vt:lpstr>
      <vt:lpstr>  Process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Pierce County Homeless Housing Programs (HHP) RFP</dc:title>
  <dc:creator>Jason Scales</dc:creator>
  <cp:lastModifiedBy>Jason Scales</cp:lastModifiedBy>
  <cp:revision>71</cp:revision>
  <cp:lastPrinted>2025-01-28T19:01:38Z</cp:lastPrinted>
  <dcterms:created xsi:type="dcterms:W3CDTF">2023-07-13T20:28:50Z</dcterms:created>
  <dcterms:modified xsi:type="dcterms:W3CDTF">2026-05-28T22:45:52Z</dcterms:modified>
</cp:coreProperties>
</file>