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0" r:id="rId5"/>
    <p:sldId id="283" r:id="rId6"/>
    <p:sldId id="325" r:id="rId7"/>
    <p:sldId id="326" r:id="rId8"/>
    <p:sldId id="333" r:id="rId9"/>
    <p:sldId id="331" r:id="rId1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orie Crout" initials="" lastIdx="1" clrIdx="0"/>
  <p:cmAuthor id="1" name="Wendy Morris" initials="WM" lastIdx="1" clrIdx="1">
    <p:extLst>
      <p:ext uri="{19B8F6BF-5375-455C-9EA6-DF929625EA0E}">
        <p15:presenceInfo xmlns:p15="http://schemas.microsoft.com/office/powerpoint/2012/main" userId="S-1-5-21-823518204-1383384898-725345543-6870" providerId="AD"/>
      </p:ext>
    </p:extLst>
  </p:cmAuthor>
  <p:cmAuthor id="2" name="Sandy Windley" initials="SW" lastIdx="1" clrIdx="2">
    <p:extLst>
      <p:ext uri="{19B8F6BF-5375-455C-9EA6-DF929625EA0E}">
        <p15:presenceInfo xmlns:p15="http://schemas.microsoft.com/office/powerpoint/2012/main" userId="S-1-5-21-823518204-1383384898-725345543-4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6EB0B-FF37-48BF-AFD5-07FC345D2FFE}" v="211" dt="2023-09-12T04:02:35.572"/>
    <p1510:client id="{83D04BE5-6D58-3645-C117-2AE36EB646B6}" v="260" dt="2023-02-01T22:52:19.473"/>
    <p1510:client id="{85F572E8-6445-3DCB-CD75-3873DD2EC415}" v="246" dt="2023-08-10T18:06:23.277"/>
    <p1510:client id="{89DB07A7-8EB6-48FB-023A-0FFA5630EAE1}" v="57" dt="2023-04-20T17:08:14.310"/>
    <p1510:client id="{A684C184-ED03-958B-AB24-2759BD6800FD}" v="3199" dt="2023-08-09T23:51:39.717"/>
    <p1510:client id="{AE2810F0-003F-4EC4-A905-FFBF785B3DE2}" v="225" dt="2023-08-16T18:39:49.057"/>
    <p1510:client id="{E09F60B9-48CD-EA0C-CB82-4009DC8589CD}" v="397" dt="2023-02-04T00:21:23.387"/>
    <p1510:client id="{E74BC197-3416-C7F0-D827-B4DBD5E112A6}" v="976" dt="2023-02-04T01:46:54.721"/>
    <p1510:client id="{EC26F652-E88E-22BE-1843-E0022A523E16}" v="14" dt="2023-04-27T23:43:22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commentAuthors" Target="commentAuthors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handoutMaster" Target="handoutMasters/handoutMaster1.xml" Id="rId12" /><Relationship Type="http://schemas.openxmlformats.org/officeDocument/2006/relationships/tableStyles" Target="tableStyles.xml" Id="rId17" /><Relationship Type="http://schemas.openxmlformats.org/officeDocument/2006/relationships/customXml" Target="../customXml/item2.xml" Id="rId2" /><Relationship Type="http://schemas.openxmlformats.org/officeDocument/2006/relationships/theme" Target="theme/theme1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notesMaster" Target="notesMasters/notesMaster1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5" /><Relationship Type="http://schemas.openxmlformats.org/officeDocument/2006/relationships/slide" Target="slides/slide6.xml" Id="rId10" /><Relationship Type="http://schemas.microsoft.com/office/2015/10/relationships/revisionInfo" Target="revisionInfo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presProps" Target="presProps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114" cy="46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1" tIns="46232" rIns="92461" bIns="46232" numCol="1" anchor="t" anchorCtr="0" compatLnSpc="1">
            <a:prstTxWarp prst="textNoShape">
              <a:avLst/>
            </a:prstTxWarp>
          </a:bodyPr>
          <a:lstStyle>
            <a:lvl1pPr defTabSz="924812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410" y="0"/>
            <a:ext cx="3012114" cy="46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1" tIns="46232" rIns="92461" bIns="46232" numCol="1" anchor="t" anchorCtr="0" compatLnSpc="1">
            <a:prstTxWarp prst="textNoShape">
              <a:avLst/>
            </a:prstTxWarp>
          </a:bodyPr>
          <a:lstStyle>
            <a:lvl1pPr algn="r" defTabSz="924812">
              <a:defRPr sz="1200">
                <a:latin typeface="Calibri" pitchFamily="34" charset="0"/>
              </a:defRPr>
            </a:lvl1pPr>
          </a:lstStyle>
          <a:p>
            <a:fld id="{A34A9A5F-AA88-4A30-9210-7CB5EE72CCDC}" type="datetimeFigureOut">
              <a:rPr lang="en-US" altLang="en-US"/>
              <a:pPr/>
              <a:t>9/11/2023</a:t>
            </a:fld>
            <a:endParaRPr lang="en-US" alt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2864"/>
            <a:ext cx="3012114" cy="46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1" tIns="46232" rIns="92461" bIns="46232" numCol="1" anchor="b" anchorCtr="0" compatLnSpc="1">
            <a:prstTxWarp prst="textNoShape">
              <a:avLst/>
            </a:prstTxWarp>
          </a:bodyPr>
          <a:lstStyle>
            <a:lvl1pPr defTabSz="924812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410" y="8772864"/>
            <a:ext cx="3012114" cy="46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61" tIns="46232" rIns="92461" bIns="46232" numCol="1" anchor="b" anchorCtr="0" compatLnSpc="1">
            <a:prstTxWarp prst="textNoShape">
              <a:avLst/>
            </a:prstTxWarp>
          </a:bodyPr>
          <a:lstStyle>
            <a:lvl1pPr algn="r" defTabSz="924812">
              <a:defRPr sz="1200">
                <a:latin typeface="Calibri" pitchFamily="34" charset="0"/>
              </a:defRPr>
            </a:lvl1pPr>
          </a:lstStyle>
          <a:p>
            <a:fld id="{3282EE81-A2BB-44DB-8F4C-EB934F6AD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47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85938" y="693738"/>
            <a:ext cx="3994150" cy="2995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30" tIns="44915" rIns="89830" bIns="449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34380" y="3689699"/>
            <a:ext cx="6153711" cy="508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61" tIns="46232" rIns="92461" bIns="46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36410" y="8772864"/>
            <a:ext cx="3012114" cy="46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61" tIns="46232" rIns="92461" bIns="46232" numCol="1" anchor="b" anchorCtr="0" compatLnSpc="1">
            <a:prstTxWarp prst="textNoShape">
              <a:avLst/>
            </a:prstTxWarp>
          </a:bodyPr>
          <a:lstStyle>
            <a:lvl1pPr algn="r" defTabSz="924812">
              <a:defRPr sz="1200">
                <a:latin typeface="Calibri" pitchFamily="34" charset="0"/>
              </a:defRPr>
            </a:lvl1pPr>
          </a:lstStyle>
          <a:p>
            <a:fld id="{293423F4-D436-45BB-8DB8-01E212025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475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36410" y="8772864"/>
            <a:ext cx="3012114" cy="46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61" tIns="46232" rIns="92461" bIns="46232" anchor="b"/>
          <a:lstStyle>
            <a:lvl1pPr defTabSz="941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5175" indent="-295275" defTabSz="9413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6338" indent="-234950" defTabSz="9413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7825" indent="-236538" defTabSz="9413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7725" indent="-234950" defTabSz="9413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4925" indent="-234950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125" indent="-234950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9325" indent="-234950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6525" indent="-234950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9053BC4-2694-48D7-871F-65989A57DA20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785938" y="693738"/>
            <a:ext cx="3994150" cy="2995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Always use as first slide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5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Always use as third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23F4-D436-45BB-8DB8-01E212025AB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07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times of disaster, people will turn to faith groups for help and support. We want to help you prepare</a:t>
            </a:r>
            <a:r>
              <a:rPr lang="en-US" baseline="0"/>
              <a:t> for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provide quarterly trainings at</a:t>
            </a:r>
            <a:r>
              <a:rPr lang="en-US" baseline="0"/>
              <a:t> different locations in Pierce County.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/>
              <a:t>Skills learned can be used in any caregiving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23F4-D436-45BB-8DB8-01E212025AB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04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this slide style (orange top, white bottom) to present the items you mentioned you would be discussion during this section of the presentation.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23F4-D436-45BB-8DB8-01E212025AB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23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Always use as third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23F4-D436-45BB-8DB8-01E212025AB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9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Always use as third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23F4-D436-45BB-8DB8-01E212025AB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54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EBD2-D5D4-4E2B-8003-9A63897A1132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5B7B-DCE1-4024-9B81-94B4F2D8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0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0CEE-4618-4CDC-AA3D-5E1D45A1B079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EF45-FF5E-4F3E-A157-96056CA67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D1B0-0502-414C-8B8F-F5C011A6B58F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CFCD-6A88-4186-AF98-45813E09B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1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6E45-8C91-4FBD-9B25-E1B9A3D30CC9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96A7-EF8B-4D33-BB52-AD7F5C320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1F61-905A-40A3-B182-DC95D75EB953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4838-7782-457D-99EE-9665E14D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32F8-00B1-43EB-A866-83DD78C33247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E641-980A-4965-B2A1-4396A2AEB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2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7878-335E-4795-82AC-D75D48CF8C4C}" type="datetime1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5645-1BC9-4FFC-A4D2-8B0B7A634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4438-3EC9-43D3-B553-05F7109053FE}" type="datetime1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5984-E605-4E77-9224-442BAF0E1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0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0A0E-1617-47B8-B684-F44026B894E3}" type="datetime1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F495-E0E7-46B1-AFDF-86A6028D0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5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CB9C-EDEA-48ED-9EB2-1FBF3459834B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AB35-D911-41AF-9E9E-9554D4A26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8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1F28-9122-4600-A7CA-5081F6FE39F6}" type="datetime1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C527-3118-41EE-9799-59739B2E5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846E5A-2AB4-46E9-87BF-60E910429D73}" type="datetime1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806B3C-C3CD-48AB-8C03-A16B84D4E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nnikaf@AssociatedMinistries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51160" y="2562801"/>
            <a:ext cx="664837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dirty="0">
                <a:solidFill>
                  <a:srgbClr val="00B0F0"/>
                </a:solidFill>
                <a:latin typeface="Arial Nova"/>
                <a:ea typeface="Verdana"/>
                <a:cs typeface="Verdana" panose="020B0604030504040204" pitchFamily="34" charset="0"/>
              </a:rPr>
              <a:t>Shared Housing</a:t>
            </a:r>
            <a:endParaRPr lang="en-US" altLang="en-US" sz="6000">
              <a:solidFill>
                <a:srgbClr val="00B0F0"/>
              </a:solidFill>
              <a:latin typeface="Arial Nov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6000" i="1" dirty="0">
              <a:solidFill>
                <a:srgbClr val="00B0F0"/>
              </a:solidFill>
              <a:latin typeface="Arial Nov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F225B-CAEA-A745-AB35-DA1077554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80" y="-541452"/>
            <a:ext cx="9144000" cy="2479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F6CAF-CE0F-3DC2-E937-479D4E75AA8C}"/>
              </a:ext>
            </a:extLst>
          </p:cNvPr>
          <p:cNvSpPr txBox="1"/>
          <p:nvPr/>
        </p:nvSpPr>
        <p:spPr>
          <a:xfrm>
            <a:off x="2321304" y="3433412"/>
            <a:ext cx="47661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Arial Nova"/>
              </a:rPr>
              <a:t>Associated Ministries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7B582-3763-D83B-DB7D-CFBA6AC87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0800"/>
            <a:ext cx="1672291" cy="27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B6658A-13A3-7B4C-97DE-53F3E620CAC8}"/>
              </a:ext>
            </a:extLst>
          </p:cNvPr>
          <p:cNvSpPr/>
          <p:nvPr/>
        </p:nvSpPr>
        <p:spPr>
          <a:xfrm>
            <a:off x="0" y="0"/>
            <a:ext cx="9144000" cy="14997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B5BFAA7-5177-AA44-BA0C-1FE19B38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281" y="426686"/>
            <a:ext cx="686474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Arial Nova"/>
                <a:ea typeface="Verdana"/>
                <a:cs typeface="Verdana" panose="020B0604030504040204" pitchFamily="34" charset="0"/>
              </a:rPr>
              <a:t>About Associated Ministries</a:t>
            </a:r>
            <a:endParaRPr lang="en-US" altLang="en-US" sz="4000" b="1" dirty="0">
              <a:solidFill>
                <a:schemeClr val="bg1"/>
              </a:solidFill>
              <a:latin typeface="Arial Nov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2EA0C-DAC3-2948-93DC-F31021377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0800"/>
            <a:ext cx="1672291" cy="27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48E376-C306-175D-9B2F-45B65A4BB5DF}"/>
              </a:ext>
            </a:extLst>
          </p:cNvPr>
          <p:cNvSpPr txBox="1"/>
          <p:nvPr/>
        </p:nvSpPr>
        <p:spPr>
          <a:xfrm>
            <a:off x="163443" y="1864139"/>
            <a:ext cx="827598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 Nova"/>
                <a:cs typeface="Segoe UI"/>
              </a:rPr>
              <a:t>Associated Ministries</a:t>
            </a:r>
            <a:r>
              <a:rPr lang="en-US" sz="2000" dirty="0">
                <a:latin typeface="Arial Nova"/>
                <a:cs typeface="Segoe UI"/>
              </a:rPr>
              <a:t> is an interfaith organization​</a:t>
            </a:r>
            <a:br>
              <a:rPr lang="en-US" sz="2000" dirty="0">
                <a:latin typeface="Arial Nova"/>
                <a:cs typeface="Segoe UI"/>
              </a:rPr>
            </a:br>
            <a:r>
              <a:rPr lang="en-US" sz="2000" dirty="0">
                <a:latin typeface="Arial Nova"/>
                <a:cs typeface="Segoe UI"/>
              </a:rPr>
              <a:t>working together toward lasting solutions to homelessness. Our programs help individuals and families manage crises, secure stability, and build assets.​</a:t>
            </a:r>
          </a:p>
          <a:p>
            <a:endParaRPr lang="en-US" dirty="0">
              <a:latin typeface="Verdana"/>
              <a:cs typeface="Segoe UI"/>
            </a:endParaRPr>
          </a:p>
          <a:p>
            <a:endParaRPr lang="en-US" dirty="0">
              <a:latin typeface="Verdana"/>
              <a:cs typeface="Segoe UI"/>
            </a:endParaRPr>
          </a:p>
          <a:p>
            <a:r>
              <a:rPr lang="en-US" dirty="0">
                <a:latin typeface="Verdana"/>
                <a:cs typeface="Segoe UI"/>
              </a:rPr>
              <a:t>​</a:t>
            </a:r>
          </a:p>
          <a:p>
            <a:r>
              <a:rPr lang="en-US" dirty="0">
                <a:latin typeface="Verdana"/>
                <a:cs typeface="Segoe UI"/>
              </a:rPr>
              <a:t>​</a:t>
            </a:r>
            <a:endParaRPr lang="en-US" dirty="0">
              <a:latin typeface="Verdana"/>
              <a:ea typeface="Verdana"/>
              <a:cs typeface="Segoe UI"/>
            </a:endParaRPr>
          </a:p>
          <a:p>
            <a:pPr algn="ctr"/>
            <a:r>
              <a:rPr lang="en-US" dirty="0">
                <a:latin typeface="Verdana"/>
                <a:cs typeface="Segoe UI"/>
              </a:rPr>
              <a:t>​</a:t>
            </a:r>
            <a:endParaRPr lang="en-US" dirty="0">
              <a:latin typeface="Verdana"/>
              <a:ea typeface="Verdana"/>
              <a:cs typeface="Segoe UI"/>
            </a:endParaRPr>
          </a:p>
          <a:p>
            <a:pPr algn="ctr"/>
            <a:r>
              <a:rPr lang="en-US" dirty="0">
                <a:latin typeface="Verdana"/>
                <a:cs typeface="Segoe UI"/>
              </a:rPr>
              <a:t>​</a:t>
            </a:r>
            <a:endParaRPr lang="en-US" dirty="0">
              <a:latin typeface="Verdana"/>
              <a:ea typeface="Verdana"/>
              <a:cs typeface="Segoe UI"/>
            </a:endParaRPr>
          </a:p>
        </p:txBody>
      </p:sp>
      <p:pic>
        <p:nvPicPr>
          <p:cNvPr id="9" name="Picture 2" descr="A building with a blue border&#10;&#10;Description automatically generated">
            <a:extLst>
              <a:ext uri="{FF2B5EF4-FFF2-40B4-BE49-F238E27FC236}">
                <a16:creationId xmlns:a16="http://schemas.microsoft.com/office/drawing/2014/main" id="{EB334B02-E154-55CA-233E-EAC17297B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7" t="-4546" r="17845" b="-239"/>
          <a:stretch/>
        </p:blipFill>
        <p:spPr>
          <a:xfrm>
            <a:off x="291470" y="3760863"/>
            <a:ext cx="4888102" cy="20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BC1327-273C-8A48-9CF2-804F94C237E6}"/>
              </a:ext>
            </a:extLst>
          </p:cNvPr>
          <p:cNvSpPr/>
          <p:nvPr/>
        </p:nvSpPr>
        <p:spPr>
          <a:xfrm>
            <a:off x="-1274" y="-58615"/>
            <a:ext cx="9144000" cy="13892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A27A6D3-5755-5C48-B6E0-AC28FC39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242" y="472497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Arial Nova"/>
                <a:ea typeface="Verdana"/>
                <a:cs typeface="Verdana" panose="020B0604030504040204" pitchFamily="34" charset="0"/>
              </a:rPr>
              <a:t>Adult Home Share (AHS)</a:t>
            </a:r>
            <a:endParaRPr lang="en-US" altLang="en-US" sz="4000" b="1" dirty="0">
              <a:solidFill>
                <a:schemeClr val="bg1"/>
              </a:solidFill>
              <a:latin typeface="Arial Nov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5D068-EF7B-834D-A880-FF69B1085502}"/>
              </a:ext>
            </a:extLst>
          </p:cNvPr>
          <p:cNvSpPr txBox="1"/>
          <p:nvPr/>
        </p:nvSpPr>
        <p:spPr>
          <a:xfrm>
            <a:off x="503584" y="4538752"/>
            <a:ext cx="8301691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300">
              <a:latin typeface="Verdana"/>
              <a:ea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1680C-0CF3-6941-A19E-52BF298DD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0800"/>
            <a:ext cx="1672291" cy="27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161DDA-9289-9D12-1FB6-66826BC137B9}"/>
              </a:ext>
            </a:extLst>
          </p:cNvPr>
          <p:cNvSpPr txBox="1"/>
          <p:nvPr/>
        </p:nvSpPr>
        <p:spPr>
          <a:xfrm>
            <a:off x="273966" y="1647178"/>
            <a:ext cx="8502624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 Nova"/>
                <a:ea typeface="Verdana"/>
                <a:cs typeface="Verdana"/>
              </a:rPr>
              <a:t>Adult Home Sharing</a:t>
            </a:r>
            <a:r>
              <a:rPr lang="en-US" sz="2000" dirty="0">
                <a:latin typeface="Arial Nova"/>
                <a:ea typeface="Verdana"/>
                <a:cs typeface="Verdana"/>
              </a:rPr>
              <a:t> is a living arrangement where Home Providers offer accommodations to Home Seekers in exchange for an agreed-upon level of support in the form of financial contribution, assistance with household tasks, and companionship. </a:t>
            </a:r>
            <a:endParaRPr lang="en-US" sz="20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1400" dirty="0">
              <a:solidFill>
                <a:srgbClr val="3A3A3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8" name="Picture 7" descr="A close-up of a person holding a person&amp;#39;s hand&#10;&#10;Description automatically generated">
            <a:extLst>
              <a:ext uri="{FF2B5EF4-FFF2-40B4-BE49-F238E27FC236}">
                <a16:creationId xmlns:a16="http://schemas.microsoft.com/office/drawing/2014/main" id="{935D2E45-5A4D-2616-DAD8-4939C953F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529" y="3139998"/>
            <a:ext cx="4134678" cy="2797745"/>
          </a:xfrm>
          <a:prstGeom prst="rect">
            <a:avLst/>
          </a:prstGeom>
        </p:spPr>
      </p:pic>
      <p:pic>
        <p:nvPicPr>
          <p:cNvPr id="13" name="Picture 12" descr="A close-up of a house&#10;&#10;Description automatically generated">
            <a:extLst>
              <a:ext uri="{FF2B5EF4-FFF2-40B4-BE49-F238E27FC236}">
                <a16:creationId xmlns:a16="http://schemas.microsoft.com/office/drawing/2014/main" id="{74B007EE-064C-401A-56E2-ACFB7C936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26" y="3138553"/>
            <a:ext cx="3323104" cy="33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BC1327-273C-8A48-9CF2-804F94C237E6}"/>
              </a:ext>
            </a:extLst>
          </p:cNvPr>
          <p:cNvSpPr/>
          <p:nvPr/>
        </p:nvSpPr>
        <p:spPr>
          <a:xfrm>
            <a:off x="-11043" y="0"/>
            <a:ext cx="9144000" cy="14555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A27A6D3-5755-5C48-B6E0-AC28FC39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18" y="371469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Arial Nova"/>
                <a:ea typeface="Verdana"/>
              </a:rPr>
              <a:t>Youth Host Homes (YHH)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5D068-EF7B-834D-A880-FF69B1085502}"/>
              </a:ext>
            </a:extLst>
          </p:cNvPr>
          <p:cNvSpPr txBox="1"/>
          <p:nvPr/>
        </p:nvSpPr>
        <p:spPr>
          <a:xfrm>
            <a:off x="541455" y="2057400"/>
            <a:ext cx="80492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1680C-0CF3-6941-A19E-52BF298DD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0800"/>
            <a:ext cx="1672291" cy="27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ADC66A-2729-F207-3C9A-BEA750288286}"/>
              </a:ext>
            </a:extLst>
          </p:cNvPr>
          <p:cNvSpPr txBox="1"/>
          <p:nvPr/>
        </p:nvSpPr>
        <p:spPr>
          <a:xfrm>
            <a:off x="109075" y="1777066"/>
            <a:ext cx="587784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 Nova"/>
                <a:ea typeface="Verdana"/>
              </a:rPr>
              <a:t>Youth Host Homes</a:t>
            </a:r>
            <a:r>
              <a:rPr lang="en-US" sz="2000" dirty="0">
                <a:latin typeface="Arial Nova"/>
                <a:ea typeface="Verdana"/>
              </a:rPr>
              <a:t> is a program that pairs a young person experiencing homelessness with a caring household wanting to make a difference.</a:t>
            </a:r>
          </a:p>
        </p:txBody>
      </p:sp>
      <p:pic>
        <p:nvPicPr>
          <p:cNvPr id="8" name="Picture 7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F83A4EFB-839E-A6FB-4E7D-28921649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596" y="3188667"/>
            <a:ext cx="2486025" cy="3166493"/>
          </a:xfrm>
          <a:prstGeom prst="rect">
            <a:avLst/>
          </a:prstGeom>
        </p:spPr>
      </p:pic>
      <p:pic>
        <p:nvPicPr>
          <p:cNvPr id="12" name="Picture 11" descr="A group of men shaking hands in front of a house&#10;&#10;Description automatically generated">
            <a:extLst>
              <a:ext uri="{FF2B5EF4-FFF2-40B4-BE49-F238E27FC236}">
                <a16:creationId xmlns:a16="http://schemas.microsoft.com/office/drawing/2014/main" id="{B318FBD0-95B5-6B98-C0F1-38042B6B9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75" y="3191264"/>
            <a:ext cx="3173894" cy="3170166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9DFB856A-59B6-6309-2158-DEA3624F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008" y="1954094"/>
            <a:ext cx="2743200" cy="3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B6658A-13A3-7B4C-97DE-53F3E620CAC8}"/>
              </a:ext>
            </a:extLst>
          </p:cNvPr>
          <p:cNvSpPr/>
          <p:nvPr/>
        </p:nvSpPr>
        <p:spPr>
          <a:xfrm>
            <a:off x="0" y="-44174"/>
            <a:ext cx="9144000" cy="14113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B5BFAA7-5177-AA44-BA0C-1FE19B38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22" y="305208"/>
            <a:ext cx="817981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Arial Nova"/>
                <a:ea typeface="Verdana"/>
                <a:cs typeface="Verdana" panose="020B0604030504040204" pitchFamily="34" charset="0"/>
              </a:rPr>
              <a:t>Shared Housing: Outreach </a:t>
            </a:r>
            <a:endParaRPr lang="en-US" altLang="en-US" sz="4000" dirty="0">
              <a:solidFill>
                <a:schemeClr val="bg1"/>
              </a:solidFill>
              <a:latin typeface="Arial Nov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04174-66A7-774E-94ED-05748A65D8C7}"/>
              </a:ext>
            </a:extLst>
          </p:cNvPr>
          <p:cNvSpPr txBox="1"/>
          <p:nvPr/>
        </p:nvSpPr>
        <p:spPr>
          <a:xfrm>
            <a:off x="4415682" y="1510967"/>
            <a:ext cx="4570226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E101A"/>
                </a:solidFill>
                <a:latin typeface="Arial Nova"/>
                <a:ea typeface="Verdana"/>
                <a:cs typeface="Calibri"/>
              </a:rPr>
              <a:t>Empty rooms change lives. There is affordable housing using the space we already have in Pierce County. </a:t>
            </a:r>
            <a:endParaRPr lang="en-US" sz="2000" dirty="0">
              <a:latin typeface="Arial Nova"/>
            </a:endParaRPr>
          </a:p>
          <a:p>
            <a:endParaRPr lang="en-US" sz="2000" dirty="0">
              <a:latin typeface="Arial Nova"/>
            </a:endParaRPr>
          </a:p>
          <a:p>
            <a:r>
              <a:rPr lang="en-US" sz="1600" i="1" dirty="0">
                <a:solidFill>
                  <a:srgbClr val="0E101A"/>
                </a:solidFill>
                <a:latin typeface="Arial Nova"/>
                <a:ea typeface="Verdana"/>
                <a:cs typeface="Calibri"/>
              </a:rPr>
              <a:t>This chart shows the increased cost of housing in King and Pierce County compared to the US average. Notice the difference expanding in price for homes with multiple rooms. </a:t>
            </a:r>
            <a:endParaRPr lang="en-US" sz="1600" i="1" dirty="0">
              <a:latin typeface="Arial Nova"/>
            </a:endParaRPr>
          </a:p>
          <a:p>
            <a:endParaRPr lang="en-US" sz="1600" i="1" dirty="0">
              <a:latin typeface="Arial Nova"/>
            </a:endParaRPr>
          </a:p>
          <a:p>
            <a:r>
              <a:rPr lang="en-US" sz="1600" i="1" dirty="0">
                <a:solidFill>
                  <a:srgbClr val="0E101A"/>
                </a:solidFill>
                <a:latin typeface="Arial Nova"/>
                <a:ea typeface="Verdana"/>
                <a:cs typeface="Calibri"/>
              </a:rPr>
              <a:t>When we use strategic methods of outreach and marketing, we can identify spare rooms to house those in need of shelter while financially supporting those burdened with a home they can no longer afford. </a:t>
            </a:r>
            <a:endParaRPr lang="en-US" sz="1600" i="1" dirty="0">
              <a:latin typeface="Arial Nova"/>
            </a:endParaRPr>
          </a:p>
          <a:p>
            <a:endParaRPr lang="en-US" sz="2000" dirty="0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E101A"/>
                </a:solidFill>
                <a:latin typeface="Arial Nova"/>
                <a:ea typeface="Verdana"/>
                <a:cs typeface="Calibri"/>
              </a:rPr>
              <a:t>Community Outreach</a:t>
            </a:r>
            <a:endParaRPr lang="en-US" sz="2000" dirty="0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E101A"/>
                </a:solidFill>
                <a:latin typeface="Arial Nova"/>
                <a:ea typeface="Verdana"/>
                <a:cs typeface="Calibri"/>
              </a:rPr>
              <a:t>Marketing Campaigns </a:t>
            </a:r>
            <a:endParaRPr lang="en-US" sz="2000" dirty="0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E101A"/>
                </a:solidFill>
                <a:latin typeface="Arial Nova"/>
                <a:ea typeface="Verdana"/>
                <a:cs typeface="Calibri"/>
              </a:rPr>
              <a:t>Match Making Events </a:t>
            </a:r>
            <a:endParaRPr lang="en-US" sz="2000" dirty="0">
              <a:latin typeface="Arial Nov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E101A"/>
                </a:solidFill>
                <a:latin typeface="Arial Nova"/>
                <a:ea typeface="Verdana"/>
                <a:cs typeface="Calibri"/>
              </a:rPr>
              <a:t>Volunteer Programs</a:t>
            </a:r>
            <a:endParaRPr lang="en-US" sz="2000" dirty="0">
              <a:latin typeface="Arial Nova"/>
            </a:endParaRPr>
          </a:p>
          <a:p>
            <a:endParaRPr lang="en-US" sz="1800" b="1" dirty="0">
              <a:latin typeface="Arial Nova"/>
              <a:ea typeface="Verdana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2EA0C-DAC3-2948-93DC-F31021377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0800"/>
            <a:ext cx="1672291" cy="27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CD0CB-B3CF-DAE8-B8BE-522ED85D2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12" y="1365053"/>
            <a:ext cx="4198636" cy="5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B6658A-13A3-7B4C-97DE-53F3E620CAC8}"/>
              </a:ext>
            </a:extLst>
          </p:cNvPr>
          <p:cNvSpPr/>
          <p:nvPr/>
        </p:nvSpPr>
        <p:spPr>
          <a:xfrm>
            <a:off x="0" y="-33130"/>
            <a:ext cx="9144000" cy="13561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B5BFAA7-5177-AA44-BA0C-1FE19B38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194" y="404599"/>
            <a:ext cx="632361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Verdana"/>
                <a:ea typeface="Verdana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04174-66A7-774E-94ED-05748A65D8C7}"/>
              </a:ext>
            </a:extLst>
          </p:cNvPr>
          <p:cNvSpPr txBox="1"/>
          <p:nvPr/>
        </p:nvSpPr>
        <p:spPr>
          <a:xfrm>
            <a:off x="199553" y="1324213"/>
            <a:ext cx="8866138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000" b="1" i="1">
              <a:latin typeface="Arial Nova"/>
              <a:ea typeface="Verdana"/>
              <a:cs typeface="Calibri"/>
            </a:endParaRPr>
          </a:p>
          <a:p>
            <a:pPr algn="ctr"/>
            <a:r>
              <a:rPr lang="en-US" sz="2000" dirty="0">
                <a:latin typeface="Arial Nova"/>
                <a:ea typeface="Verdana"/>
                <a:cs typeface="Calibri"/>
              </a:rPr>
              <a:t>Reach out to us to set up a meeting or presentation today! </a:t>
            </a:r>
          </a:p>
          <a:p>
            <a:pPr algn="ctr"/>
            <a:r>
              <a:rPr lang="en-US" sz="2000" dirty="0">
                <a:latin typeface="Arial Nova"/>
                <a:ea typeface="Verdana"/>
                <a:cs typeface="Calibri"/>
              </a:rPr>
              <a:t>We'd love to talk with you. </a:t>
            </a:r>
            <a:endParaRPr lang="en-US" sz="2000">
              <a:latin typeface="Arial Nova"/>
            </a:endParaRPr>
          </a:p>
          <a:p>
            <a:pPr algn="ctr"/>
            <a:endParaRPr lang="en-US" sz="2000" dirty="0">
              <a:latin typeface="Arial Nova"/>
              <a:ea typeface="Verdana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 Nova"/>
                <a:ea typeface="Verdana"/>
                <a:cs typeface="Calibri"/>
              </a:rPr>
              <a:t>Annika Fraga</a:t>
            </a:r>
            <a:endParaRPr lang="en-US" sz="2000" dirty="0">
              <a:latin typeface="Arial Nova"/>
              <a:ea typeface="Verdana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  <a:latin typeface="Arial Nova"/>
                <a:ea typeface="Verdana"/>
                <a:cs typeface="Calibri"/>
              </a:rPr>
              <a:t>Community Outreach Lead</a:t>
            </a:r>
            <a:endParaRPr lang="en-US" sz="2000">
              <a:solidFill>
                <a:srgbClr val="00B0F0"/>
              </a:solidFill>
              <a:latin typeface="Arial Nova"/>
              <a:ea typeface="Verdana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  <a:latin typeface="Arial Nova"/>
                <a:ea typeface="Verdan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Annikaf@AssociatedMinistries.org</a:t>
            </a:r>
            <a:endParaRPr lang="en-US" sz="2000">
              <a:solidFill>
                <a:srgbClr val="00B0F0"/>
              </a:solidFill>
              <a:latin typeface="Arial Nova"/>
              <a:ea typeface="Verdana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Arial Nova"/>
              <a:ea typeface="Verdana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 Nova"/>
                <a:ea typeface="Verdana"/>
                <a:cs typeface="Calibri"/>
              </a:rPr>
              <a:t>Jessie Thompson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  <a:latin typeface="Arial Nova"/>
                <a:ea typeface="Verdana"/>
                <a:cs typeface="Calibri"/>
              </a:rPr>
              <a:t>Community Programs Manager</a:t>
            </a:r>
            <a:r>
              <a:rPr lang="en-US" sz="2000" b="1" dirty="0">
                <a:latin typeface="Arial Nova"/>
                <a:ea typeface="Verdana"/>
                <a:cs typeface="Calibri"/>
              </a:rPr>
              <a:t> </a:t>
            </a:r>
            <a:endParaRPr lang="en-US" sz="2000" dirty="0">
              <a:latin typeface="Arial Nova"/>
              <a:ea typeface="Verdana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F0"/>
                </a:solidFill>
                <a:latin typeface="Arial Nova"/>
                <a:ea typeface="Verdan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JessieT@AssociatedMinistries.org</a:t>
            </a:r>
            <a:endParaRPr lang="en-US" sz="2000">
              <a:solidFill>
                <a:srgbClr val="00B0F0"/>
              </a:solidFill>
              <a:latin typeface="Arial Nova"/>
              <a:ea typeface="Verdana"/>
              <a:cs typeface="Calibri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Arial Nova"/>
              <a:ea typeface="Verdana"/>
              <a:cs typeface="Calibri"/>
            </a:endParaRPr>
          </a:p>
          <a:p>
            <a:pPr algn="ctr"/>
            <a:endParaRPr lang="en-US" sz="2000" dirty="0">
              <a:latin typeface="Arial Nova"/>
              <a:ea typeface="Verdana"/>
              <a:cs typeface="Calibri"/>
            </a:endParaRPr>
          </a:p>
          <a:p>
            <a:pPr algn="ctr"/>
            <a:r>
              <a:rPr lang="en-US" sz="2000" b="1" i="1" dirty="0">
                <a:highlight>
                  <a:srgbClr val="FFFF00"/>
                </a:highlight>
                <a:latin typeface="Arial Nova"/>
                <a:ea typeface="Verdana"/>
                <a:cs typeface="Calibri"/>
              </a:rPr>
              <a:t>Follow us on Facebook and Instagram @associatedministries</a:t>
            </a:r>
            <a:endParaRPr lang="en-US" sz="2000" b="1" i="1" dirty="0">
              <a:highlight>
                <a:srgbClr val="FFFF00"/>
              </a:highlight>
              <a:latin typeface="Arial Nova"/>
            </a:endParaRPr>
          </a:p>
          <a:p>
            <a:endParaRPr lang="en-US" sz="2000" dirty="0">
              <a:latin typeface="Arial Nova"/>
              <a:ea typeface="Verdana"/>
              <a:cs typeface="Calibri"/>
            </a:endParaRPr>
          </a:p>
          <a:p>
            <a:endParaRPr lang="en-US" sz="2000" dirty="0">
              <a:latin typeface="Arial Nova"/>
              <a:ea typeface="Verdana"/>
              <a:cs typeface="Calibri"/>
            </a:endParaRPr>
          </a:p>
          <a:p>
            <a:endParaRPr lang="en-US" sz="2000" dirty="0">
              <a:latin typeface="Arial Nova"/>
              <a:ea typeface="Verdana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2EA0C-DAC3-2948-93DC-F31021377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0800"/>
            <a:ext cx="1672291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3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4AE6E2134654C8CEAFEF8340A28F0" ma:contentTypeVersion="14" ma:contentTypeDescription="Create a new document." ma:contentTypeScope="" ma:versionID="b10f071b7eb6118512af181450bfbe3f">
  <xsd:schema xmlns:xsd="http://www.w3.org/2001/XMLSchema" xmlns:xs="http://www.w3.org/2001/XMLSchema" xmlns:p="http://schemas.microsoft.com/office/2006/metadata/properties" xmlns:ns2="f424704d-615d-43fd-bd64-5c01d9502c57" xmlns:ns3="eec0f0e2-a3b2-49e5-8b88-c28780450b1a" targetNamespace="http://schemas.microsoft.com/office/2006/metadata/properties" ma:root="true" ma:fieldsID="2233676986ffb72c76ec8a9d51181d3b" ns2:_="" ns3:_="">
    <xsd:import namespace="f424704d-615d-43fd-bd64-5c01d9502c57"/>
    <xsd:import namespace="eec0f0e2-a3b2-49e5-8b88-c28780450b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4704d-615d-43fd-bd64-5c01d9502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de97976-34a6-4b8b-b051-c5026d6fee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0f0e2-a3b2-49e5-8b88-c28780450b1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8ebbbd9-4fd1-455f-ad28-0c1b3e4245e5}" ma:internalName="TaxCatchAll" ma:showField="CatchAllData" ma:web="eec0f0e2-a3b2-49e5-8b88-c28780450b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24704d-615d-43fd-bd64-5c01d9502c57">
      <Terms xmlns="http://schemas.microsoft.com/office/infopath/2007/PartnerControls"/>
    </lcf76f155ced4ddcb4097134ff3c332f>
    <TaxCatchAll xmlns="eec0f0e2-a3b2-49e5-8b88-c28780450b1a" xsi:nil="true"/>
    <SharedWithUsers xmlns="eec0f0e2-a3b2-49e5-8b88-c28780450b1a">
      <UserInfo>
        <DisplayName>Michael Yoder</DisplayName>
        <AccountId>81</AccountId>
        <AccountType/>
      </UserInfo>
      <UserInfo>
        <DisplayName>Jessie Thompson</DisplayName>
        <AccountId>14</AccountId>
        <AccountType/>
      </UserInfo>
      <UserInfo>
        <DisplayName>Annika Fraga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D09A7B0-2320-4F8A-9FDD-F0A8111E3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4704d-615d-43fd-bd64-5c01d9502c57"/>
    <ds:schemaRef ds:uri="eec0f0e2-a3b2-49e5-8b88-c28780450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8D1147-6109-402C-ACFB-9EEA07B215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B5763-A41F-4D8A-8D2B-213C78C058BE}">
  <ds:schemaRefs>
    <ds:schemaRef ds:uri="http://purl.org/dc/elements/1.1/"/>
    <ds:schemaRef ds:uri="http://www.w3.org/XML/1998/namespace"/>
    <ds:schemaRef ds:uri="http://purl.org/dc/dcmitype/"/>
    <ds:schemaRef ds:uri="4fc05ab2-76fa-40f0-9c32-216b118d5f3c"/>
    <ds:schemaRef ds:uri="http://schemas.microsoft.com/office/infopath/2007/PartnerControls"/>
    <ds:schemaRef ds:uri="http://purl.org/dc/terms/"/>
    <ds:schemaRef ds:uri="0d9f99ec-d33d-4862-8b5e-9e825e6aa4d4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f424704d-615d-43fd-bd64-5c01d9502c57"/>
    <ds:schemaRef ds:uri="eec0f0e2-a3b2-49e5-8b88-c28780450b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Application>Microsoft Office PowerPoint</Application>
  <PresentationFormat>On-screen Show (4:3)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Associated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camiliab</dc:creator>
  <cp:revision>812</cp:revision>
  <cp:lastPrinted>2019-12-12T19:47:28Z</cp:lastPrinted>
  <dcterms:created xsi:type="dcterms:W3CDTF">2011-10-17T16:31:59Z</dcterms:created>
  <dcterms:modified xsi:type="dcterms:W3CDTF">2023-09-12T04:02:40Z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0x01010009F4AE6E2134654C8CEAFEF8340A28F0</vt:lpwstr>
  </property>
  <property fmtid="{D5CDD505-2E9C-101B-9397-08002B2CF9AE}" pid="3" name="MediaServiceImageTags">
    <vt:lpwstr/>
  </property>
</Properties>
</file>