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6" r:id="rId4"/>
    <p:sldId id="259" r:id="rId5"/>
    <p:sldId id="266" r:id="rId6"/>
    <p:sldId id="267" r:id="rId7"/>
    <p:sldId id="273" r:id="rId8"/>
    <p:sldId id="260" r:id="rId9"/>
    <p:sldId id="271" r:id="rId10"/>
    <p:sldId id="272" r:id="rId11"/>
    <p:sldId id="285" r:id="rId12"/>
    <p:sldId id="265" r:id="rId13"/>
    <p:sldId id="268" r:id="rId14"/>
    <p:sldId id="286" r:id="rId15"/>
    <p:sldId id="283" r:id="rId16"/>
    <p:sldId id="280" r:id="rId17"/>
    <p:sldId id="262"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FF6"/>
    <a:srgbClr val="CF941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75942" autoAdjust="0"/>
  </p:normalViewPr>
  <p:slideViewPr>
    <p:cSldViewPr>
      <p:cViewPr varScale="1">
        <p:scale>
          <a:sx n="81" d="100"/>
          <a:sy n="81" d="100"/>
        </p:scale>
        <p:origin x="7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1440" tIns="45720" rIns="91440" bIns="45720" rtlCol="0"/>
          <a:lstStyle>
            <a:lvl1pPr algn="r">
              <a:defRPr sz="1200"/>
            </a:lvl1pPr>
          </a:lstStyle>
          <a:p>
            <a:fld id="{C4D77EF1-4170-4A3F-A998-B9FB32356318}" type="datetimeFigureOut">
              <a:rPr lang="en-US" smtClean="0"/>
              <a:pPr/>
              <a:t>10/19/2023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1440" tIns="45720" rIns="91440" bIns="45720" rtlCol="0" anchor="b"/>
          <a:lstStyle>
            <a:lvl1pPr algn="r">
              <a:defRPr sz="1200"/>
            </a:lvl1pPr>
          </a:lstStyle>
          <a:p>
            <a:fld id="{A6E918B4-5C4E-437D-BE44-BA3663E6A1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pp.leg.wa.gov/RCW/default.aspx?cite=69.41.09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pp.leg.wa.gov/RCW/default.aspx?cite=69.41.09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E918B4-5C4E-437D-BE44-BA3663E6A10A}" type="slidenum">
              <a:rPr lang="en-US" smtClean="0"/>
              <a:pPr/>
              <a:t>1</a:t>
            </a:fld>
            <a:endParaRPr lang="en-US"/>
          </a:p>
        </p:txBody>
      </p:sp>
    </p:spTree>
    <p:extLst>
      <p:ext uri="{BB962C8B-B14F-4D97-AF65-F5344CB8AC3E}">
        <p14:creationId xmlns:p14="http://schemas.microsoft.com/office/powerpoint/2010/main" val="361048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918B4-5C4E-437D-BE44-BA3663E6A10A}" type="slidenum">
              <a:rPr lang="en-US" smtClean="0"/>
              <a:pPr/>
              <a:t>11</a:t>
            </a:fld>
            <a:endParaRPr lang="en-US"/>
          </a:p>
        </p:txBody>
      </p:sp>
    </p:spTree>
    <p:extLst>
      <p:ext uri="{BB962C8B-B14F-4D97-AF65-F5344CB8AC3E}">
        <p14:creationId xmlns:p14="http://schemas.microsoft.com/office/powerpoint/2010/main" val="16743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Can you abuse Narcan?</a:t>
            </a:r>
          </a:p>
          <a:p>
            <a:r>
              <a:rPr lang="en-US" b="1" dirty="0"/>
              <a:t>No! Narcan has no potential for abuse.</a:t>
            </a:r>
          </a:p>
          <a:p>
            <a:endParaRPr lang="en-US" dirty="0"/>
          </a:p>
          <a:p>
            <a:r>
              <a:rPr lang="en-US" dirty="0"/>
              <a:t>Is it legal to carry Narcan?</a:t>
            </a:r>
          </a:p>
          <a:p>
            <a:r>
              <a:rPr lang="en-US" b="1" dirty="0"/>
              <a:t>Yes! </a:t>
            </a:r>
            <a:r>
              <a:rPr lang="en-US" sz="1200" b="1" i="0" kern="1200" dirty="0">
                <a:solidFill>
                  <a:schemeClr val="tx1"/>
                </a:solidFill>
                <a:effectLst/>
                <a:latin typeface="+mn-lt"/>
                <a:ea typeface="+mn-ea"/>
                <a:cs typeface="+mn-cs"/>
              </a:rPr>
              <a:t>WA State law (</a:t>
            </a:r>
            <a:r>
              <a:rPr lang="en-US" sz="1200" b="1" i="0" u="none" strike="noStrike" kern="1200" dirty="0">
                <a:solidFill>
                  <a:schemeClr val="tx1"/>
                </a:solidFill>
                <a:effectLst/>
                <a:latin typeface="+mn-lt"/>
                <a:ea typeface="+mn-ea"/>
                <a:cs typeface="+mn-cs"/>
                <a:hlinkClick r:id="rId3"/>
              </a:rPr>
              <a:t>RCW 69.41.095</a:t>
            </a:r>
            <a:r>
              <a:rPr lang="en-US" sz="1200" b="1" i="0" u="none" strike="noStrike"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allows anyone “at risk for having or witnessing a drug overdose” to obtain naloxone and administer it in an overdose. This includes people who use opioids, family members, friends and professionals. </a:t>
            </a:r>
            <a:r>
              <a:rPr lang="en-US" sz="1200" b="0" i="0" kern="1200" dirty="0">
                <a:solidFill>
                  <a:schemeClr val="tx1"/>
                </a:solidFill>
                <a:effectLst/>
                <a:latin typeface="+mn-lt"/>
                <a:ea typeface="+mn-ea"/>
                <a:cs typeface="+mn-cs"/>
              </a:rPr>
              <a:t>WA State’s 2015 “Naloxone law” also permits naloxone to be prescribed directly to an “entity” such as a police department, homeless shelter or social service agency for staff to administer if they witness an overdose when performing their professional duties.</a:t>
            </a:r>
          </a:p>
          <a:p>
            <a:r>
              <a:rPr lang="en-US" sz="1200" b="0" i="0" u="none" strike="noStrike" kern="1200" dirty="0">
                <a:solidFill>
                  <a:schemeClr val="tx1"/>
                </a:solidFill>
                <a:effectLst/>
                <a:latin typeface="+mn-lt"/>
                <a:ea typeface="+mn-ea"/>
                <a:cs typeface="+mn-cs"/>
              </a:rPr>
              <a:t>It also permits </a:t>
            </a:r>
            <a:r>
              <a:rPr lang="en-US" sz="1200" b="0" i="0" kern="1200" dirty="0">
                <a:solidFill>
                  <a:schemeClr val="tx1"/>
                </a:solidFill>
                <a:effectLst/>
                <a:latin typeface="+mn-lt"/>
                <a:ea typeface="+mn-ea"/>
                <a:cs typeface="+mn-cs"/>
              </a:rPr>
              <a:t>non-medical persons to distribute naloxone under a prescriber’s standing order.</a:t>
            </a:r>
          </a:p>
          <a:p>
            <a:endParaRPr lang="en-US" dirty="0"/>
          </a:p>
          <a:p>
            <a:endParaRPr lang="en-US" dirty="0"/>
          </a:p>
          <a:p>
            <a:r>
              <a:rPr lang="en-US" dirty="0"/>
              <a:t>When does it expire?</a:t>
            </a:r>
          </a:p>
          <a:p>
            <a:r>
              <a:rPr lang="en-US" dirty="0"/>
              <a:t>Naloxone has a shelf life between 18mo and 2years and expiration dates are on the container. But don’t toss it when it expires! Get a new kit and keep the expired one as a backup. A 2018 study showed that naloxone is still effective at least 1 year after expiration.</a:t>
            </a:r>
          </a:p>
          <a:p>
            <a:endParaRPr lang="en-US" dirty="0"/>
          </a:p>
          <a:p>
            <a:r>
              <a:rPr lang="en-US" dirty="0"/>
              <a:t>How can I get more?</a:t>
            </a:r>
          </a:p>
          <a:p>
            <a:r>
              <a:rPr lang="en-US" dirty="0"/>
              <a:t>We always distribute IM kits at our exchange locations. You can contact me if you need replacements for nasal kits. You can also get it from pharmacies and may want to check your insurance coverage. (It is covered by Medicaid) There is a list of pharmacies by location that have it on stopoverdose.org</a:t>
            </a:r>
          </a:p>
          <a:p>
            <a:endParaRPr lang="en-US" dirty="0"/>
          </a:p>
          <a:p>
            <a:r>
              <a:rPr lang="en-US" dirty="0"/>
              <a:t>How do I store it?</a:t>
            </a:r>
          </a:p>
          <a:p>
            <a:r>
              <a:rPr lang="en-US" sz="1200" kern="1200" dirty="0">
                <a:solidFill>
                  <a:schemeClr val="tx1"/>
                </a:solidFill>
                <a:effectLst/>
                <a:latin typeface="+mn-lt"/>
                <a:ea typeface="+mn-ea"/>
                <a:cs typeface="+mn-cs"/>
              </a:rPr>
              <a:t>Naloxone should be stored away from direct light and extreme temperatures. It will generally withstand Pacific Northwest temperatures inside car glove boxes, but should be removed in case of temperature extremes.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Things to consider for a naloxone protocol.. </a:t>
            </a:r>
          </a:p>
          <a:p>
            <a:r>
              <a:rPr lang="en-US" sz="1200" kern="1200" dirty="0">
                <a:solidFill>
                  <a:schemeClr val="tx1"/>
                </a:solidFill>
                <a:effectLst/>
                <a:latin typeface="+mn-lt"/>
                <a:ea typeface="+mn-ea"/>
                <a:cs typeface="+mn-cs"/>
              </a:rPr>
              <a:t>Steps for staff to follow to identify an overdose and call for help</a:t>
            </a:r>
          </a:p>
          <a:p>
            <a:r>
              <a:rPr lang="en-US" sz="1200" kern="1200" dirty="0">
                <a:solidFill>
                  <a:schemeClr val="tx1"/>
                </a:solidFill>
                <a:effectLst/>
                <a:latin typeface="+mn-lt"/>
                <a:ea typeface="+mn-ea"/>
                <a:cs typeface="+mn-cs"/>
              </a:rPr>
              <a:t>Who is allowed to administer medical aid</a:t>
            </a:r>
          </a:p>
          <a:p>
            <a:r>
              <a:rPr lang="en-US" sz="1200" kern="1200" dirty="0">
                <a:solidFill>
                  <a:schemeClr val="tx1"/>
                </a:solidFill>
                <a:effectLst/>
                <a:latin typeface="+mn-lt"/>
                <a:ea typeface="+mn-ea"/>
                <a:cs typeface="+mn-cs"/>
              </a:rPr>
              <a:t>How staff will be trained and given refresher trainings</a:t>
            </a:r>
          </a:p>
          <a:p>
            <a:r>
              <a:rPr lang="en-US" sz="1200" kern="1200" dirty="0">
                <a:solidFill>
                  <a:schemeClr val="tx1"/>
                </a:solidFill>
                <a:effectLst/>
                <a:latin typeface="+mn-lt"/>
                <a:ea typeface="+mn-ea"/>
                <a:cs typeface="+mn-cs"/>
              </a:rPr>
              <a:t>Tracking expiration dates and storage</a:t>
            </a:r>
          </a:p>
          <a:p>
            <a:r>
              <a:rPr lang="en-US" sz="1200" kern="1200" dirty="0">
                <a:solidFill>
                  <a:schemeClr val="tx1"/>
                </a:solidFill>
                <a:effectLst/>
                <a:latin typeface="+mn-lt"/>
                <a:ea typeface="+mn-ea"/>
                <a:cs typeface="+mn-cs"/>
              </a:rPr>
              <a:t>Point person for questions and training</a:t>
            </a:r>
            <a:endParaRPr lang="en-US" dirty="0"/>
          </a:p>
          <a:p>
            <a:endParaRPr lang="en-US"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Can you abuse Narcan?</a:t>
            </a:r>
          </a:p>
          <a:p>
            <a:r>
              <a:rPr lang="en-US" b="1" dirty="0"/>
              <a:t>No! Narcan has no potential for abuse.</a:t>
            </a:r>
          </a:p>
          <a:p>
            <a:endParaRPr lang="en-US" dirty="0"/>
          </a:p>
          <a:p>
            <a:r>
              <a:rPr lang="en-US" dirty="0"/>
              <a:t>Is it legal to carry Narcan?</a:t>
            </a:r>
          </a:p>
          <a:p>
            <a:r>
              <a:rPr lang="en-US" b="1" dirty="0"/>
              <a:t>Yes! </a:t>
            </a:r>
            <a:r>
              <a:rPr lang="en-US" sz="1200" b="1" i="0" kern="1200" dirty="0">
                <a:solidFill>
                  <a:schemeClr val="tx1"/>
                </a:solidFill>
                <a:effectLst/>
                <a:latin typeface="+mn-lt"/>
                <a:ea typeface="+mn-ea"/>
                <a:cs typeface="+mn-cs"/>
              </a:rPr>
              <a:t>WA State law (</a:t>
            </a:r>
            <a:r>
              <a:rPr lang="en-US" sz="1200" b="1" i="0" u="none" strike="noStrike" kern="1200" dirty="0">
                <a:solidFill>
                  <a:schemeClr val="tx1"/>
                </a:solidFill>
                <a:effectLst/>
                <a:latin typeface="+mn-lt"/>
                <a:ea typeface="+mn-ea"/>
                <a:cs typeface="+mn-cs"/>
                <a:hlinkClick r:id="rId3"/>
              </a:rPr>
              <a:t>RCW 69.41.095</a:t>
            </a:r>
            <a:r>
              <a:rPr lang="en-US" sz="1200" b="1" i="0" u="none" strike="noStrike"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allows anyone “at risk for having or witnessing a drug overdose” to obtain naloxone and administer it in an overdose. This includes people who use opioids, family members, friends and professionals. </a:t>
            </a:r>
            <a:r>
              <a:rPr lang="en-US" sz="1200" b="0" i="0" kern="1200" dirty="0">
                <a:solidFill>
                  <a:schemeClr val="tx1"/>
                </a:solidFill>
                <a:effectLst/>
                <a:latin typeface="+mn-lt"/>
                <a:ea typeface="+mn-ea"/>
                <a:cs typeface="+mn-cs"/>
              </a:rPr>
              <a:t>WA State’s 2015 “Naloxone law” also permits naloxone to be prescribed directly to an “entity” such as a police department, homeless shelter or social service agency for staff to administer if they witness an overdose when performing their professional duties.</a:t>
            </a:r>
          </a:p>
          <a:p>
            <a:r>
              <a:rPr lang="en-US" sz="1200" b="0" i="0" u="none" strike="noStrike" kern="1200" dirty="0">
                <a:solidFill>
                  <a:schemeClr val="tx1"/>
                </a:solidFill>
                <a:effectLst/>
                <a:latin typeface="+mn-lt"/>
                <a:ea typeface="+mn-ea"/>
                <a:cs typeface="+mn-cs"/>
              </a:rPr>
              <a:t>It also permits </a:t>
            </a:r>
            <a:r>
              <a:rPr lang="en-US" sz="1200" b="0" i="0" kern="1200" dirty="0">
                <a:solidFill>
                  <a:schemeClr val="tx1"/>
                </a:solidFill>
                <a:effectLst/>
                <a:latin typeface="+mn-lt"/>
                <a:ea typeface="+mn-ea"/>
                <a:cs typeface="+mn-cs"/>
              </a:rPr>
              <a:t>non-medical persons to distribute naloxone under a prescriber’s standing order.</a:t>
            </a:r>
          </a:p>
          <a:p>
            <a:endParaRPr lang="en-US" dirty="0"/>
          </a:p>
          <a:p>
            <a:endParaRPr lang="en-US" dirty="0"/>
          </a:p>
          <a:p>
            <a:r>
              <a:rPr lang="en-US" dirty="0"/>
              <a:t>When does it expire?</a:t>
            </a:r>
          </a:p>
          <a:p>
            <a:r>
              <a:rPr lang="en-US" dirty="0"/>
              <a:t>Naloxone has a shelf life between 18mo and 2years and expiration dates are on the container. But don’t toss it when it expires! Get a new kit and keep the expired one as a backup. A 2018 study showed that naloxone is still effective at least 1 year after expiration.</a:t>
            </a:r>
          </a:p>
          <a:p>
            <a:endParaRPr lang="en-US" dirty="0"/>
          </a:p>
          <a:p>
            <a:r>
              <a:rPr lang="en-US" dirty="0"/>
              <a:t>How can I get more?</a:t>
            </a:r>
          </a:p>
          <a:p>
            <a:r>
              <a:rPr lang="en-US" dirty="0"/>
              <a:t>We always distribute IM kits at our exchange locations. You can contact me if you need replacements for nasal kits. You can also get it from pharmacies and may want to check your insurance coverage. (It is covered by Medicaid) There is a list of pharmacies by location that have it on stopoverdose.org</a:t>
            </a:r>
          </a:p>
          <a:p>
            <a:endParaRPr lang="en-US" dirty="0"/>
          </a:p>
          <a:p>
            <a:r>
              <a:rPr lang="en-US" dirty="0"/>
              <a:t>How do I store it?</a:t>
            </a:r>
          </a:p>
          <a:p>
            <a:r>
              <a:rPr lang="en-US" sz="1200" kern="1200" dirty="0">
                <a:solidFill>
                  <a:schemeClr val="tx1"/>
                </a:solidFill>
                <a:effectLst/>
                <a:latin typeface="+mn-lt"/>
                <a:ea typeface="+mn-ea"/>
                <a:cs typeface="+mn-cs"/>
              </a:rPr>
              <a:t>Naloxone should be stored away from direct light and extreme temperatures. It will generally withstand Pacific Northwest temperatures inside car glove boxes, but should be removed in case of temperature extremes.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Things to consider for a naloxone protocol.. </a:t>
            </a:r>
          </a:p>
          <a:p>
            <a:r>
              <a:rPr lang="en-US" sz="1200" kern="1200" dirty="0">
                <a:solidFill>
                  <a:schemeClr val="tx1"/>
                </a:solidFill>
                <a:effectLst/>
                <a:latin typeface="+mn-lt"/>
                <a:ea typeface="+mn-ea"/>
                <a:cs typeface="+mn-cs"/>
              </a:rPr>
              <a:t>Steps for staff to follow to identify an overdose and call for help</a:t>
            </a:r>
          </a:p>
          <a:p>
            <a:r>
              <a:rPr lang="en-US" sz="1200" kern="1200" dirty="0">
                <a:solidFill>
                  <a:schemeClr val="tx1"/>
                </a:solidFill>
                <a:effectLst/>
                <a:latin typeface="+mn-lt"/>
                <a:ea typeface="+mn-ea"/>
                <a:cs typeface="+mn-cs"/>
              </a:rPr>
              <a:t>Who is allowed to administer medical aid</a:t>
            </a:r>
          </a:p>
          <a:p>
            <a:r>
              <a:rPr lang="en-US" sz="1200" kern="1200" dirty="0">
                <a:solidFill>
                  <a:schemeClr val="tx1"/>
                </a:solidFill>
                <a:effectLst/>
                <a:latin typeface="+mn-lt"/>
                <a:ea typeface="+mn-ea"/>
                <a:cs typeface="+mn-cs"/>
              </a:rPr>
              <a:t>How staff will be trained and given refresher trainings</a:t>
            </a:r>
          </a:p>
          <a:p>
            <a:r>
              <a:rPr lang="en-US" sz="1200" kern="1200" dirty="0">
                <a:solidFill>
                  <a:schemeClr val="tx1"/>
                </a:solidFill>
                <a:effectLst/>
                <a:latin typeface="+mn-lt"/>
                <a:ea typeface="+mn-ea"/>
                <a:cs typeface="+mn-cs"/>
              </a:rPr>
              <a:t>Tracking expiration dates and storage</a:t>
            </a:r>
          </a:p>
          <a:p>
            <a:r>
              <a:rPr lang="en-US" sz="1200" kern="1200" dirty="0">
                <a:solidFill>
                  <a:schemeClr val="tx1"/>
                </a:solidFill>
                <a:effectLst/>
                <a:latin typeface="+mn-lt"/>
                <a:ea typeface="+mn-ea"/>
                <a:cs typeface="+mn-cs"/>
              </a:rPr>
              <a:t>Point person for questions and training</a:t>
            </a:r>
            <a:endParaRPr lang="en-US" dirty="0"/>
          </a:p>
          <a:p>
            <a:endParaRPr lang="en-US"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14</a:t>
            </a:fld>
            <a:endParaRPr lang="en-US"/>
          </a:p>
        </p:txBody>
      </p:sp>
    </p:spTree>
    <p:extLst>
      <p:ext uri="{BB962C8B-B14F-4D97-AF65-F5344CB8AC3E}">
        <p14:creationId xmlns:p14="http://schemas.microsoft.com/office/powerpoint/2010/main" val="373718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Questions?</a:t>
            </a:r>
            <a:endParaRPr lang="en-US"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6E918B4-5C4E-437D-BE44-BA3663E6A10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Using </a:t>
            </a:r>
            <a:r>
              <a:rPr lang="en-US" sz="1200" b="1" i="0" kern="1200" dirty="0" err="1">
                <a:solidFill>
                  <a:schemeClr val="tx1"/>
                </a:solidFill>
                <a:latin typeface="+mn-lt"/>
                <a:ea typeface="+mn-ea"/>
                <a:cs typeface="+mn-cs"/>
              </a:rPr>
              <a:t>opioids</a:t>
            </a:r>
            <a:r>
              <a:rPr lang="en-US" sz="1200" b="1" i="0" kern="1200" dirty="0">
                <a:solidFill>
                  <a:schemeClr val="tx1"/>
                </a:solidFill>
                <a:latin typeface="+mn-lt"/>
                <a:ea typeface="+mn-ea"/>
                <a:cs typeface="+mn-cs"/>
              </a:rPr>
              <a:t> again after your tolerance has dropped</a:t>
            </a:r>
            <a:r>
              <a:rPr lang="en-US" sz="1200" b="0" i="0" kern="1200" dirty="0">
                <a:solidFill>
                  <a:schemeClr val="tx1"/>
                </a:solidFill>
                <a:latin typeface="+mn-lt"/>
                <a:ea typeface="+mn-ea"/>
                <a:cs typeface="+mn-cs"/>
              </a:rPr>
              <a:t> (e.g., like after being in treatment, a hospital, or jail). After a break from </a:t>
            </a:r>
            <a:r>
              <a:rPr lang="en-US" sz="1200" b="0" i="0" kern="1200" dirty="0" err="1">
                <a:solidFill>
                  <a:schemeClr val="tx1"/>
                </a:solidFill>
                <a:latin typeface="+mn-lt"/>
                <a:ea typeface="+mn-ea"/>
                <a:cs typeface="+mn-cs"/>
              </a:rPr>
              <a:t>opioids</a:t>
            </a:r>
            <a:r>
              <a:rPr lang="en-US" sz="1200" b="0" i="0" kern="1200" dirty="0">
                <a:solidFill>
                  <a:schemeClr val="tx1"/>
                </a:solidFill>
                <a:latin typeface="+mn-lt"/>
                <a:ea typeface="+mn-ea"/>
                <a:cs typeface="+mn-cs"/>
              </a:rPr>
              <a:t>, the body can’t handle as much as it did before.</a:t>
            </a:r>
          </a:p>
          <a:p>
            <a:r>
              <a:rPr lang="en-US" sz="1200" b="1" i="0" kern="1200" dirty="0">
                <a:solidFill>
                  <a:schemeClr val="tx1"/>
                </a:solidFill>
                <a:latin typeface="+mn-lt"/>
                <a:ea typeface="+mn-ea"/>
                <a:cs typeface="+mn-cs"/>
              </a:rPr>
              <a:t>Taking prescription pain medication more often or in higher doses</a:t>
            </a:r>
            <a:r>
              <a:rPr lang="en-US" sz="1200" b="0" i="0" kern="1200" dirty="0">
                <a:solidFill>
                  <a:schemeClr val="tx1"/>
                </a:solidFill>
                <a:latin typeface="+mn-lt"/>
                <a:ea typeface="+mn-ea"/>
                <a:cs typeface="+mn-cs"/>
              </a:rPr>
              <a:t> than prescribed-or using someone else’s prescription pain medication. The dose could be too much.</a:t>
            </a:r>
          </a:p>
          <a:p>
            <a:r>
              <a:rPr lang="en-US" sz="1200" b="1" i="0" kern="1200" dirty="0">
                <a:solidFill>
                  <a:schemeClr val="tx1"/>
                </a:solidFill>
                <a:latin typeface="+mn-lt"/>
                <a:ea typeface="+mn-ea"/>
                <a:cs typeface="+mn-cs"/>
              </a:rPr>
              <a:t>Using heroin or pills bought on the street</a:t>
            </a:r>
            <a:r>
              <a:rPr lang="en-US" sz="1200" b="0" i="0" kern="1200" dirty="0">
                <a:solidFill>
                  <a:schemeClr val="tx1"/>
                </a:solidFill>
                <a:latin typeface="+mn-lt"/>
                <a:ea typeface="+mn-ea"/>
                <a:cs typeface="+mn-cs"/>
              </a:rPr>
              <a:t>. Heroin and street pills often contain other substances that can be dangerously toxic.</a:t>
            </a:r>
          </a:p>
          <a:p>
            <a:r>
              <a:rPr lang="en-US" sz="1200" b="1" i="0" kern="1200" dirty="0">
                <a:solidFill>
                  <a:schemeClr val="tx1"/>
                </a:solidFill>
                <a:latin typeface="+mn-lt"/>
                <a:ea typeface="+mn-ea"/>
                <a:cs typeface="+mn-cs"/>
              </a:rPr>
              <a:t>Using </a:t>
            </a:r>
            <a:r>
              <a:rPr lang="en-US" sz="1200" b="1" i="0" kern="1200" dirty="0" err="1">
                <a:solidFill>
                  <a:schemeClr val="tx1"/>
                </a:solidFill>
                <a:latin typeface="+mn-lt"/>
                <a:ea typeface="+mn-ea"/>
                <a:cs typeface="+mn-cs"/>
              </a:rPr>
              <a:t>opioids</a:t>
            </a:r>
            <a:r>
              <a:rPr lang="en-US" sz="1200" b="1" i="0" kern="1200" dirty="0">
                <a:solidFill>
                  <a:schemeClr val="tx1"/>
                </a:solidFill>
                <a:latin typeface="+mn-lt"/>
                <a:ea typeface="+mn-ea"/>
                <a:cs typeface="+mn-cs"/>
              </a:rPr>
              <a:t> with alcohol or other drugs </a:t>
            </a:r>
            <a:r>
              <a:rPr lang="en-US" sz="1200" b="0" i="0" kern="1200" dirty="0">
                <a:solidFill>
                  <a:schemeClr val="tx1"/>
                </a:solidFill>
                <a:latin typeface="+mn-lt"/>
                <a:ea typeface="+mn-ea"/>
                <a:cs typeface="+mn-cs"/>
              </a:rPr>
              <a:t>including sleeping pills, benzodiazepines (“</a:t>
            </a:r>
            <a:r>
              <a:rPr lang="en-US" sz="1200" b="0" i="0" kern="1200" dirty="0" err="1">
                <a:solidFill>
                  <a:schemeClr val="tx1"/>
                </a:solidFill>
                <a:latin typeface="+mn-lt"/>
                <a:ea typeface="+mn-ea"/>
                <a:cs typeface="+mn-cs"/>
              </a:rPr>
              <a:t>benzos</a:t>
            </a:r>
            <a:r>
              <a:rPr lang="en-US" sz="1200" b="0" i="0" kern="1200" dirty="0">
                <a:solidFill>
                  <a:schemeClr val="tx1"/>
                </a:solidFill>
                <a:latin typeface="+mn-lt"/>
                <a:ea typeface="+mn-ea"/>
                <a:cs typeface="+mn-cs"/>
              </a:rPr>
              <a:t>” like Valium and </a:t>
            </a:r>
            <a:r>
              <a:rPr lang="en-US" sz="1200" b="0" i="0" kern="1200" dirty="0" err="1">
                <a:solidFill>
                  <a:schemeClr val="tx1"/>
                </a:solidFill>
                <a:latin typeface="+mn-lt"/>
                <a:ea typeface="+mn-ea"/>
                <a:cs typeface="+mn-cs"/>
              </a:rPr>
              <a:t>Xanax</a:t>
            </a:r>
            <a:r>
              <a:rPr lang="en-US" sz="1200" b="0" i="0" kern="1200" dirty="0">
                <a:solidFill>
                  <a:schemeClr val="tx1"/>
                </a:solidFill>
                <a:latin typeface="+mn-lt"/>
                <a:ea typeface="+mn-ea"/>
                <a:cs typeface="+mn-cs"/>
              </a:rPr>
              <a:t>), cocaine and methamphetamine.</a:t>
            </a:r>
          </a:p>
          <a:p>
            <a:r>
              <a:rPr lang="en-US" sz="1200" b="0" i="0" kern="1200" dirty="0">
                <a:solidFill>
                  <a:schemeClr val="tx1"/>
                </a:solidFill>
                <a:latin typeface="+mn-lt"/>
                <a:ea typeface="+mn-ea"/>
                <a:cs typeface="+mn-cs"/>
              </a:rPr>
              <a:t>Any </a:t>
            </a:r>
            <a:r>
              <a:rPr lang="en-US" sz="1200" b="1" i="0" kern="1200" dirty="0">
                <a:solidFill>
                  <a:schemeClr val="tx1"/>
                </a:solidFill>
                <a:latin typeface="+mn-lt"/>
                <a:ea typeface="+mn-ea"/>
                <a:cs typeface="+mn-cs"/>
              </a:rPr>
              <a:t>current or chronic illness</a:t>
            </a:r>
            <a:r>
              <a:rPr lang="en-US" sz="1200" b="0" i="0" kern="1200" dirty="0">
                <a:solidFill>
                  <a:schemeClr val="tx1"/>
                </a:solidFill>
                <a:latin typeface="+mn-lt"/>
                <a:ea typeface="+mn-ea"/>
                <a:cs typeface="+mn-cs"/>
              </a:rPr>
              <a:t> that weakens the heart or makes it harder to breathe.</a:t>
            </a:r>
          </a:p>
          <a:p>
            <a:r>
              <a:rPr lang="en-US" sz="1200" b="1" i="0" kern="1200" dirty="0">
                <a:solidFill>
                  <a:schemeClr val="tx1"/>
                </a:solidFill>
                <a:latin typeface="+mn-lt"/>
                <a:ea typeface="+mn-ea"/>
                <a:cs typeface="+mn-cs"/>
              </a:rPr>
              <a:t>Using </a:t>
            </a:r>
            <a:r>
              <a:rPr lang="en-US" sz="1200" b="1" i="0" kern="1200" dirty="0" err="1">
                <a:solidFill>
                  <a:schemeClr val="tx1"/>
                </a:solidFill>
                <a:latin typeface="+mn-lt"/>
                <a:ea typeface="+mn-ea"/>
                <a:cs typeface="+mn-cs"/>
              </a:rPr>
              <a:t>opioids</a:t>
            </a:r>
            <a:r>
              <a:rPr lang="en-US" sz="1200" b="1" i="0" kern="1200" dirty="0">
                <a:solidFill>
                  <a:schemeClr val="tx1"/>
                </a:solidFill>
                <a:latin typeface="+mn-lt"/>
                <a:ea typeface="+mn-ea"/>
                <a:cs typeface="+mn-cs"/>
              </a:rPr>
              <a:t> alone</a:t>
            </a:r>
            <a:r>
              <a:rPr lang="en-US" sz="1200" b="0" i="0" kern="1200" dirty="0">
                <a:solidFill>
                  <a:schemeClr val="tx1"/>
                </a:solidFill>
                <a:latin typeface="+mn-lt"/>
                <a:ea typeface="+mn-ea"/>
                <a:cs typeface="+mn-cs"/>
              </a:rPr>
              <a:t>. You are more likely to die from an overdose if no one is there to help.</a:t>
            </a:r>
          </a:p>
          <a:p>
            <a:r>
              <a:rPr lang="en-US" sz="1200" b="1" i="0" kern="1200" dirty="0">
                <a:solidFill>
                  <a:schemeClr val="tx1"/>
                </a:solidFill>
                <a:latin typeface="+mn-lt"/>
                <a:ea typeface="+mn-ea"/>
                <a:cs typeface="+mn-cs"/>
              </a:rPr>
              <a:t>Previous overdose</a:t>
            </a:r>
            <a:r>
              <a:rPr lang="en-US" sz="1200" b="0" i="0" kern="1200" dirty="0">
                <a:solidFill>
                  <a:schemeClr val="tx1"/>
                </a:solidFill>
                <a:latin typeface="+mn-lt"/>
                <a:ea typeface="+mn-ea"/>
                <a:cs typeface="+mn-cs"/>
              </a:rPr>
              <a:t>. A person who has overdosed before is more likely to overdose again.</a:t>
            </a:r>
          </a:p>
          <a:p>
            <a:endParaRPr lang="en-US" baseline="0"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Overdose</a:t>
            </a:r>
            <a:r>
              <a:rPr lang="en-US" baseline="0" dirty="0"/>
              <a:t> (or </a:t>
            </a:r>
            <a:r>
              <a:rPr lang="en-US" baseline="0" dirty="0" err="1"/>
              <a:t>opioid</a:t>
            </a:r>
            <a:r>
              <a:rPr lang="en-US" baseline="0" dirty="0"/>
              <a:t> poisoning) happens when there is a toxic amount of a drug or combination of drugs and it overwhelms the body.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Naloxone</a:t>
            </a:r>
            <a:r>
              <a:rPr lang="en-US" dirty="0"/>
              <a:t>, brand name </a:t>
            </a:r>
            <a:r>
              <a:rPr lang="en-US" dirty="0" err="1"/>
              <a:t>Narcan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 people</a:t>
            </a:r>
            <a:r>
              <a:rPr lang="en-US" baseline="0" dirty="0"/>
              <a:t> can overdose on lots of things, </a:t>
            </a:r>
            <a:r>
              <a:rPr lang="en-US" baseline="0" dirty="0" err="1"/>
              <a:t>Narcan</a:t>
            </a:r>
            <a:r>
              <a:rPr lang="en-US" baseline="0" dirty="0"/>
              <a:t> is only for an </a:t>
            </a:r>
            <a:r>
              <a:rPr lang="en-US" baseline="0" dirty="0" err="1"/>
              <a:t>opioid</a:t>
            </a:r>
            <a:r>
              <a:rPr lang="en-US" baseline="0" dirty="0"/>
              <a:t> overdose</a:t>
            </a:r>
            <a:endParaRPr lang="en-US"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918B4-5C4E-437D-BE44-BA3663E6A10A}" type="slidenum">
              <a:rPr lang="en-US" smtClean="0"/>
              <a:pPr/>
              <a:t>7</a:t>
            </a:fld>
            <a:endParaRPr lang="en-US"/>
          </a:p>
        </p:txBody>
      </p:sp>
    </p:spTree>
    <p:extLst>
      <p:ext uri="{BB962C8B-B14F-4D97-AF65-F5344CB8AC3E}">
        <p14:creationId xmlns:p14="http://schemas.microsoft.com/office/powerpoint/2010/main" val="374763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918B4-5C4E-437D-BE44-BA3663E6A10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918B4-5C4E-437D-BE44-BA3663E6A10A}" type="slidenum">
              <a:rPr lang="en-US" smtClean="0"/>
              <a:pPr/>
              <a:t>9</a:t>
            </a:fld>
            <a:endParaRPr lang="en-US"/>
          </a:p>
        </p:txBody>
      </p:sp>
    </p:spTree>
    <p:extLst>
      <p:ext uri="{BB962C8B-B14F-4D97-AF65-F5344CB8AC3E}">
        <p14:creationId xmlns:p14="http://schemas.microsoft.com/office/powerpoint/2010/main" val="154042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918B4-5C4E-437D-BE44-BA3663E6A10A}" type="slidenum">
              <a:rPr lang="en-US" smtClean="0"/>
              <a:pPr/>
              <a:t>10</a:t>
            </a:fld>
            <a:endParaRPr lang="en-US"/>
          </a:p>
        </p:txBody>
      </p:sp>
    </p:spTree>
    <p:extLst>
      <p:ext uri="{BB962C8B-B14F-4D97-AF65-F5344CB8AC3E}">
        <p14:creationId xmlns:p14="http://schemas.microsoft.com/office/powerpoint/2010/main" val="95757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7A95A-FBCB-4B9D-9954-69D5EDAB324D}"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AB2D2-867B-48B7-973B-1D571EE417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7A95A-FBCB-4B9D-9954-69D5EDAB324D}" type="datetimeFigureOut">
              <a:rPr lang="en-US" smtClean="0"/>
              <a:pPr/>
              <a:t>10/19/2023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AB2D2-867B-48B7-973B-1D571EE417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Paul@nasen.org" TargetMode="External"/><Relationship Id="rId2" Type="http://schemas.openxmlformats.org/officeDocument/2006/relationships/hyperlink" Target="mailto:Stephanie@nasen.or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braveapp.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rver12s\Folder Redirection\Hanna\Desktop\DPP-logo-3c.png"/>
          <p:cNvPicPr>
            <a:picLocks noChangeAspect="1" noChangeArrowheads="1"/>
          </p:cNvPicPr>
          <p:nvPr/>
        </p:nvPicPr>
        <p:blipFill>
          <a:blip r:embed="rId3" cstate="print"/>
          <a:srcRect/>
          <a:stretch>
            <a:fillRect/>
          </a:stretch>
        </p:blipFill>
        <p:spPr bwMode="auto">
          <a:xfrm>
            <a:off x="838200" y="838200"/>
            <a:ext cx="7374376" cy="2514600"/>
          </a:xfrm>
          <a:prstGeom prst="rect">
            <a:avLst/>
          </a:prstGeom>
          <a:noFill/>
        </p:spPr>
      </p:pic>
      <p:sp>
        <p:nvSpPr>
          <p:cNvPr id="7" name="Content Placeholder 2"/>
          <p:cNvSpPr txBox="1">
            <a:spLocks/>
          </p:cNvSpPr>
          <p:nvPr/>
        </p:nvSpPr>
        <p:spPr>
          <a:xfrm>
            <a:off x="762000" y="3886200"/>
            <a:ext cx="7467600" cy="25908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400" i="0" u="none" strike="noStrike" kern="1200" cap="none" spc="0" normalizeH="0" baseline="0" noProof="0" dirty="0">
                <a:ln>
                  <a:noFill/>
                </a:ln>
                <a:solidFill>
                  <a:srgbClr val="6DCFF6"/>
                </a:solidFill>
                <a:effectLst/>
                <a:uLnTx/>
                <a:uFillTx/>
                <a:latin typeface="+mn-lt"/>
                <a:ea typeface="+mn-ea"/>
                <a:cs typeface="+mn-cs"/>
              </a:rPr>
              <a:t>Overdose Response</a:t>
            </a:r>
            <a:r>
              <a:rPr kumimoji="0" lang="en-US" sz="5400" i="0" u="none" strike="noStrike" kern="1200" cap="none" spc="0" normalizeH="0" noProof="0" dirty="0">
                <a:ln>
                  <a:noFill/>
                </a:ln>
                <a:solidFill>
                  <a:srgbClr val="6DCFF6"/>
                </a:solidFill>
                <a:effectLst/>
                <a:uLnTx/>
                <a:uFillTx/>
                <a:latin typeface="+mn-lt"/>
                <a:ea typeface="+mn-ea"/>
                <a:cs typeface="+mn-cs"/>
              </a:rPr>
              <a:t> and Naloxone Training</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5400" baseline="0" dirty="0">
              <a:solidFill>
                <a:srgbClr val="898989"/>
              </a:solidFill>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600" i="0" u="none" strike="noStrike" kern="1200" cap="none" spc="0" normalizeH="0" noProof="0" dirty="0">
                <a:ln>
                  <a:noFill/>
                </a:ln>
                <a:solidFill>
                  <a:srgbClr val="898989"/>
                </a:solidFill>
                <a:effectLst/>
                <a:uLnTx/>
                <a:uFillTx/>
                <a:latin typeface="+mn-lt"/>
                <a:ea typeface="+mn-ea"/>
                <a:cs typeface="+mn-cs"/>
              </a:rPr>
              <a:t>Tacoma Needle Exchange</a:t>
            </a:r>
            <a:endParaRPr kumimoji="0" lang="en-US" sz="2600" i="0" u="none" strike="noStrike" kern="1200" cap="none" spc="0" normalizeH="0" baseline="0" noProof="0" dirty="0">
              <a:ln>
                <a:noFill/>
              </a:ln>
              <a:solidFill>
                <a:srgbClr val="898989"/>
              </a:solidFill>
              <a:effectLst/>
              <a:uLnTx/>
              <a:uFillTx/>
              <a:latin typeface="+mn-lt"/>
              <a:ea typeface="+mn-ea"/>
              <a:cs typeface="+mn-cs"/>
            </a:endParaRPr>
          </a:p>
        </p:txBody>
      </p:sp>
      <p:sp>
        <p:nvSpPr>
          <p:cNvPr id="5" name="Rectangle 4"/>
          <p:cNvSpPr/>
          <p:nvPr/>
        </p:nvSpPr>
        <p:spPr>
          <a:xfrm>
            <a:off x="152400" y="152400"/>
            <a:ext cx="8839200" cy="6553200"/>
          </a:xfrm>
          <a:prstGeom prst="rect">
            <a:avLst/>
          </a:prstGeom>
          <a:noFill/>
          <a:ln w="3810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898989"/>
                </a:solidFill>
              </a:ln>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rgbClr val="6DCFF6"/>
                </a:solidFill>
                <a:latin typeface="+mj-lt"/>
                <a:ea typeface="+mj-ea"/>
                <a:cs typeface="+mj-cs"/>
              </a:rPr>
              <a:t>3</a:t>
            </a:r>
            <a:r>
              <a:rPr kumimoji="0" lang="en-US" sz="4400" b="0" i="0" u="none" strike="noStrike" kern="1200" cap="none" spc="0" normalizeH="0" baseline="0" noProof="0" dirty="0">
                <a:ln>
                  <a:noFill/>
                </a:ln>
                <a:solidFill>
                  <a:srgbClr val="6DCFF6"/>
                </a:solidFill>
                <a:effectLst/>
                <a:uLnTx/>
                <a:uFillTx/>
                <a:latin typeface="+mj-lt"/>
                <a:ea typeface="+mj-ea"/>
                <a:cs typeface="+mj-cs"/>
              </a:rPr>
              <a:t>. </a:t>
            </a:r>
            <a:r>
              <a:rPr lang="en-US" sz="4400" dirty="0">
                <a:solidFill>
                  <a:srgbClr val="6DCFF6"/>
                </a:solidFill>
                <a:latin typeface="+mj-lt"/>
                <a:ea typeface="+mj-ea"/>
                <a:cs typeface="+mj-cs"/>
              </a:rPr>
              <a:t>A</a:t>
            </a:r>
            <a:r>
              <a:rPr kumimoji="0" lang="en-US" sz="4400" b="0" i="0" u="none" strike="noStrike" kern="1200" cap="none" spc="0" normalizeH="0" baseline="0" noProof="0" dirty="0" err="1">
                <a:ln>
                  <a:noFill/>
                </a:ln>
                <a:solidFill>
                  <a:srgbClr val="6DCFF6"/>
                </a:solidFill>
                <a:effectLst/>
                <a:uLnTx/>
                <a:uFillTx/>
                <a:latin typeface="+mj-lt"/>
                <a:ea typeface="+mj-ea"/>
                <a:cs typeface="+mj-cs"/>
              </a:rPr>
              <a:t>dminister</a:t>
            </a:r>
            <a:r>
              <a:rPr kumimoji="0" lang="en-US" sz="4400" b="0" i="0" u="none" strike="noStrike" kern="1200" cap="none" spc="0" normalizeH="0" baseline="0" noProof="0" dirty="0">
                <a:ln>
                  <a:noFill/>
                </a:ln>
                <a:solidFill>
                  <a:srgbClr val="6DCFF6"/>
                </a:solidFill>
                <a:effectLst/>
                <a:uLnTx/>
                <a:uFillTx/>
                <a:latin typeface="+mj-lt"/>
                <a:ea typeface="+mj-ea"/>
                <a:cs typeface="+mj-cs"/>
              </a:rPr>
              <a:t> IM naloxone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550918" y="1558413"/>
            <a:ext cx="4016166" cy="2731723"/>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Take the </a:t>
            </a:r>
            <a:r>
              <a:rPr kumimoji="0" lang="en-US" sz="2000" b="0" i="0" u="none" strike="noStrike" kern="1200" cap="none" spc="0" normalizeH="0" baseline="0" noProof="0" dirty="0" err="1">
                <a:ln>
                  <a:noFill/>
                </a:ln>
                <a:solidFill>
                  <a:schemeClr val="tx1"/>
                </a:solidFill>
                <a:effectLst/>
                <a:uLnTx/>
                <a:uFillTx/>
                <a:latin typeface="+mn-lt"/>
                <a:ea typeface="+mn-ea"/>
                <a:cs typeface="+mn-cs"/>
              </a:rPr>
              <a:t>ora</a:t>
            </a:r>
            <a:r>
              <a:rPr lang="en-US" sz="2000" dirty="0" err="1"/>
              <a:t>nge</a:t>
            </a:r>
            <a:r>
              <a:rPr lang="en-US" sz="2000" dirty="0"/>
              <a:t> cap off the vial</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Draw up all the liquid in</a:t>
            </a:r>
            <a:r>
              <a:rPr lang="en-US" sz="2000" dirty="0"/>
              <a:t>to the syringe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Inject the needle straight into a muscle (upper arm, thigh, or buttock)</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Begin rescue breathing</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buFont typeface="Arial" pitchFamily="34" charset="0"/>
              <a:buChar char="•"/>
              <a:defRPr/>
            </a:pPr>
            <a:r>
              <a:rPr lang="en-US" sz="2000" dirty="0"/>
              <a:t>Wait 2-3 minutes, no response?          Administer 2</a:t>
            </a:r>
            <a:r>
              <a:rPr lang="en-US" sz="2000" baseline="30000" dirty="0"/>
              <a:t>nd</a:t>
            </a:r>
            <a:r>
              <a:rPr lang="en-US" sz="2000" dirty="0"/>
              <a:t> dose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1F8B01D6-1725-41FD-A01A-80FE0CF38D7C}"/>
              </a:ext>
            </a:extLst>
          </p:cNvPr>
          <p:cNvSpPr txBox="1"/>
          <p:nvPr/>
        </p:nvSpPr>
        <p:spPr>
          <a:xfrm>
            <a:off x="457200" y="4831140"/>
            <a:ext cx="8229600" cy="1569660"/>
          </a:xfrm>
          <a:prstGeom prst="rect">
            <a:avLst/>
          </a:prstGeom>
          <a:solidFill>
            <a:srgbClr val="6DCFF6">
              <a:alpha val="40000"/>
            </a:srgbClr>
          </a:solidFill>
        </p:spPr>
        <p:txBody>
          <a:bodyPr wrap="square" rtlCol="0">
            <a:spAutoFit/>
          </a:bodyPr>
          <a:lstStyle/>
          <a:p>
            <a:pPr algn="ctr"/>
            <a:r>
              <a:rPr lang="en-US" sz="2400" b="1" dirty="0"/>
              <a:t>Oxygen is critical in an overdose! </a:t>
            </a:r>
          </a:p>
          <a:p>
            <a:pPr algn="ctr"/>
            <a:r>
              <a:rPr lang="en-US" sz="2400" dirty="0"/>
              <a:t>If person is not breathing, give rescue breaths between doses.</a:t>
            </a:r>
          </a:p>
          <a:p>
            <a:pPr algn="ctr"/>
            <a:r>
              <a:rPr lang="en-US" sz="2400" i="1" dirty="0"/>
              <a:t>Lay person flat, tilt head, pinch nose, and provide </a:t>
            </a:r>
            <a:r>
              <a:rPr lang="en-US" sz="2400" b="1" i="1" u="sng" dirty="0"/>
              <a:t>one slow breath every 5 seconds.</a:t>
            </a:r>
          </a:p>
        </p:txBody>
      </p:sp>
      <p:pic>
        <p:nvPicPr>
          <p:cNvPr id="11" name="Picture 10" descr="A picture containing text, clipart&#10;&#10;Description automatically generated">
            <a:extLst>
              <a:ext uri="{FF2B5EF4-FFF2-40B4-BE49-F238E27FC236}">
                <a16:creationId xmlns:a16="http://schemas.microsoft.com/office/drawing/2014/main" id="{4A8BDDEB-0DCD-4818-910E-C3D36E2FA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371600"/>
            <a:ext cx="3200400" cy="3086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rgbClr val="6DCFF6"/>
                </a:solidFill>
                <a:latin typeface="+mj-lt"/>
                <a:ea typeface="+mj-ea"/>
                <a:cs typeface="+mj-cs"/>
              </a:rPr>
              <a:t>3</a:t>
            </a:r>
            <a:r>
              <a:rPr kumimoji="0" lang="en-US" sz="4400" b="0" i="0" u="none" strike="noStrike" kern="1200" cap="none" spc="0" normalizeH="0" baseline="0" noProof="0" dirty="0">
                <a:ln>
                  <a:noFill/>
                </a:ln>
                <a:solidFill>
                  <a:srgbClr val="6DCFF6"/>
                </a:solidFill>
                <a:effectLst/>
                <a:uLnTx/>
                <a:uFillTx/>
                <a:latin typeface="+mj-lt"/>
                <a:ea typeface="+mj-ea"/>
                <a:cs typeface="+mj-cs"/>
              </a:rPr>
              <a:t>. </a:t>
            </a:r>
            <a:r>
              <a:rPr lang="en-US" sz="4400" dirty="0">
                <a:solidFill>
                  <a:srgbClr val="6DCFF6"/>
                </a:solidFill>
                <a:latin typeface="+mj-lt"/>
                <a:ea typeface="+mj-ea"/>
                <a:cs typeface="+mj-cs"/>
              </a:rPr>
              <a:t>A</a:t>
            </a:r>
            <a:r>
              <a:rPr kumimoji="0" lang="en-US" sz="4400" b="0" i="0" u="none" strike="noStrike" kern="1200" cap="none" spc="0" normalizeH="0" baseline="0" noProof="0" dirty="0" err="1">
                <a:ln>
                  <a:noFill/>
                </a:ln>
                <a:solidFill>
                  <a:srgbClr val="6DCFF6"/>
                </a:solidFill>
                <a:effectLst/>
                <a:uLnTx/>
                <a:uFillTx/>
                <a:latin typeface="+mj-lt"/>
                <a:ea typeface="+mj-ea"/>
                <a:cs typeface="+mj-cs"/>
              </a:rPr>
              <a:t>dminister</a:t>
            </a:r>
            <a:r>
              <a:rPr kumimoji="0" lang="en-US" sz="4400" b="0" i="0" u="none" strike="noStrike" kern="1200" cap="none" spc="0" normalizeH="0" baseline="0" noProof="0" dirty="0">
                <a:ln>
                  <a:noFill/>
                </a:ln>
                <a:solidFill>
                  <a:srgbClr val="6DCFF6"/>
                </a:solidFill>
                <a:effectLst/>
                <a:uLnTx/>
                <a:uFillTx/>
                <a:latin typeface="+mj-lt"/>
                <a:ea typeface="+mj-ea"/>
                <a:cs typeface="+mj-cs"/>
              </a:rPr>
              <a:t> nasal naloxone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567375" y="2209800"/>
            <a:ext cx="4016166" cy="2731723"/>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Peel, place, press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Begin rescue breathing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Wait 2-3 minutes, no response?          Administer 2</a:t>
            </a:r>
            <a:r>
              <a:rPr lang="en-US" sz="2000" baseline="30000" dirty="0"/>
              <a:t>nd</a:t>
            </a:r>
            <a:r>
              <a:rPr lang="en-US" sz="2000" dirty="0"/>
              <a:t> dose</a:t>
            </a:r>
          </a:p>
          <a:p>
            <a:pPr marR="0" lvl="0"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1F8B01D6-1725-41FD-A01A-80FE0CF38D7C}"/>
              </a:ext>
            </a:extLst>
          </p:cNvPr>
          <p:cNvSpPr txBox="1"/>
          <p:nvPr/>
        </p:nvSpPr>
        <p:spPr>
          <a:xfrm>
            <a:off x="457200" y="4831140"/>
            <a:ext cx="8229600" cy="1569660"/>
          </a:xfrm>
          <a:prstGeom prst="rect">
            <a:avLst/>
          </a:prstGeom>
          <a:solidFill>
            <a:srgbClr val="6DCFF6">
              <a:alpha val="40000"/>
            </a:srgbClr>
          </a:solidFill>
        </p:spPr>
        <p:txBody>
          <a:bodyPr wrap="square" rtlCol="0">
            <a:spAutoFit/>
          </a:bodyPr>
          <a:lstStyle/>
          <a:p>
            <a:pPr algn="ctr"/>
            <a:r>
              <a:rPr lang="en-US" sz="2400" b="1" dirty="0"/>
              <a:t>Oxygen is critical in an overdose! </a:t>
            </a:r>
          </a:p>
          <a:p>
            <a:pPr algn="ctr"/>
            <a:r>
              <a:rPr lang="en-US" sz="2400" dirty="0"/>
              <a:t>If person is not breathing, give rescue breaths between doses.</a:t>
            </a:r>
          </a:p>
          <a:p>
            <a:pPr algn="ctr"/>
            <a:r>
              <a:rPr lang="en-US" sz="2400" i="1" dirty="0"/>
              <a:t>Lay person flat, tilt head, pinch nose, and provide </a:t>
            </a:r>
            <a:r>
              <a:rPr lang="en-US" sz="2400" b="1" i="1" u="sng" dirty="0"/>
              <a:t>one slow breath every 5 seconds.</a:t>
            </a:r>
          </a:p>
        </p:txBody>
      </p:sp>
      <p:pic>
        <p:nvPicPr>
          <p:cNvPr id="8" name="Picture 7">
            <a:extLst>
              <a:ext uri="{FF2B5EF4-FFF2-40B4-BE49-F238E27FC236}">
                <a16:creationId xmlns:a16="http://schemas.microsoft.com/office/drawing/2014/main" id="{0EBC05BF-6AFF-4EC8-AE59-11BC60ED2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941" y="1347797"/>
            <a:ext cx="3036459" cy="3148003"/>
          </a:xfrm>
          <a:prstGeom prst="rect">
            <a:avLst/>
          </a:prstGeom>
        </p:spPr>
      </p:pic>
    </p:spTree>
    <p:extLst>
      <p:ext uri="{BB962C8B-B14F-4D97-AF65-F5344CB8AC3E}">
        <p14:creationId xmlns:p14="http://schemas.microsoft.com/office/powerpoint/2010/main" val="378205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6DCFF6"/>
                </a:solidFill>
              </a:rPr>
              <a:t>4. What next?</a:t>
            </a:r>
          </a:p>
        </p:txBody>
      </p:sp>
      <p:sp>
        <p:nvSpPr>
          <p:cNvPr id="3" name="Content Placeholder 2"/>
          <p:cNvSpPr>
            <a:spLocks noGrp="1"/>
          </p:cNvSpPr>
          <p:nvPr>
            <p:ph idx="1"/>
          </p:nvPr>
        </p:nvSpPr>
        <p:spPr>
          <a:xfrm>
            <a:off x="457200" y="1524000"/>
            <a:ext cx="4495800" cy="4983162"/>
          </a:xfrm>
        </p:spPr>
        <p:txBody>
          <a:bodyPr>
            <a:normAutofit/>
          </a:bodyPr>
          <a:lstStyle/>
          <a:p>
            <a:pPr>
              <a:spcBef>
                <a:spcPts val="768"/>
              </a:spcBef>
            </a:pPr>
            <a:r>
              <a:rPr lang="en-US" sz="2000" dirty="0"/>
              <a:t>Stay with them</a:t>
            </a:r>
          </a:p>
          <a:p>
            <a:pPr>
              <a:spcBef>
                <a:spcPts val="768"/>
              </a:spcBef>
            </a:pPr>
            <a:r>
              <a:rPr lang="en-US" sz="2000" dirty="0"/>
              <a:t>Roll to recovery position</a:t>
            </a:r>
          </a:p>
          <a:p>
            <a:pPr>
              <a:spcBef>
                <a:spcPts val="768"/>
              </a:spcBef>
            </a:pPr>
            <a:r>
              <a:rPr lang="en-US" sz="2000" dirty="0"/>
              <a:t>They may experience                                             mild to severe withdrawal symptoms like pain, sweating, and nausea</a:t>
            </a:r>
          </a:p>
          <a:p>
            <a:pPr>
              <a:spcBef>
                <a:spcPts val="768"/>
              </a:spcBef>
            </a:pPr>
            <a:r>
              <a:rPr lang="en-US" sz="2000" dirty="0"/>
              <a:t>They may feel confused, anxious or slightly agitated, but rarely combative or violent</a:t>
            </a:r>
          </a:p>
          <a:p>
            <a:pPr>
              <a:spcBef>
                <a:spcPts val="768"/>
              </a:spcBef>
            </a:pPr>
            <a:r>
              <a:rPr lang="en-US" sz="2000" dirty="0"/>
              <a:t>Naloxone wears off in 30-90 minutes, at which point it is possible that breathing may stop again</a:t>
            </a:r>
          </a:p>
          <a:p>
            <a:pPr>
              <a:spcBef>
                <a:spcPts val="768"/>
              </a:spcBef>
            </a:pPr>
            <a:endParaRPr lang="en-US" sz="2800" dirty="0"/>
          </a:p>
        </p:txBody>
      </p:sp>
      <p:pic>
        <p:nvPicPr>
          <p:cNvPr id="7" name="Picture 6">
            <a:extLst>
              <a:ext uri="{FF2B5EF4-FFF2-40B4-BE49-F238E27FC236}">
                <a16:creationId xmlns:a16="http://schemas.microsoft.com/office/drawing/2014/main" id="{65E2FC55-6D1C-46A3-9667-B990940DBDBE}"/>
              </a:ext>
            </a:extLst>
          </p:cNvPr>
          <p:cNvPicPr>
            <a:picLocks noChangeAspect="1"/>
          </p:cNvPicPr>
          <p:nvPr/>
        </p:nvPicPr>
        <p:blipFill rotWithShape="1">
          <a:blip r:embed="rId3">
            <a:extLst>
              <a:ext uri="{28A0092B-C50C-407E-A947-70E740481C1C}">
                <a14:useLocalDpi xmlns:a14="http://schemas.microsoft.com/office/drawing/2010/main" val="0"/>
              </a:ext>
            </a:extLst>
          </a:blip>
          <a:srcRect t="72488"/>
          <a:stretch/>
        </p:blipFill>
        <p:spPr>
          <a:xfrm>
            <a:off x="5224950" y="1447800"/>
            <a:ext cx="3385650" cy="24582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DCFF6"/>
                </a:solidFill>
              </a:rPr>
              <a:t>FAQ</a:t>
            </a:r>
          </a:p>
        </p:txBody>
      </p:sp>
      <p:sp>
        <p:nvSpPr>
          <p:cNvPr id="3" name="Content Placeholder 2"/>
          <p:cNvSpPr>
            <a:spLocks noGrp="1"/>
          </p:cNvSpPr>
          <p:nvPr>
            <p:ph idx="1"/>
          </p:nvPr>
        </p:nvSpPr>
        <p:spPr>
          <a:xfrm>
            <a:off x="304800" y="1600200"/>
            <a:ext cx="4495800" cy="4800600"/>
          </a:xfrm>
        </p:spPr>
        <p:txBody>
          <a:bodyPr>
            <a:normAutofit/>
          </a:bodyPr>
          <a:lstStyle/>
          <a:p>
            <a:r>
              <a:rPr lang="en-US" sz="2400" dirty="0"/>
              <a:t>Can you abuse Narcan?</a:t>
            </a:r>
          </a:p>
          <a:p>
            <a:r>
              <a:rPr lang="en-US" sz="2400" dirty="0"/>
              <a:t>What if I don’t know what                                  drugs were taken?</a:t>
            </a:r>
          </a:p>
          <a:p>
            <a:r>
              <a:rPr lang="en-US" sz="2400" dirty="0"/>
              <a:t>Is it legal to carry Narcan?</a:t>
            </a:r>
          </a:p>
          <a:p>
            <a:r>
              <a:rPr lang="en-US" sz="2400" dirty="0"/>
              <a:t>When does it expire?</a:t>
            </a:r>
          </a:p>
          <a:p>
            <a:r>
              <a:rPr lang="en-US" sz="2400" dirty="0"/>
              <a:t>How do I store it?</a:t>
            </a:r>
          </a:p>
          <a:p>
            <a:r>
              <a:rPr lang="en-US" sz="2400" dirty="0"/>
              <a:t>How can I get more?</a:t>
            </a:r>
          </a:p>
          <a:p>
            <a:r>
              <a:rPr lang="en-US" sz="2400" dirty="0"/>
              <a:t>If you need a naloxone protocol for your organization, check the sample protocols on stopoverdose.org</a:t>
            </a:r>
          </a:p>
          <a:p>
            <a:endParaRPr lang="en-US" sz="2400" dirty="0"/>
          </a:p>
        </p:txBody>
      </p:sp>
      <p:pic>
        <p:nvPicPr>
          <p:cNvPr id="8194" name="Picture 2" descr="Image result for the only thing naloxone enables is breathing"/>
          <p:cNvPicPr>
            <a:picLocks noChangeAspect="1" noChangeArrowheads="1"/>
          </p:cNvPicPr>
          <p:nvPr/>
        </p:nvPicPr>
        <p:blipFill>
          <a:blip r:embed="rId3" cstate="print"/>
          <a:srcRect/>
          <a:stretch>
            <a:fillRect/>
          </a:stretch>
        </p:blipFill>
        <p:spPr bwMode="auto">
          <a:xfrm>
            <a:off x="5116689" y="1930118"/>
            <a:ext cx="3581400" cy="29977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DCFF6"/>
                </a:solidFill>
              </a:rPr>
              <a:t>Client Distribution</a:t>
            </a:r>
          </a:p>
        </p:txBody>
      </p:sp>
      <p:sp>
        <p:nvSpPr>
          <p:cNvPr id="3" name="Content Placeholder 2"/>
          <p:cNvSpPr>
            <a:spLocks noGrp="1"/>
          </p:cNvSpPr>
          <p:nvPr>
            <p:ph idx="1"/>
          </p:nvPr>
        </p:nvSpPr>
        <p:spPr>
          <a:xfrm>
            <a:off x="311855" y="1295400"/>
            <a:ext cx="8520289" cy="838200"/>
          </a:xfrm>
        </p:spPr>
        <p:txBody>
          <a:bodyPr>
            <a:normAutofit/>
          </a:bodyPr>
          <a:lstStyle/>
          <a:p>
            <a:pPr marL="0" indent="0">
              <a:buNone/>
            </a:pPr>
            <a:r>
              <a:rPr lang="en-US" sz="2400" dirty="0"/>
              <a:t>When giving your client/ participant a Naloxone kit make sure they know the following:</a:t>
            </a:r>
          </a:p>
        </p:txBody>
      </p:sp>
      <p:sp>
        <p:nvSpPr>
          <p:cNvPr id="4" name="TextBox 3">
            <a:extLst>
              <a:ext uri="{FF2B5EF4-FFF2-40B4-BE49-F238E27FC236}">
                <a16:creationId xmlns:a16="http://schemas.microsoft.com/office/drawing/2014/main" id="{BF546704-579C-43E2-B486-66D10772CB6F}"/>
              </a:ext>
            </a:extLst>
          </p:cNvPr>
          <p:cNvSpPr txBox="1"/>
          <p:nvPr/>
        </p:nvSpPr>
        <p:spPr>
          <a:xfrm>
            <a:off x="609600" y="2413000"/>
            <a:ext cx="5181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How to recognize an overdose</a:t>
            </a:r>
          </a:p>
          <a:p>
            <a:pPr marL="285750" indent="-285750">
              <a:buFont typeface="Arial" panose="020B0604020202020204" pitchFamily="34" charset="0"/>
              <a:buChar char="•"/>
            </a:pPr>
            <a:r>
              <a:rPr lang="en-US" dirty="0"/>
              <a:t>How to administer both the Intramuscular naloxone and the nasal Narcan</a:t>
            </a:r>
          </a:p>
          <a:p>
            <a:pPr marL="285750" indent="-285750">
              <a:buFont typeface="Arial" panose="020B0604020202020204" pitchFamily="34" charset="0"/>
              <a:buChar char="•"/>
            </a:pPr>
            <a:r>
              <a:rPr lang="en-US" dirty="0"/>
              <a:t>Where to keep it stored</a:t>
            </a:r>
          </a:p>
          <a:p>
            <a:pPr marL="285750" indent="-285750">
              <a:buFont typeface="Arial" panose="020B0604020202020204" pitchFamily="34" charset="0"/>
              <a:buChar char="•"/>
            </a:pPr>
            <a:r>
              <a:rPr lang="en-US" dirty="0"/>
              <a:t>The Good Samaritan Laws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2786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BC5DE-05F9-4E8F-8014-5C4AF8CED6FE}"/>
              </a:ext>
            </a:extLst>
          </p:cNvPr>
          <p:cNvSpPr/>
          <p:nvPr/>
        </p:nvSpPr>
        <p:spPr>
          <a:xfrm>
            <a:off x="152400" y="152400"/>
            <a:ext cx="8839200" cy="6553200"/>
          </a:xfrm>
          <a:prstGeom prst="rect">
            <a:avLst/>
          </a:prstGeom>
          <a:noFill/>
          <a:ln w="3810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898989"/>
                </a:solidFill>
              </a:ln>
              <a:solidFill>
                <a:srgbClr val="898989"/>
              </a:solidFill>
            </a:endParaRPr>
          </a:p>
        </p:txBody>
      </p:sp>
      <p:pic>
        <p:nvPicPr>
          <p:cNvPr id="3" name="Picture 2" descr="\\server12s\Folder Redirection\Hanna\Desktop\DPP-logo-3c.png">
            <a:extLst>
              <a:ext uri="{FF2B5EF4-FFF2-40B4-BE49-F238E27FC236}">
                <a16:creationId xmlns:a16="http://schemas.microsoft.com/office/drawing/2014/main" id="{9D25A7DE-70F2-4609-8EC3-B0FAF8F6AEAA}"/>
              </a:ext>
            </a:extLst>
          </p:cNvPr>
          <p:cNvPicPr>
            <a:picLocks noChangeAspect="1" noChangeArrowheads="1"/>
          </p:cNvPicPr>
          <p:nvPr/>
        </p:nvPicPr>
        <p:blipFill>
          <a:blip r:embed="rId2" cstate="print"/>
          <a:srcRect/>
          <a:stretch>
            <a:fillRect/>
          </a:stretch>
        </p:blipFill>
        <p:spPr bwMode="auto">
          <a:xfrm>
            <a:off x="1219200" y="499666"/>
            <a:ext cx="6802909" cy="2319734"/>
          </a:xfrm>
          <a:prstGeom prst="rect">
            <a:avLst/>
          </a:prstGeom>
          <a:noFill/>
        </p:spPr>
      </p:pic>
      <p:sp>
        <p:nvSpPr>
          <p:cNvPr id="4" name="TextBox 3">
            <a:extLst>
              <a:ext uri="{FF2B5EF4-FFF2-40B4-BE49-F238E27FC236}">
                <a16:creationId xmlns:a16="http://schemas.microsoft.com/office/drawing/2014/main" id="{5826F7A3-6DCE-47BA-A40E-2D85DDAFDBB3}"/>
              </a:ext>
            </a:extLst>
          </p:cNvPr>
          <p:cNvSpPr txBox="1"/>
          <p:nvPr/>
        </p:nvSpPr>
        <p:spPr>
          <a:xfrm>
            <a:off x="838200" y="4041059"/>
            <a:ext cx="3124200" cy="769441"/>
          </a:xfrm>
          <a:prstGeom prst="rect">
            <a:avLst/>
          </a:prstGeom>
          <a:noFill/>
        </p:spPr>
        <p:txBody>
          <a:bodyPr wrap="square" rtlCol="0">
            <a:spAutoFit/>
          </a:bodyPr>
          <a:lstStyle/>
          <a:p>
            <a:r>
              <a:rPr lang="en-US" sz="4400" dirty="0">
                <a:solidFill>
                  <a:srgbClr val="6DCFF6"/>
                </a:solidFill>
              </a:rPr>
              <a:t>QUESTIONS</a:t>
            </a:r>
          </a:p>
        </p:txBody>
      </p:sp>
    </p:spTree>
    <p:extLst>
      <p:ext uri="{BB962C8B-B14F-4D97-AF65-F5344CB8AC3E}">
        <p14:creationId xmlns:p14="http://schemas.microsoft.com/office/powerpoint/2010/main" val="142386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C984-19E3-4ACF-8AA7-8BDA4D813C4D}"/>
              </a:ext>
            </a:extLst>
          </p:cNvPr>
          <p:cNvSpPr>
            <a:spLocks noGrp="1"/>
          </p:cNvSpPr>
          <p:nvPr>
            <p:ph type="title"/>
          </p:nvPr>
        </p:nvSpPr>
        <p:spPr>
          <a:xfrm>
            <a:off x="3724072" y="629268"/>
            <a:ext cx="4939868" cy="1286160"/>
          </a:xfrm>
        </p:spPr>
        <p:txBody>
          <a:bodyPr anchor="b">
            <a:normAutofit/>
          </a:bodyPr>
          <a:lstStyle/>
          <a:p>
            <a:r>
              <a:rPr lang="en-US" dirty="0"/>
              <a:t>Naloxone Kit</a:t>
            </a:r>
          </a:p>
        </p:txBody>
      </p:sp>
      <p:sp>
        <p:nvSpPr>
          <p:cNvPr id="3" name="Content Placeholder 2">
            <a:extLst>
              <a:ext uri="{FF2B5EF4-FFF2-40B4-BE49-F238E27FC236}">
                <a16:creationId xmlns:a16="http://schemas.microsoft.com/office/drawing/2014/main" id="{610738E0-C0A6-4118-9D3B-AEB5AAE008E9}"/>
              </a:ext>
            </a:extLst>
          </p:cNvPr>
          <p:cNvSpPr>
            <a:spLocks noGrp="1"/>
          </p:cNvSpPr>
          <p:nvPr>
            <p:ph idx="1"/>
          </p:nvPr>
        </p:nvSpPr>
        <p:spPr>
          <a:xfrm>
            <a:off x="3724073" y="2438400"/>
            <a:ext cx="4939867" cy="3785419"/>
          </a:xfrm>
        </p:spPr>
        <p:txBody>
          <a:bodyPr>
            <a:normAutofit/>
          </a:bodyPr>
          <a:lstStyle/>
          <a:p>
            <a:r>
              <a:rPr lang="en-US" sz="1700" dirty="0"/>
              <a:t>Nasal Narcan</a:t>
            </a:r>
          </a:p>
          <a:p>
            <a:r>
              <a:rPr lang="en-US" sz="1700" dirty="0"/>
              <a:t>Rescue Breathing CPR Mask</a:t>
            </a:r>
          </a:p>
          <a:p>
            <a:r>
              <a:rPr lang="en-US" sz="1700" dirty="0"/>
              <a:t>Instruction Guide</a:t>
            </a:r>
          </a:p>
          <a:p>
            <a:r>
              <a:rPr lang="en-US" sz="1700" dirty="0"/>
              <a:t>Waterproof Case</a:t>
            </a:r>
          </a:p>
          <a:p>
            <a:endParaRPr lang="en-US" sz="1700" dirty="0"/>
          </a:p>
          <a:p>
            <a:pPr marL="0" indent="0">
              <a:buNone/>
            </a:pPr>
            <a:r>
              <a:rPr lang="en-US" sz="1700" dirty="0"/>
              <a:t>Contact </a:t>
            </a:r>
          </a:p>
          <a:p>
            <a:pPr marL="0" indent="0">
              <a:buNone/>
            </a:pPr>
            <a:r>
              <a:rPr lang="en-US" sz="1700" dirty="0"/>
              <a:t>Stephanie </a:t>
            </a:r>
            <a:r>
              <a:rPr lang="en-US" sz="1700" dirty="0" err="1"/>
              <a:t>Prohaska</a:t>
            </a:r>
            <a:r>
              <a:rPr lang="en-US" sz="1700" dirty="0"/>
              <a:t> at</a:t>
            </a:r>
          </a:p>
          <a:p>
            <a:pPr marL="0" indent="0">
              <a:buNone/>
            </a:pPr>
            <a:r>
              <a:rPr lang="en-US" sz="1700" dirty="0"/>
              <a:t> </a:t>
            </a:r>
            <a:r>
              <a:rPr lang="en-US" sz="1700" dirty="0">
                <a:hlinkClick r:id="rId2"/>
              </a:rPr>
              <a:t>Stephanie@nasen.org</a:t>
            </a:r>
            <a:r>
              <a:rPr lang="en-US" sz="1700" dirty="0"/>
              <a:t> or</a:t>
            </a:r>
          </a:p>
          <a:p>
            <a:pPr marL="0" indent="0">
              <a:buNone/>
            </a:pPr>
            <a:r>
              <a:rPr lang="en-US" sz="1700" dirty="0"/>
              <a:t>Paul </a:t>
            </a:r>
            <a:r>
              <a:rPr lang="en-US" sz="1700" dirty="0" err="1"/>
              <a:t>LaKosky</a:t>
            </a:r>
            <a:r>
              <a:rPr lang="en-US" sz="1700" dirty="0"/>
              <a:t> at</a:t>
            </a:r>
          </a:p>
          <a:p>
            <a:pPr marL="0" indent="0">
              <a:buNone/>
            </a:pPr>
            <a:r>
              <a:rPr lang="en-US" sz="1700" dirty="0">
                <a:hlinkClick r:id="rId3"/>
              </a:rPr>
              <a:t>Paul@nasen.org</a:t>
            </a:r>
            <a:endParaRPr lang="en-US" sz="1700" dirty="0"/>
          </a:p>
          <a:p>
            <a:endParaRPr lang="en-US" sz="1700" dirty="0"/>
          </a:p>
          <a:p>
            <a:endParaRPr lang="en-US" sz="1700" dirty="0"/>
          </a:p>
        </p:txBody>
      </p:sp>
      <p:pic>
        <p:nvPicPr>
          <p:cNvPr id="4" name="Picture 3">
            <a:extLst>
              <a:ext uri="{FF2B5EF4-FFF2-40B4-BE49-F238E27FC236}">
                <a16:creationId xmlns:a16="http://schemas.microsoft.com/office/drawing/2014/main" id="{ECFBCABA-8627-4E82-B863-9D8F9315309A}"/>
              </a:ext>
            </a:extLst>
          </p:cNvPr>
          <p:cNvPicPr>
            <a:picLocks noChangeAspect="1"/>
          </p:cNvPicPr>
          <p:nvPr/>
        </p:nvPicPr>
        <p:blipFill rotWithShape="1">
          <a:blip r:embed="rId4"/>
          <a:srcRect l="13121" r="19286"/>
          <a:stretch/>
        </p:blipFill>
        <p:spPr>
          <a:xfrm>
            <a:off x="304800" y="304800"/>
            <a:ext cx="3124200" cy="6162711"/>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1A6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87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2657724"/>
          </a:xfrm>
        </p:spPr>
        <p:txBody>
          <a:bodyPr>
            <a:normAutofit/>
          </a:bodyPr>
          <a:lstStyle/>
          <a:p>
            <a:pPr algn="ctr">
              <a:spcBef>
                <a:spcPts val="0"/>
              </a:spcBef>
              <a:buNone/>
            </a:pPr>
            <a:r>
              <a:rPr lang="en-US" sz="2600" dirty="0">
                <a:solidFill>
                  <a:srgbClr val="898989"/>
                </a:solidFill>
              </a:rPr>
              <a:t>For more information:</a:t>
            </a:r>
          </a:p>
          <a:p>
            <a:pPr algn="ctr">
              <a:spcBef>
                <a:spcPts val="0"/>
              </a:spcBef>
              <a:buNone/>
            </a:pPr>
            <a:endParaRPr lang="en-US" sz="2600" dirty="0">
              <a:solidFill>
                <a:srgbClr val="898989"/>
              </a:solidFill>
            </a:endParaRPr>
          </a:p>
          <a:p>
            <a:pPr algn="ctr">
              <a:spcBef>
                <a:spcPts val="0"/>
              </a:spcBef>
              <a:buNone/>
            </a:pPr>
            <a:r>
              <a:rPr lang="en-US" sz="2600" dirty="0">
                <a:solidFill>
                  <a:srgbClr val="898989"/>
                </a:solidFill>
              </a:rPr>
              <a:t>Stephanie </a:t>
            </a:r>
            <a:r>
              <a:rPr lang="en-US" sz="2600" dirty="0" err="1">
                <a:solidFill>
                  <a:srgbClr val="898989"/>
                </a:solidFill>
              </a:rPr>
              <a:t>Prohaska</a:t>
            </a:r>
            <a:endParaRPr lang="en-US" sz="2600" dirty="0">
              <a:solidFill>
                <a:srgbClr val="898989"/>
              </a:solidFill>
            </a:endParaRPr>
          </a:p>
          <a:p>
            <a:pPr algn="ctr">
              <a:spcBef>
                <a:spcPts val="0"/>
              </a:spcBef>
              <a:buNone/>
            </a:pPr>
            <a:r>
              <a:rPr lang="en-US" sz="2600" dirty="0">
                <a:solidFill>
                  <a:srgbClr val="898989"/>
                </a:solidFill>
              </a:rPr>
              <a:t>Stephanie@nasen.org</a:t>
            </a:r>
          </a:p>
          <a:p>
            <a:pPr algn="ctr">
              <a:spcBef>
                <a:spcPts val="0"/>
              </a:spcBef>
              <a:buNone/>
            </a:pPr>
            <a:endParaRPr lang="en-US" sz="2600" dirty="0">
              <a:solidFill>
                <a:srgbClr val="898989"/>
              </a:solidFill>
            </a:endParaRPr>
          </a:p>
          <a:p>
            <a:pPr algn="ctr">
              <a:spcBef>
                <a:spcPts val="0"/>
              </a:spcBef>
              <a:buNone/>
            </a:pPr>
            <a:r>
              <a:rPr lang="en-US" sz="2800" dirty="0">
                <a:solidFill>
                  <a:srgbClr val="6DCFF6"/>
                </a:solidFill>
              </a:rPr>
              <a:t>tacomaneedleexchange.org</a:t>
            </a:r>
          </a:p>
        </p:txBody>
      </p:sp>
      <p:pic>
        <p:nvPicPr>
          <p:cNvPr id="2050" name="Picture 2" descr="\\server12s\Folder Redirection\Hanna\Desktop\DPP-logo-3c.png"/>
          <p:cNvPicPr>
            <a:picLocks noChangeAspect="1" noChangeArrowheads="1"/>
          </p:cNvPicPr>
          <p:nvPr/>
        </p:nvPicPr>
        <p:blipFill>
          <a:blip r:embed="rId3" cstate="print"/>
          <a:srcRect/>
          <a:stretch>
            <a:fillRect/>
          </a:stretch>
        </p:blipFill>
        <p:spPr bwMode="auto">
          <a:xfrm>
            <a:off x="1219200" y="499666"/>
            <a:ext cx="6802909" cy="2319734"/>
          </a:xfrm>
          <a:prstGeom prst="rect">
            <a:avLst/>
          </a:prstGeom>
          <a:noFill/>
        </p:spPr>
      </p:pic>
      <p:sp>
        <p:nvSpPr>
          <p:cNvPr id="6" name="Rectangle 5"/>
          <p:cNvSpPr/>
          <p:nvPr/>
        </p:nvSpPr>
        <p:spPr>
          <a:xfrm>
            <a:off x="152400" y="152400"/>
            <a:ext cx="8839200" cy="6553200"/>
          </a:xfrm>
          <a:prstGeom prst="rect">
            <a:avLst/>
          </a:prstGeom>
          <a:noFill/>
          <a:ln w="3810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898989"/>
                </a:solidFill>
              </a:ln>
              <a:solidFill>
                <a:srgbClr val="898989"/>
              </a:solidFill>
            </a:endParaRPr>
          </a:p>
        </p:txBody>
      </p:sp>
      <p:sp>
        <p:nvSpPr>
          <p:cNvPr id="2" name="TextBox 1">
            <a:extLst>
              <a:ext uri="{FF2B5EF4-FFF2-40B4-BE49-F238E27FC236}">
                <a16:creationId xmlns:a16="http://schemas.microsoft.com/office/drawing/2014/main" id="{93537B26-05DA-4568-94C3-E74A67C5C7A9}"/>
              </a:ext>
            </a:extLst>
          </p:cNvPr>
          <p:cNvSpPr txBox="1"/>
          <p:nvPr/>
        </p:nvSpPr>
        <p:spPr>
          <a:xfrm>
            <a:off x="2667000" y="5692914"/>
            <a:ext cx="3810000" cy="707886"/>
          </a:xfrm>
          <a:prstGeom prst="rect">
            <a:avLst/>
          </a:prstGeom>
          <a:noFill/>
        </p:spPr>
        <p:txBody>
          <a:bodyPr wrap="square" rtlCol="0">
            <a:spAutoFit/>
          </a:bodyPr>
          <a:lstStyle/>
          <a:p>
            <a:r>
              <a:rPr lang="en-US" sz="4000" dirty="0">
                <a:solidFill>
                  <a:srgbClr val="CF941D"/>
                </a:solidFill>
              </a:rPr>
              <a:t>stopoverdose.org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opiates">
            <a:extLst>
              <a:ext uri="{FF2B5EF4-FFF2-40B4-BE49-F238E27FC236}">
                <a16:creationId xmlns:a16="http://schemas.microsoft.com/office/drawing/2014/main" id="{7F3E4F59-5213-466E-9DC4-2E5979CC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 t="2966" b="2473"/>
          <a:stretch/>
        </p:blipFill>
        <p:spPr bwMode="auto">
          <a:xfrm>
            <a:off x="6019801" y="2309762"/>
            <a:ext cx="2861268" cy="17583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60418" y="0"/>
            <a:ext cx="4182430" cy="1143000"/>
          </a:xfrm>
        </p:spPr>
        <p:txBody>
          <a:bodyPr/>
          <a:lstStyle/>
          <a:p>
            <a:r>
              <a:rPr lang="en-US" dirty="0">
                <a:solidFill>
                  <a:srgbClr val="6DCFF6"/>
                </a:solidFill>
              </a:rPr>
              <a:t>What are Opioids</a:t>
            </a:r>
          </a:p>
        </p:txBody>
      </p:sp>
      <p:sp>
        <p:nvSpPr>
          <p:cNvPr id="3" name="Content Placeholder 2"/>
          <p:cNvSpPr>
            <a:spLocks noGrp="1"/>
          </p:cNvSpPr>
          <p:nvPr>
            <p:ph idx="1"/>
          </p:nvPr>
        </p:nvSpPr>
        <p:spPr>
          <a:xfrm>
            <a:off x="262932" y="1185713"/>
            <a:ext cx="8618136" cy="1405087"/>
          </a:xfrm>
        </p:spPr>
        <p:txBody>
          <a:bodyPr>
            <a:noAutofit/>
          </a:bodyPr>
          <a:lstStyle/>
          <a:p>
            <a:pPr marL="0" indent="0">
              <a:buNone/>
            </a:pPr>
            <a:r>
              <a:rPr lang="en-US" sz="2400" dirty="0"/>
              <a:t>Natural occurring opiates or synthetic opioids bind to specific receptors in the brain, spinal cord, and other parts of the body and reduce the transmission of pain signals</a:t>
            </a:r>
          </a:p>
        </p:txBody>
      </p:sp>
      <p:sp>
        <p:nvSpPr>
          <p:cNvPr id="4" name="TextBox 3">
            <a:extLst>
              <a:ext uri="{FF2B5EF4-FFF2-40B4-BE49-F238E27FC236}">
                <a16:creationId xmlns:a16="http://schemas.microsoft.com/office/drawing/2014/main" id="{EE9BE7A2-E33F-4E38-BECA-435F8F1D5CF8}"/>
              </a:ext>
            </a:extLst>
          </p:cNvPr>
          <p:cNvSpPr txBox="1"/>
          <p:nvPr/>
        </p:nvSpPr>
        <p:spPr>
          <a:xfrm>
            <a:off x="313959" y="2925784"/>
            <a:ext cx="2136950" cy="3139321"/>
          </a:xfrm>
          <a:prstGeom prst="rect">
            <a:avLst/>
          </a:prstGeom>
          <a:solidFill>
            <a:srgbClr val="00B0F0">
              <a:alpha val="40000"/>
            </a:srgbClr>
          </a:solidFill>
        </p:spPr>
        <p:txBody>
          <a:bodyPr wrap="square" rtlCol="0">
            <a:spAutoFit/>
          </a:bodyPr>
          <a:lstStyle/>
          <a:p>
            <a:r>
              <a:rPr lang="en-US" u="sng" dirty="0"/>
              <a:t>Opioids:</a:t>
            </a:r>
          </a:p>
          <a:p>
            <a:r>
              <a:rPr lang="en-US" dirty="0"/>
              <a:t>Heroin</a:t>
            </a:r>
          </a:p>
          <a:p>
            <a:r>
              <a:rPr lang="en-US" dirty="0"/>
              <a:t>Morphine</a:t>
            </a:r>
          </a:p>
          <a:p>
            <a:r>
              <a:rPr lang="en-US" dirty="0"/>
              <a:t>Vicodin</a:t>
            </a:r>
          </a:p>
          <a:p>
            <a:r>
              <a:rPr lang="en-US" dirty="0"/>
              <a:t>OxyContin</a:t>
            </a:r>
          </a:p>
          <a:p>
            <a:r>
              <a:rPr lang="en-US" dirty="0"/>
              <a:t>Percocet</a:t>
            </a:r>
          </a:p>
          <a:p>
            <a:r>
              <a:rPr lang="en-US" dirty="0"/>
              <a:t>Codeine</a:t>
            </a:r>
          </a:p>
          <a:p>
            <a:r>
              <a:rPr lang="en-US" dirty="0"/>
              <a:t>Fentanyl</a:t>
            </a:r>
          </a:p>
          <a:p>
            <a:r>
              <a:rPr lang="en-US" dirty="0"/>
              <a:t>Methadone</a:t>
            </a:r>
          </a:p>
          <a:p>
            <a:r>
              <a:rPr lang="en-US" dirty="0"/>
              <a:t>&amp; more</a:t>
            </a:r>
          </a:p>
          <a:p>
            <a:endParaRPr lang="en-US" dirty="0"/>
          </a:p>
        </p:txBody>
      </p:sp>
      <p:sp>
        <p:nvSpPr>
          <p:cNvPr id="6" name="TextBox 5">
            <a:extLst>
              <a:ext uri="{FF2B5EF4-FFF2-40B4-BE49-F238E27FC236}">
                <a16:creationId xmlns:a16="http://schemas.microsoft.com/office/drawing/2014/main" id="{5419B688-D9DE-40D4-A3FD-6BFCD1FD26AF}"/>
              </a:ext>
            </a:extLst>
          </p:cNvPr>
          <p:cNvSpPr txBox="1"/>
          <p:nvPr/>
        </p:nvSpPr>
        <p:spPr>
          <a:xfrm>
            <a:off x="2609224" y="2913224"/>
            <a:ext cx="2140298" cy="3139321"/>
          </a:xfrm>
          <a:prstGeom prst="rect">
            <a:avLst/>
          </a:prstGeom>
          <a:solidFill>
            <a:srgbClr val="FFC000">
              <a:alpha val="40000"/>
            </a:srgbClr>
          </a:solidFill>
        </p:spPr>
        <p:txBody>
          <a:bodyPr wrap="square" rtlCol="0">
            <a:spAutoFit/>
          </a:bodyPr>
          <a:lstStyle/>
          <a:p>
            <a:r>
              <a:rPr lang="en-US" u="sng" dirty="0"/>
              <a:t>NOT Opioids:</a:t>
            </a:r>
          </a:p>
          <a:p>
            <a:r>
              <a:rPr lang="en-US" dirty="0"/>
              <a:t>Cocaine/crack</a:t>
            </a:r>
          </a:p>
          <a:p>
            <a:r>
              <a:rPr lang="en-US" dirty="0"/>
              <a:t>Methamphetamine</a:t>
            </a:r>
          </a:p>
          <a:p>
            <a:r>
              <a:rPr lang="en-US" dirty="0"/>
              <a:t>Benzodiazepines:</a:t>
            </a:r>
          </a:p>
          <a:p>
            <a:r>
              <a:rPr lang="en-US" dirty="0"/>
              <a:t>     Xanax</a:t>
            </a:r>
          </a:p>
          <a:p>
            <a:r>
              <a:rPr lang="en-US" dirty="0"/>
              <a:t>     Ativan</a:t>
            </a:r>
          </a:p>
          <a:p>
            <a:r>
              <a:rPr lang="en-US" dirty="0"/>
              <a:t>     </a:t>
            </a:r>
            <a:r>
              <a:rPr lang="en-US" dirty="0" err="1"/>
              <a:t>Klonopin</a:t>
            </a:r>
            <a:endParaRPr lang="en-US" dirty="0"/>
          </a:p>
          <a:p>
            <a:r>
              <a:rPr lang="en-US" dirty="0"/>
              <a:t>     Valium</a:t>
            </a:r>
          </a:p>
          <a:p>
            <a:r>
              <a:rPr lang="en-US" dirty="0"/>
              <a:t>Muscle Relaxers</a:t>
            </a:r>
          </a:p>
          <a:p>
            <a:r>
              <a:rPr lang="en-US" dirty="0"/>
              <a:t>Alcohol</a:t>
            </a:r>
          </a:p>
          <a:p>
            <a:endParaRPr lang="en-US" dirty="0"/>
          </a:p>
        </p:txBody>
      </p:sp>
      <p:pic>
        <p:nvPicPr>
          <p:cNvPr id="9" name="Picture 8" descr="A close up of a flower&#10;&#10;Description automatically generated with medium confidence">
            <a:extLst>
              <a:ext uri="{FF2B5EF4-FFF2-40B4-BE49-F238E27FC236}">
                <a16:creationId xmlns:a16="http://schemas.microsoft.com/office/drawing/2014/main" id="{F0B505C6-D496-4685-881B-39025F078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7733" y="4220492"/>
            <a:ext cx="2773515" cy="21072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D2B77-C3FB-4D10-A330-66F675983844}"/>
              </a:ext>
            </a:extLst>
          </p:cNvPr>
          <p:cNvSpPr txBox="1"/>
          <p:nvPr/>
        </p:nvSpPr>
        <p:spPr>
          <a:xfrm>
            <a:off x="533400" y="1219200"/>
            <a:ext cx="82296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444444"/>
                </a:solidFill>
              </a:rPr>
              <a:t>A highly potent, fast acting synthetic opioid</a:t>
            </a:r>
          </a:p>
          <a:p>
            <a:pPr marL="342900" indent="-342900">
              <a:buFont typeface="Arial" panose="020B0604020202020204" pitchFamily="34" charset="0"/>
              <a:buChar char="•"/>
            </a:pPr>
            <a:r>
              <a:rPr lang="en-US" sz="2400" dirty="0">
                <a:solidFill>
                  <a:srgbClr val="444444"/>
                </a:solidFill>
              </a:rPr>
              <a:t>Fentanyl is 50-100 times&gt; Morphine, 30-50 times&gt; Heroin</a:t>
            </a:r>
          </a:p>
          <a:p>
            <a:pPr marL="285750" indent="-285750">
              <a:buFont typeface="Arial" panose="020B0604020202020204" pitchFamily="34" charset="0"/>
              <a:buChar char="•"/>
            </a:pPr>
            <a:r>
              <a:rPr lang="en-US" sz="2400" dirty="0">
                <a:solidFill>
                  <a:srgbClr val="444444"/>
                </a:solidFill>
              </a:rPr>
              <a:t>Non-pharmaceutical fentanyl can be found in other illicit drugs such as: cocaine, crack, methamphetamine, MDMA, ketamine, and other street drugs that are sometimes pressed into pills.</a:t>
            </a:r>
          </a:p>
          <a:p>
            <a:pPr marL="285750" indent="-285750">
              <a:buFont typeface="Arial" panose="020B0604020202020204" pitchFamily="34" charset="0"/>
              <a:buChar char="•"/>
            </a:pPr>
            <a:r>
              <a:rPr lang="en-US" sz="2400" dirty="0">
                <a:solidFill>
                  <a:srgbClr val="444444"/>
                </a:solidFill>
              </a:rPr>
              <a:t>There is no risk of an overdose by touching fentanyl</a:t>
            </a:r>
          </a:p>
          <a:p>
            <a:pPr marL="342900" indent="-342900">
              <a:buFont typeface="Arial" panose="020B0604020202020204" pitchFamily="34" charset="0"/>
              <a:buChar char="•"/>
            </a:pPr>
            <a:endParaRPr lang="en-US" sz="2400" dirty="0">
              <a:solidFill>
                <a:srgbClr val="444444"/>
              </a:solidFill>
            </a:endParaRPr>
          </a:p>
          <a:p>
            <a:endParaRPr lang="en-US" sz="2400" dirty="0"/>
          </a:p>
        </p:txBody>
      </p:sp>
      <p:sp>
        <p:nvSpPr>
          <p:cNvPr id="3" name="TextBox 2">
            <a:extLst>
              <a:ext uri="{FF2B5EF4-FFF2-40B4-BE49-F238E27FC236}">
                <a16:creationId xmlns:a16="http://schemas.microsoft.com/office/drawing/2014/main" id="{2AE9AA9A-3D1F-46F5-AD8C-C7DB4E307492}"/>
              </a:ext>
            </a:extLst>
          </p:cNvPr>
          <p:cNvSpPr txBox="1"/>
          <p:nvPr/>
        </p:nvSpPr>
        <p:spPr>
          <a:xfrm>
            <a:off x="3506035" y="304800"/>
            <a:ext cx="2131930" cy="769441"/>
          </a:xfrm>
          <a:prstGeom prst="rect">
            <a:avLst/>
          </a:prstGeom>
          <a:noFill/>
        </p:spPr>
        <p:txBody>
          <a:bodyPr wrap="none" rtlCol="0">
            <a:spAutoFit/>
          </a:bodyPr>
          <a:lstStyle/>
          <a:p>
            <a:r>
              <a:rPr lang="en-US" sz="4400" dirty="0">
                <a:solidFill>
                  <a:srgbClr val="00B0F0"/>
                </a:solidFill>
              </a:rPr>
              <a:t>Fentanyl</a:t>
            </a:r>
          </a:p>
        </p:txBody>
      </p:sp>
      <p:pic>
        <p:nvPicPr>
          <p:cNvPr id="4" name="Picture 2" descr="Image result for fentanyl">
            <a:extLst>
              <a:ext uri="{FF2B5EF4-FFF2-40B4-BE49-F238E27FC236}">
                <a16:creationId xmlns:a16="http://schemas.microsoft.com/office/drawing/2014/main" id="{9FAF4F30-5A8A-4E6F-9241-81BBB6BD3C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88" t="9069" b="6589"/>
          <a:stretch/>
        </p:blipFill>
        <p:spPr bwMode="auto">
          <a:xfrm>
            <a:off x="6400800" y="4381500"/>
            <a:ext cx="2286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3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solidFill>
                  <a:srgbClr val="6DCFF6"/>
                </a:solidFill>
              </a:rPr>
              <a:t>Risk Factors for Overdose</a:t>
            </a:r>
          </a:p>
        </p:txBody>
      </p:sp>
      <p:sp>
        <p:nvSpPr>
          <p:cNvPr id="3" name="Content Placeholder 2"/>
          <p:cNvSpPr>
            <a:spLocks noGrp="1"/>
          </p:cNvSpPr>
          <p:nvPr>
            <p:ph idx="1"/>
          </p:nvPr>
        </p:nvSpPr>
        <p:spPr>
          <a:xfrm>
            <a:off x="304800" y="1646238"/>
            <a:ext cx="3810000" cy="5211762"/>
          </a:xfrm>
        </p:spPr>
        <p:txBody>
          <a:bodyPr>
            <a:noAutofit/>
          </a:bodyPr>
          <a:lstStyle/>
          <a:p>
            <a:r>
              <a:rPr lang="en-US" sz="2000" dirty="0"/>
              <a:t>Tolerance</a:t>
            </a:r>
          </a:p>
          <a:p>
            <a:r>
              <a:rPr lang="en-US" sz="2000" dirty="0"/>
              <a:t>Mixing </a:t>
            </a:r>
          </a:p>
          <a:p>
            <a:r>
              <a:rPr lang="en-US" sz="2000" dirty="0"/>
              <a:t>Quality </a:t>
            </a:r>
          </a:p>
          <a:p>
            <a:r>
              <a:rPr lang="en-US" sz="2000" dirty="0"/>
              <a:t>Using alone</a:t>
            </a:r>
          </a:p>
          <a:p>
            <a:r>
              <a:rPr lang="en-US" sz="2000" dirty="0"/>
              <a:t>Previous overdose</a:t>
            </a:r>
          </a:p>
          <a:p>
            <a:r>
              <a:rPr lang="en-US" sz="2000" dirty="0"/>
              <a:t>Illnesses that weaken the heart or make breathing more difficult</a:t>
            </a:r>
          </a:p>
        </p:txBody>
      </p:sp>
      <p:sp>
        <p:nvSpPr>
          <p:cNvPr id="4" name="TextBox 3">
            <a:extLst>
              <a:ext uri="{FF2B5EF4-FFF2-40B4-BE49-F238E27FC236}">
                <a16:creationId xmlns:a16="http://schemas.microsoft.com/office/drawing/2014/main" id="{E47E9DB1-AC3E-4346-8169-AE1174B1DBD2}"/>
              </a:ext>
            </a:extLst>
          </p:cNvPr>
          <p:cNvSpPr txBox="1"/>
          <p:nvPr/>
        </p:nvSpPr>
        <p:spPr>
          <a:xfrm>
            <a:off x="4662948" y="1577400"/>
            <a:ext cx="4023852" cy="5509200"/>
          </a:xfrm>
          <a:prstGeom prst="rect">
            <a:avLst/>
          </a:prstGeom>
          <a:noFill/>
        </p:spPr>
        <p:txBody>
          <a:bodyPr wrap="square" rtlCol="0">
            <a:spAutoFit/>
          </a:bodyPr>
          <a:lstStyle/>
          <a:p>
            <a:r>
              <a:rPr lang="en-US" sz="2000" u="sng" dirty="0"/>
              <a:t>Harm Reduction Strategies</a:t>
            </a:r>
          </a:p>
          <a:p>
            <a:pPr marL="285750" indent="-285750">
              <a:buFont typeface="Arial" panose="020B0604020202020204" pitchFamily="34" charset="0"/>
              <a:buChar char="•"/>
            </a:pPr>
            <a:r>
              <a:rPr lang="en-US" sz="2000" dirty="0"/>
              <a:t>Start slow and use less </a:t>
            </a:r>
          </a:p>
          <a:p>
            <a:pPr marL="285750" indent="-285750">
              <a:buFont typeface="Arial" panose="020B0604020202020204" pitchFamily="34" charset="0"/>
              <a:buChar char="•"/>
            </a:pPr>
            <a:r>
              <a:rPr lang="en-US" sz="2000" dirty="0"/>
              <a:t>Change route (from IV to smoking or oral)</a:t>
            </a:r>
          </a:p>
          <a:p>
            <a:pPr marL="285750" indent="-285750">
              <a:buFont typeface="Arial" panose="020B0604020202020204" pitchFamily="34" charset="0"/>
              <a:buChar char="•"/>
            </a:pPr>
            <a:r>
              <a:rPr lang="en-US" sz="2000" dirty="0"/>
              <a:t>Mixing with other drugs or alcohol will intensify. Use one at a time. Use less of each drug if mixing</a:t>
            </a:r>
          </a:p>
          <a:p>
            <a:pPr marL="285750" indent="-285750">
              <a:buFont typeface="Arial" panose="020B0604020202020204" pitchFamily="34" charset="0"/>
              <a:buChar char="•"/>
            </a:pPr>
            <a:r>
              <a:rPr lang="en-US" sz="2000" dirty="0"/>
              <a:t>Buy from people you know, ask if any changes have been made </a:t>
            </a:r>
          </a:p>
          <a:p>
            <a:pPr marL="285750" indent="-285750">
              <a:buFont typeface="Arial" panose="020B0604020202020204" pitchFamily="34" charset="0"/>
              <a:buChar char="•"/>
            </a:pPr>
            <a:r>
              <a:rPr lang="en-US" sz="2000" dirty="0"/>
              <a:t>Use The Brave App </a:t>
            </a:r>
            <a:r>
              <a:rPr lang="en-US" sz="2000" dirty="0">
                <a:hlinkClick r:id="rId3"/>
              </a:rPr>
              <a:t>https://www.thebraveapp.com/</a:t>
            </a:r>
            <a:r>
              <a:rPr lang="en-US" sz="2000" dirty="0"/>
              <a:t> call Never Use Alone </a:t>
            </a:r>
          </a:p>
          <a:p>
            <a:r>
              <a:rPr lang="en-US" sz="2000" dirty="0"/>
              <a:t>     800-484-3731 or use with someone you know and take turns</a:t>
            </a:r>
            <a:endParaRPr lang="en-US" sz="1800" dirty="0"/>
          </a:p>
          <a:p>
            <a:endParaRPr lang="en-US" sz="1800" dirty="0"/>
          </a:p>
          <a:p>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6DCFF6"/>
                </a:solidFill>
              </a:rPr>
              <a:t>What is an Opioid Overdose</a:t>
            </a:r>
          </a:p>
        </p:txBody>
      </p:sp>
      <p:pic>
        <p:nvPicPr>
          <p:cNvPr id="18434" name="Picture 2" descr="https://harmreduction.org/wp-content/uploads/2012/02/naloxone-one.png"/>
          <p:cNvPicPr>
            <a:picLocks noChangeAspect="1" noChangeArrowheads="1"/>
          </p:cNvPicPr>
          <p:nvPr/>
        </p:nvPicPr>
        <p:blipFill rotWithShape="1">
          <a:blip r:embed="rId3" cstate="print"/>
          <a:srcRect l="2580" t="29578" r="8045"/>
          <a:stretch/>
        </p:blipFill>
        <p:spPr bwMode="auto">
          <a:xfrm>
            <a:off x="342115" y="3810001"/>
            <a:ext cx="4986897" cy="2667000"/>
          </a:xfrm>
          <a:prstGeom prst="rect">
            <a:avLst/>
          </a:prstGeom>
          <a:noFill/>
        </p:spPr>
      </p:pic>
      <p:sp>
        <p:nvSpPr>
          <p:cNvPr id="5" name="TextBox 4">
            <a:extLst>
              <a:ext uri="{FF2B5EF4-FFF2-40B4-BE49-F238E27FC236}">
                <a16:creationId xmlns:a16="http://schemas.microsoft.com/office/drawing/2014/main" id="{F9F5F671-5FFE-4DC0-946E-BFCC06073DC7}"/>
              </a:ext>
            </a:extLst>
          </p:cNvPr>
          <p:cNvSpPr txBox="1"/>
          <p:nvPr/>
        </p:nvSpPr>
        <p:spPr>
          <a:xfrm>
            <a:off x="914400" y="1306240"/>
            <a:ext cx="6934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An overdose (or drug poisoning) happens when a toxic amount of an opioid or a combination of drugs overwhelms the body</a:t>
            </a:r>
          </a:p>
          <a:p>
            <a:pPr marL="285750" indent="-285750">
              <a:buFont typeface="Arial" panose="020B0604020202020204" pitchFamily="34" charset="0"/>
              <a:buChar char="•"/>
            </a:pPr>
            <a:r>
              <a:rPr lang="en-US" dirty="0"/>
              <a:t>Breathing is slowed and then stopped</a:t>
            </a:r>
          </a:p>
          <a:p>
            <a:pPr marL="285750" indent="-285750">
              <a:buFont typeface="Arial" panose="020B0604020202020204" pitchFamily="34" charset="0"/>
              <a:buChar char="•"/>
            </a:pPr>
            <a:r>
              <a:rPr lang="en-US" dirty="0"/>
              <a:t>Can happen in minutes to hours after the drug is used</a:t>
            </a:r>
          </a:p>
          <a:p>
            <a:pPr marL="285750" indent="-285750">
              <a:spcBef>
                <a:spcPts val="0"/>
              </a:spcBef>
              <a:buFont typeface="Arial" panose="020B0604020202020204" pitchFamily="34" charset="0"/>
              <a:buChar char="•"/>
            </a:pPr>
            <a:r>
              <a:rPr lang="en-US" sz="1800" dirty="0"/>
              <a:t>Survival depends on breathing and oxygen</a:t>
            </a:r>
          </a:p>
          <a:p>
            <a:pPr marL="285750" indent="-285750">
              <a:spcBef>
                <a:spcPts val="0"/>
              </a:spcBef>
              <a:buFont typeface="Arial" panose="020B0604020202020204" pitchFamily="34" charset="0"/>
              <a:buChar char="•"/>
            </a:pPr>
            <a:r>
              <a:rPr lang="en-US" sz="1800" dirty="0"/>
              <a:t>Within 3-5 minutes without oxygen, brain damage can occur, and other vital organs eventually stop</a:t>
            </a:r>
          </a:p>
          <a:p>
            <a:pPr>
              <a:spcBef>
                <a:spcPts val="0"/>
              </a:spcBef>
            </a:pPr>
            <a:r>
              <a:rPr lang="en-US" sz="1800" b="1" dirty="0"/>
              <a:t>There is time to respond – but no time to waste</a:t>
            </a:r>
          </a:p>
          <a:p>
            <a:endParaRPr lang="en-US" dirty="0"/>
          </a:p>
          <a:p>
            <a:pPr marL="285750" indent="-285750">
              <a:buFont typeface="Arial" panose="020B0604020202020204" pitchFamily="34" charset="0"/>
              <a:buChar cha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solidFill>
                  <a:srgbClr val="6DCFF6"/>
                </a:solidFill>
              </a:rPr>
              <a:t>What is </a:t>
            </a:r>
            <a:r>
              <a:rPr lang="en-US" dirty="0" err="1">
                <a:solidFill>
                  <a:srgbClr val="6DCFF6"/>
                </a:solidFill>
              </a:rPr>
              <a:t>Naloxone</a:t>
            </a:r>
            <a:r>
              <a:rPr lang="en-US" dirty="0">
                <a:solidFill>
                  <a:srgbClr val="6DCFF6"/>
                </a:solidFill>
              </a:rPr>
              <a:t>?</a:t>
            </a:r>
          </a:p>
        </p:txBody>
      </p:sp>
      <p:sp>
        <p:nvSpPr>
          <p:cNvPr id="3" name="Content Placeholder 2"/>
          <p:cNvSpPr>
            <a:spLocks noGrp="1"/>
          </p:cNvSpPr>
          <p:nvPr>
            <p:ph idx="1"/>
          </p:nvPr>
        </p:nvSpPr>
        <p:spPr>
          <a:xfrm>
            <a:off x="381000" y="1295399"/>
            <a:ext cx="3750212" cy="5172075"/>
          </a:xfrm>
        </p:spPr>
        <p:txBody>
          <a:bodyPr>
            <a:normAutofit/>
          </a:bodyPr>
          <a:lstStyle/>
          <a:p>
            <a:r>
              <a:rPr lang="en-US" sz="2000" dirty="0"/>
              <a:t>AKA Narcan (name brand)</a:t>
            </a:r>
          </a:p>
          <a:p>
            <a:r>
              <a:rPr lang="en-US" sz="2000" dirty="0"/>
              <a:t>Medication that reverses opioid overdose and restores breathing </a:t>
            </a:r>
          </a:p>
          <a:p>
            <a:r>
              <a:rPr lang="en-US" sz="2000" dirty="0"/>
              <a:t>No potential for misuse or dependency</a:t>
            </a:r>
          </a:p>
          <a:p>
            <a:r>
              <a:rPr lang="en-US" sz="2000" dirty="0"/>
              <a:t>Will not harm you if not overdosing</a:t>
            </a:r>
          </a:p>
          <a:p>
            <a:r>
              <a:rPr lang="en-US" sz="2000" dirty="0"/>
              <a:t>Naloxone has a strong affinity to opioid receptors and temporarily blocks opioids</a:t>
            </a:r>
          </a:p>
          <a:p>
            <a:r>
              <a:rPr lang="en-US" sz="2000" dirty="0"/>
              <a:t>Starts to wear off in 30-90 minutes </a:t>
            </a:r>
          </a:p>
          <a:p>
            <a:endParaRPr lang="en-US" sz="2000" dirty="0"/>
          </a:p>
          <a:p>
            <a:endParaRPr lang="en-US" sz="1400" dirty="0"/>
          </a:p>
        </p:txBody>
      </p:sp>
      <p:pic>
        <p:nvPicPr>
          <p:cNvPr id="5124" name="Picture 4" descr="Image result for how does naloxone work">
            <a:extLst>
              <a:ext uri="{FF2B5EF4-FFF2-40B4-BE49-F238E27FC236}">
                <a16:creationId xmlns:a16="http://schemas.microsoft.com/office/drawing/2014/main" id="{36367750-AD6C-43FF-8A8A-825AF7964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90165"/>
            <a:ext cx="4690528" cy="34486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narcan">
            <a:extLst>
              <a:ext uri="{FF2B5EF4-FFF2-40B4-BE49-F238E27FC236}">
                <a16:creationId xmlns:a16="http://schemas.microsoft.com/office/drawing/2014/main" id="{0F08A3DE-9422-4BC4-9F93-1DFF336B7A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37" r="8101"/>
          <a:stretch/>
        </p:blipFill>
        <p:spPr bwMode="auto">
          <a:xfrm>
            <a:off x="6629400" y="4682476"/>
            <a:ext cx="2175928" cy="18814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naloxone">
            <a:extLst>
              <a:ext uri="{FF2B5EF4-FFF2-40B4-BE49-F238E27FC236}">
                <a16:creationId xmlns:a16="http://schemas.microsoft.com/office/drawing/2014/main" id="{6D9EF84A-1C32-4382-9242-5C8EFAD99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681982"/>
            <a:ext cx="2396072" cy="1871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519257-8538-4C72-8788-069A6FFBED66}"/>
              </a:ext>
            </a:extLst>
          </p:cNvPr>
          <p:cNvSpPr txBox="1">
            <a:spLocks/>
          </p:cNvSpPr>
          <p:nvPr/>
        </p:nvSpPr>
        <p:spPr>
          <a:xfrm>
            <a:off x="45720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DCFF6"/>
                </a:solidFill>
              </a:rPr>
              <a:t>1. Check for signs of overdose</a:t>
            </a:r>
          </a:p>
        </p:txBody>
      </p:sp>
      <p:sp>
        <p:nvSpPr>
          <p:cNvPr id="5" name="Content Placeholder 2">
            <a:extLst>
              <a:ext uri="{FF2B5EF4-FFF2-40B4-BE49-F238E27FC236}">
                <a16:creationId xmlns:a16="http://schemas.microsoft.com/office/drawing/2014/main" id="{A7994C37-5B0A-43C8-9117-B523A7F3E548}"/>
              </a:ext>
            </a:extLst>
          </p:cNvPr>
          <p:cNvSpPr txBox="1">
            <a:spLocks/>
          </p:cNvSpPr>
          <p:nvPr/>
        </p:nvSpPr>
        <p:spPr>
          <a:xfrm>
            <a:off x="457200" y="990600"/>
            <a:ext cx="8229600" cy="213360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2800" dirty="0"/>
              <a:t>Wont wake up</a:t>
            </a:r>
          </a:p>
          <a:p>
            <a:pPr algn="ctr">
              <a:spcBef>
                <a:spcPts val="0"/>
              </a:spcBef>
            </a:pPr>
            <a:r>
              <a:rPr lang="en-US" sz="2800" dirty="0"/>
              <a:t>Slow or no breathing</a:t>
            </a:r>
          </a:p>
          <a:p>
            <a:pPr algn="ctr">
              <a:spcBef>
                <a:spcPts val="0"/>
              </a:spcBef>
            </a:pPr>
            <a:r>
              <a:rPr lang="en-US" sz="2800" dirty="0"/>
              <a:t>Pale, grey skin</a:t>
            </a:r>
          </a:p>
          <a:p>
            <a:pPr algn="ctr">
              <a:spcBef>
                <a:spcPts val="0"/>
              </a:spcBef>
            </a:pPr>
            <a:r>
              <a:rPr lang="en-US" sz="2800" dirty="0"/>
              <a:t>Blue lips or fingertips</a:t>
            </a:r>
          </a:p>
          <a:p>
            <a:pPr algn="ctr">
              <a:spcBef>
                <a:spcPts val="0"/>
              </a:spcBef>
            </a:pPr>
            <a:r>
              <a:rPr lang="en-US" sz="2800" dirty="0"/>
              <a:t>Snoring or gurgling sound</a:t>
            </a:r>
          </a:p>
          <a:p>
            <a:pPr algn="ctr">
              <a:spcBef>
                <a:spcPts val="0"/>
              </a:spcBef>
            </a:pPr>
            <a:endParaRPr lang="en-US" sz="2800" dirty="0"/>
          </a:p>
          <a:p>
            <a:pPr marL="0" indent="0">
              <a:spcBef>
                <a:spcPts val="0"/>
              </a:spcBef>
              <a:buNone/>
            </a:pPr>
            <a:endParaRPr lang="en-US" sz="2800" dirty="0"/>
          </a:p>
          <a:p>
            <a:pPr>
              <a:spcBef>
                <a:spcPts val="0"/>
              </a:spcBef>
              <a:buFont typeface="Arial" pitchFamily="34" charset="0"/>
              <a:buNone/>
            </a:pPr>
            <a:endParaRPr lang="en-US" sz="2800" dirty="0"/>
          </a:p>
          <a:p>
            <a:endParaRPr lang="en-US" sz="2800" dirty="0"/>
          </a:p>
          <a:p>
            <a:pPr lvl="1"/>
            <a:endParaRPr lang="en-US" sz="2400" dirty="0"/>
          </a:p>
        </p:txBody>
      </p:sp>
      <p:sp>
        <p:nvSpPr>
          <p:cNvPr id="2" name="TextBox 1">
            <a:extLst>
              <a:ext uri="{FF2B5EF4-FFF2-40B4-BE49-F238E27FC236}">
                <a16:creationId xmlns:a16="http://schemas.microsoft.com/office/drawing/2014/main" id="{8B05B58E-C3F1-4764-AB06-E7954E96DFDB}"/>
              </a:ext>
            </a:extLst>
          </p:cNvPr>
          <p:cNvSpPr txBox="1"/>
          <p:nvPr/>
        </p:nvSpPr>
        <p:spPr>
          <a:xfrm>
            <a:off x="76200" y="3071336"/>
            <a:ext cx="8915400" cy="738664"/>
          </a:xfrm>
          <a:prstGeom prst="rect">
            <a:avLst/>
          </a:prstGeom>
          <a:noFill/>
        </p:spPr>
        <p:txBody>
          <a:bodyPr wrap="square" rtlCol="0">
            <a:spAutoFit/>
          </a:bodyPr>
          <a:lstStyle/>
          <a:p>
            <a:pPr algn="ctr"/>
            <a:r>
              <a:rPr lang="en-US" sz="2400" b="1" dirty="0"/>
              <a:t>How do you know if someone is overdosing or just really high?</a:t>
            </a:r>
          </a:p>
          <a:p>
            <a:endParaRPr lang="en-US" dirty="0"/>
          </a:p>
        </p:txBody>
      </p:sp>
      <p:sp>
        <p:nvSpPr>
          <p:cNvPr id="6" name="TextBox 5">
            <a:extLst>
              <a:ext uri="{FF2B5EF4-FFF2-40B4-BE49-F238E27FC236}">
                <a16:creationId xmlns:a16="http://schemas.microsoft.com/office/drawing/2014/main" id="{765C0052-E2E0-47D1-9917-B4FBB68E712D}"/>
              </a:ext>
            </a:extLst>
          </p:cNvPr>
          <p:cNvSpPr txBox="1"/>
          <p:nvPr/>
        </p:nvSpPr>
        <p:spPr>
          <a:xfrm>
            <a:off x="381000" y="3721656"/>
            <a:ext cx="2270923" cy="2831544"/>
          </a:xfrm>
          <a:prstGeom prst="rect">
            <a:avLst/>
          </a:prstGeom>
          <a:solidFill>
            <a:srgbClr val="6DCFF6">
              <a:alpha val="40000"/>
            </a:srgbClr>
          </a:solidFill>
        </p:spPr>
        <p:txBody>
          <a:bodyPr wrap="square" rtlCol="0">
            <a:spAutoFit/>
          </a:bodyPr>
          <a:lstStyle/>
          <a:p>
            <a:r>
              <a:rPr lang="en-US" sz="2000" u="sng" dirty="0"/>
              <a:t>Really high</a:t>
            </a:r>
          </a:p>
          <a:p>
            <a:r>
              <a:rPr lang="en-US" sz="2000" dirty="0"/>
              <a:t>Relaxed muscles</a:t>
            </a:r>
          </a:p>
          <a:p>
            <a:r>
              <a:rPr lang="en-US" sz="2000" dirty="0"/>
              <a:t>Slow, slurred speech</a:t>
            </a:r>
          </a:p>
          <a:p>
            <a:r>
              <a:rPr lang="en-US" sz="2000" dirty="0"/>
              <a:t>Sleepy</a:t>
            </a:r>
          </a:p>
          <a:p>
            <a:r>
              <a:rPr lang="en-US" sz="2000" dirty="0"/>
              <a:t>Nodding out</a:t>
            </a:r>
          </a:p>
          <a:p>
            <a:r>
              <a:rPr lang="en-US" sz="2000" dirty="0"/>
              <a:t>Will respond to stimulation</a:t>
            </a:r>
          </a:p>
          <a:p>
            <a:endParaRPr lang="en-US" dirty="0"/>
          </a:p>
        </p:txBody>
      </p:sp>
      <p:sp>
        <p:nvSpPr>
          <p:cNvPr id="8" name="TextBox 7">
            <a:extLst>
              <a:ext uri="{FF2B5EF4-FFF2-40B4-BE49-F238E27FC236}">
                <a16:creationId xmlns:a16="http://schemas.microsoft.com/office/drawing/2014/main" id="{BB405351-1C50-470F-99FB-FE9AE1489679}"/>
              </a:ext>
            </a:extLst>
          </p:cNvPr>
          <p:cNvSpPr txBox="1"/>
          <p:nvPr/>
        </p:nvSpPr>
        <p:spPr>
          <a:xfrm>
            <a:off x="2819400" y="3721656"/>
            <a:ext cx="2423323" cy="2831544"/>
          </a:xfrm>
          <a:prstGeom prst="rect">
            <a:avLst/>
          </a:prstGeom>
          <a:solidFill>
            <a:srgbClr val="6DCFF6">
              <a:alpha val="40000"/>
            </a:srgbClr>
          </a:solidFill>
        </p:spPr>
        <p:txBody>
          <a:bodyPr wrap="square" rtlCol="0">
            <a:spAutoFit/>
          </a:bodyPr>
          <a:lstStyle/>
          <a:p>
            <a:r>
              <a:rPr lang="en-US" sz="2000" u="sng" dirty="0"/>
              <a:t>Overdose</a:t>
            </a:r>
          </a:p>
          <a:p>
            <a:r>
              <a:rPr lang="en-US" sz="2000" dirty="0"/>
              <a:t>Blue lips, fingertips</a:t>
            </a:r>
          </a:p>
          <a:p>
            <a:r>
              <a:rPr lang="en-US" sz="2000" dirty="0"/>
              <a:t>Pale, clammy skin</a:t>
            </a:r>
          </a:p>
          <a:p>
            <a:r>
              <a:rPr lang="en-US" sz="2000" dirty="0"/>
              <a:t>Deep snoring/gurgling</a:t>
            </a:r>
          </a:p>
          <a:p>
            <a:r>
              <a:rPr lang="en-US" sz="2000" dirty="0"/>
              <a:t>Slow, or no breathing</a:t>
            </a:r>
          </a:p>
          <a:p>
            <a:r>
              <a:rPr lang="en-US" sz="2000" b="1" dirty="0"/>
              <a:t>Will not respond to stimulation</a:t>
            </a:r>
          </a:p>
          <a:p>
            <a:endParaRPr lang="en-US" dirty="0"/>
          </a:p>
        </p:txBody>
      </p:sp>
      <p:sp>
        <p:nvSpPr>
          <p:cNvPr id="7" name="TextBox 6">
            <a:extLst>
              <a:ext uri="{FF2B5EF4-FFF2-40B4-BE49-F238E27FC236}">
                <a16:creationId xmlns:a16="http://schemas.microsoft.com/office/drawing/2014/main" id="{E9A030FF-6149-479D-BE57-02D61FCE9CAB}"/>
              </a:ext>
            </a:extLst>
          </p:cNvPr>
          <p:cNvSpPr txBox="1"/>
          <p:nvPr/>
        </p:nvSpPr>
        <p:spPr>
          <a:xfrm>
            <a:off x="5562600" y="3733800"/>
            <a:ext cx="3276600" cy="1015663"/>
          </a:xfrm>
          <a:prstGeom prst="rect">
            <a:avLst/>
          </a:prstGeom>
          <a:solidFill>
            <a:srgbClr val="CF941D">
              <a:alpha val="40000"/>
            </a:srgbClr>
          </a:solidFill>
        </p:spPr>
        <p:txBody>
          <a:bodyPr wrap="square" rtlCol="0">
            <a:spAutoFit/>
          </a:bodyPr>
          <a:lstStyle/>
          <a:p>
            <a:pPr algn="ctr"/>
            <a:r>
              <a:rPr lang="en-US" sz="2000" dirty="0"/>
              <a:t>Check for a response!</a:t>
            </a:r>
          </a:p>
          <a:p>
            <a:pPr algn="ctr"/>
            <a:r>
              <a:rPr lang="en-US" sz="2000" b="1" dirty="0"/>
              <a:t>Shake them, do a sternum rub, or pull on their ear lobes</a:t>
            </a:r>
          </a:p>
        </p:txBody>
      </p:sp>
      <p:pic>
        <p:nvPicPr>
          <p:cNvPr id="3076" name="Picture 4" descr="Image result for sternum rub">
            <a:extLst>
              <a:ext uri="{FF2B5EF4-FFF2-40B4-BE49-F238E27FC236}">
                <a16:creationId xmlns:a16="http://schemas.microsoft.com/office/drawing/2014/main" id="{ECDE973D-E25E-4CDE-A6A5-A7C443691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419" y="4784167"/>
            <a:ext cx="2161181" cy="176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37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6DCFF6"/>
                </a:solidFill>
              </a:rPr>
              <a:t>How to respond to an overdose</a:t>
            </a:r>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p>
        </p:txBody>
      </p:sp>
      <p:sp>
        <p:nvSpPr>
          <p:cNvPr id="7" name="Content Placeholder 2"/>
          <p:cNvSpPr>
            <a:spLocks noGrp="1"/>
          </p:cNvSpPr>
          <p:nvPr>
            <p:ph idx="1"/>
          </p:nvPr>
        </p:nvSpPr>
        <p:spPr>
          <a:xfrm>
            <a:off x="457200" y="1752600"/>
            <a:ext cx="4267200" cy="4876800"/>
          </a:xfrm>
        </p:spPr>
        <p:txBody>
          <a:bodyPr>
            <a:normAutofit/>
          </a:bodyPr>
          <a:lstStyle/>
          <a:p>
            <a:pPr marL="914400" indent="-914400">
              <a:buFont typeface="+mj-lt"/>
              <a:buAutoNum type="arabicPeriod"/>
            </a:pPr>
            <a:r>
              <a:rPr lang="en-US" sz="2800" dirty="0"/>
              <a:t>Check for signs of overdose</a:t>
            </a:r>
          </a:p>
          <a:p>
            <a:pPr marL="914400" indent="-914400">
              <a:buFont typeface="+mj-lt"/>
              <a:buAutoNum type="arabicPeriod"/>
            </a:pPr>
            <a:endParaRPr lang="en-US" sz="2800" dirty="0"/>
          </a:p>
          <a:p>
            <a:pPr marL="914400" indent="-914400">
              <a:buFont typeface="+mj-lt"/>
              <a:buAutoNum type="arabicPeriod"/>
            </a:pPr>
            <a:r>
              <a:rPr lang="en-US" sz="2800" dirty="0"/>
              <a:t>Call 911</a:t>
            </a:r>
          </a:p>
          <a:p>
            <a:pPr marL="914400" indent="-914400">
              <a:buFont typeface="+mj-lt"/>
              <a:buAutoNum type="arabicPeriod"/>
            </a:pPr>
            <a:endParaRPr lang="en-US" sz="2800" dirty="0"/>
          </a:p>
          <a:p>
            <a:pPr marL="914400" indent="-914400">
              <a:buFont typeface="+mj-lt"/>
              <a:buAutoNum type="arabicPeriod"/>
            </a:pPr>
            <a:r>
              <a:rPr lang="en-US" sz="2800" dirty="0"/>
              <a:t>Administer Naloxone</a:t>
            </a:r>
          </a:p>
          <a:p>
            <a:pPr marL="914400" indent="-914400">
              <a:buFont typeface="+mj-lt"/>
              <a:buAutoNum type="arabicPeriod"/>
            </a:pPr>
            <a:endParaRPr lang="en-US" sz="2800" dirty="0"/>
          </a:p>
          <a:p>
            <a:pPr marL="914400" indent="-914400">
              <a:buFont typeface="+mj-lt"/>
              <a:buAutoNum type="arabicPeriod"/>
            </a:pPr>
            <a:r>
              <a:rPr lang="en-US" sz="2800" dirty="0"/>
              <a:t>Monitor person</a:t>
            </a:r>
          </a:p>
          <a:p>
            <a:endParaRPr lang="en-US" dirty="0"/>
          </a:p>
        </p:txBody>
      </p:sp>
      <p:pic>
        <p:nvPicPr>
          <p:cNvPr id="12290" name="Picture 2" descr="http://stopoverdose.org/docs/COSEAds-Partners-4.png"/>
          <p:cNvPicPr>
            <a:picLocks noChangeAspect="1" noChangeArrowheads="1"/>
          </p:cNvPicPr>
          <p:nvPr/>
        </p:nvPicPr>
        <p:blipFill>
          <a:blip r:embed="rId3" cstate="print"/>
          <a:srcRect/>
          <a:stretch>
            <a:fillRect/>
          </a:stretch>
        </p:blipFill>
        <p:spPr bwMode="auto">
          <a:xfrm>
            <a:off x="4953000" y="2590800"/>
            <a:ext cx="3657600" cy="3657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533400"/>
            <a:ext cx="41148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rgbClr val="6DCFF6"/>
                </a:solidFill>
                <a:latin typeface="+mj-lt"/>
                <a:ea typeface="+mj-ea"/>
                <a:cs typeface="+mj-cs"/>
              </a:rPr>
              <a:t>2</a:t>
            </a:r>
            <a:r>
              <a:rPr kumimoji="0" lang="en-US" sz="4400" b="0" i="0" u="none" strike="noStrike" kern="1200" cap="none" spc="0" normalizeH="0" baseline="0" noProof="0" dirty="0">
                <a:ln>
                  <a:noFill/>
                </a:ln>
                <a:solidFill>
                  <a:srgbClr val="6DCFF6"/>
                </a:solidFill>
                <a:effectLst/>
                <a:uLnTx/>
                <a:uFillTx/>
                <a:latin typeface="+mj-lt"/>
                <a:ea typeface="+mj-ea"/>
                <a:cs typeface="+mj-cs"/>
              </a:rPr>
              <a:t>. Call 911</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600200"/>
            <a:ext cx="3486200" cy="45720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a:extLst>
              <a:ext uri="{FF2B5EF4-FFF2-40B4-BE49-F238E27FC236}">
                <a16:creationId xmlns:a16="http://schemas.microsoft.com/office/drawing/2014/main" id="{2B3B7DA9-15A3-45A2-A6DA-3833DB852F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45" b="7777"/>
          <a:stretch/>
        </p:blipFill>
        <p:spPr>
          <a:xfrm>
            <a:off x="4248200" y="381000"/>
            <a:ext cx="4438600" cy="6019800"/>
          </a:xfrm>
          <a:prstGeom prst="rect">
            <a:avLst/>
          </a:prstGeom>
        </p:spPr>
      </p:pic>
      <p:sp>
        <p:nvSpPr>
          <p:cNvPr id="14" name="TextBox 13">
            <a:extLst>
              <a:ext uri="{FF2B5EF4-FFF2-40B4-BE49-F238E27FC236}">
                <a16:creationId xmlns:a16="http://schemas.microsoft.com/office/drawing/2014/main" id="{681CA630-37A7-4069-8175-D6D82A827AAF}"/>
              </a:ext>
            </a:extLst>
          </p:cNvPr>
          <p:cNvSpPr txBox="1"/>
          <p:nvPr/>
        </p:nvSpPr>
        <p:spPr>
          <a:xfrm>
            <a:off x="457200" y="1447800"/>
            <a:ext cx="3486200" cy="4647426"/>
          </a:xfrm>
          <a:prstGeom prst="rect">
            <a:avLst/>
          </a:prstGeom>
          <a:noFill/>
        </p:spPr>
        <p:txBody>
          <a:bodyPr wrap="square" rtlCol="0">
            <a:spAutoFit/>
          </a:bodyPr>
          <a:lstStyle/>
          <a:p>
            <a:pPr marL="342900" lvl="0" indent="-342900">
              <a:spcBef>
                <a:spcPct val="20000"/>
              </a:spcBef>
              <a:buFont typeface="Arial" pitchFamily="34" charset="0"/>
              <a:buChar char="•"/>
              <a:defRPr/>
            </a:pPr>
            <a:r>
              <a:rPr lang="en-US" sz="2000" dirty="0"/>
              <a:t>Tell them the person is not breathing, unconscious, non-responsive</a:t>
            </a:r>
          </a:p>
          <a:p>
            <a:pPr marL="342900" lvl="0" indent="-342900">
              <a:spcBef>
                <a:spcPct val="20000"/>
              </a:spcBef>
              <a:buFont typeface="Arial" pitchFamily="34" charset="0"/>
              <a:buChar char="•"/>
              <a:defRPr/>
            </a:pPr>
            <a:r>
              <a:rPr lang="en-US" sz="2000" dirty="0"/>
              <a:t>Give them the address and specific location</a:t>
            </a:r>
          </a:p>
          <a:p>
            <a:pPr marL="342900" lvl="0" indent="-342900">
              <a:spcBef>
                <a:spcPct val="20000"/>
              </a:spcBef>
              <a:buFont typeface="Arial" pitchFamily="34" charset="0"/>
              <a:buChar char="•"/>
              <a:defRPr/>
            </a:pPr>
            <a:r>
              <a:rPr lang="en-US" sz="2000" dirty="0"/>
              <a:t>WA state has Good Samaritan law, which protects those involved in and responding to a drug overdose</a:t>
            </a:r>
          </a:p>
          <a:p>
            <a:pPr marL="342900" lvl="0" indent="-342900">
              <a:spcBef>
                <a:spcPct val="20000"/>
              </a:spcBef>
              <a:buFont typeface="Arial" pitchFamily="34" charset="0"/>
              <a:buChar char="•"/>
              <a:defRPr/>
            </a:pPr>
            <a:r>
              <a:rPr lang="en-US" sz="2000" dirty="0"/>
              <a:t>There are no liability risks for you when trying to help an overdose victim</a:t>
            </a:r>
          </a:p>
          <a:p>
            <a:pPr marL="342900" lvl="0" indent="-342900">
              <a:spcBef>
                <a:spcPct val="20000"/>
              </a:spcBef>
              <a:buFont typeface="Arial" pitchFamily="34" charset="0"/>
              <a:buChar char="•"/>
              <a:defRPr/>
            </a:pP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4B34128EBD1E4B838DD43353BE39A0" ma:contentTypeVersion="14" ma:contentTypeDescription="Create a new document." ma:contentTypeScope="" ma:versionID="66ee4cf01f5f1ab604c61ecefc24c2b9">
  <xsd:schema xmlns:xsd="http://www.w3.org/2001/XMLSchema" xmlns:xs="http://www.w3.org/2001/XMLSchema" xmlns:p="http://schemas.microsoft.com/office/2006/metadata/properties" xmlns:ns2="228c9406-842e-4586-ba18-00ed7a62a7f2" xmlns:ns3="78eb9007-9fed-449a-a6cb-d948a9472a4c" targetNamespace="http://schemas.microsoft.com/office/2006/metadata/properties" ma:root="true" ma:fieldsID="13d55902eba7e2d6b55a08af97f40c25" ns2:_="" ns3:_="">
    <xsd:import namespace="228c9406-842e-4586-ba18-00ed7a62a7f2"/>
    <xsd:import namespace="78eb9007-9fed-449a-a6cb-d948a9472a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c9406-842e-4586-ba18-00ed7a62a7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aded080-8d27-4eb6-96c5-f21f4383cc57}" ma:internalName="TaxCatchAll" ma:showField="CatchAllData" ma:web="228c9406-842e-4586-ba18-00ed7a62a7f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eb9007-9fed-449a-a6cb-d948a9472a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4c0393f-1d5b-4a83-b079-6bbe6f739eb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28c9406-842e-4586-ba18-00ed7a62a7f2" xsi:nil="true"/>
    <lcf76f155ced4ddcb4097134ff3c332f xmlns="78eb9007-9fed-449a-a6cb-d948a9472a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CDC408-F818-4B70-8200-0B92EE17CAB8}"/>
</file>

<file path=customXml/itemProps2.xml><?xml version="1.0" encoding="utf-8"?>
<ds:datastoreItem xmlns:ds="http://schemas.openxmlformats.org/officeDocument/2006/customXml" ds:itemID="{66E64673-F281-44E6-B729-382E130A242A}"/>
</file>

<file path=customXml/itemProps3.xml><?xml version="1.0" encoding="utf-8"?>
<ds:datastoreItem xmlns:ds="http://schemas.openxmlformats.org/officeDocument/2006/customXml" ds:itemID="{155F04B4-F601-4672-9D35-A981E2E327E3}"/>
</file>

<file path=docProps/app.xml><?xml version="1.0" encoding="utf-8"?>
<Properties xmlns="http://schemas.openxmlformats.org/officeDocument/2006/extended-properties" xmlns:vt="http://schemas.openxmlformats.org/officeDocument/2006/docPropsVTypes">
  <TotalTime>6730</TotalTime>
  <Words>1802</Words>
  <Application>Microsoft Office PowerPoint</Application>
  <PresentationFormat>On-screen Show (4:3)</PresentationFormat>
  <Paragraphs>228</Paragraphs>
  <Slides>17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What are Opioids</vt:lpstr>
      <vt:lpstr>PowerPoint Presentation</vt:lpstr>
      <vt:lpstr>Risk Factors for Overdose</vt:lpstr>
      <vt:lpstr>What is an Opioid Overdose</vt:lpstr>
      <vt:lpstr>What is Naloxone?</vt:lpstr>
      <vt:lpstr>PowerPoint Presentation</vt:lpstr>
      <vt:lpstr>How to respond to an overdose</vt:lpstr>
      <vt:lpstr>PowerPoint Presentation</vt:lpstr>
      <vt:lpstr>PowerPoint Presentation</vt:lpstr>
      <vt:lpstr>PowerPoint Presentation</vt:lpstr>
      <vt:lpstr>4. What next?</vt:lpstr>
      <vt:lpstr>FAQ</vt:lpstr>
      <vt:lpstr>Client Distribution</vt:lpstr>
      <vt:lpstr>PowerPoint Presentation</vt:lpstr>
      <vt:lpstr>Naloxone 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dc:creator>
  <cp:lastModifiedBy>Chandra Hallam</cp:lastModifiedBy>
  <cp:revision>159</cp:revision>
  <cp:lastPrinted>2022-04-18T22:29:07Z</cp:lastPrinted>
  <dcterms:created xsi:type="dcterms:W3CDTF">2019-04-27T05:13:43Z</dcterms:created>
  <dcterms:modified xsi:type="dcterms:W3CDTF">2023-10-19T21:26:00Z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0x010100194B34128EBD1E4B838DD43353BE39A0</vt:lpwstr>
  </property>
</Properties>
</file>