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8"/>
  </p:notesMasterIdLst>
  <p:sldIdLst>
    <p:sldId id="257" r:id="rId5"/>
    <p:sldId id="357" r:id="rId6"/>
    <p:sldId id="374" r:id="rId7"/>
    <p:sldId id="375" r:id="rId8"/>
    <p:sldId id="371" r:id="rId9"/>
    <p:sldId id="399" r:id="rId10"/>
    <p:sldId id="293" r:id="rId11"/>
    <p:sldId id="394" r:id="rId12"/>
    <p:sldId id="263" r:id="rId13"/>
    <p:sldId id="390" r:id="rId14"/>
    <p:sldId id="309" r:id="rId15"/>
    <p:sldId id="376" r:id="rId16"/>
    <p:sldId id="292" r:id="rId17"/>
  </p:sldIdLst>
  <p:sldSz cx="12192000" cy="6858000"/>
  <p:notesSz cx="7010400" cy="92964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Lato" panose="020F0502020204030203" pitchFamily="34" charset="0"/>
      <p:regular r:id="rId25"/>
      <p:bold r:id="rId26"/>
      <p:italic r:id="rId27"/>
      <p:boldItalic r:id="rId28"/>
    </p:embeddedFont>
    <p:embeddedFont>
      <p:font typeface="Source Sans Pro" panose="020B0503030403020204" pitchFamily="34" charset="0"/>
      <p:regular r:id="rId29"/>
      <p:bold r:id="rId30"/>
      <p:italic r:id="rId31"/>
      <p:boldItalic r:id="rId32"/>
    </p:embeddedFont>
    <p:embeddedFont>
      <p:font typeface="Source Sans Pro Black" panose="020B0803030403020204" pitchFamily="34" charset="0"/>
      <p:bold r:id="rId33"/>
      <p:boldItalic r:id="rId34"/>
    </p:embeddedFont>
  </p:embeddedFontLst>
  <p:defaultTextStyle>
    <a:defPPr>
      <a:defRPr lang="id-ID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1445B52-FC0C-04C7-D988-CCD2B32B5EBA}" name="Amy Gillespie" initials="AG" userId="S::amy.gillespie@piercecountywa.gov::69ed357e-7bdc-4710-8210-b022f95020d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7121"/>
    <a:srgbClr val="1A3451"/>
    <a:srgbClr val="FFFFFF"/>
    <a:srgbClr val="44546A"/>
    <a:srgbClr val="3B3838"/>
    <a:srgbClr val="404040"/>
    <a:srgbClr val="F15822"/>
    <a:srgbClr val="FAA72B"/>
    <a:srgbClr val="42BC9F"/>
    <a:srgbClr val="E52D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80893" autoAdjust="0"/>
  </p:normalViewPr>
  <p:slideViewPr>
    <p:cSldViewPr snapToGrid="0">
      <p:cViewPr varScale="1">
        <p:scale>
          <a:sx n="101" d="100"/>
          <a:sy n="101" d="100"/>
        </p:scale>
        <p:origin x="7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-35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834D7A-2A8D-4A55-BAF3-7CD81C645305}" type="datetimeFigureOut">
              <a:rPr lang="en-US" smtClean="0"/>
              <a:t>7/1/2024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F7F8D5-960D-4045-AB5C-C2888DBA47E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95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0777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41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145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69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364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7100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28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3360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56614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5884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875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F7F8D5-960D-4045-AB5C-C2888DBA47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85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96904-33BE-4C7D-9790-F0CED720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9BE98-5D0D-4361-A84A-FF4D72F14BFD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249C3-BB3E-477C-AB3A-077E7BB25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FFC279-453F-4BF0-8B63-CA34B74F3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C831-A5F6-4A14-A3A4-DF82BA00A2A5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056647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35E7031C-C62C-431E-A0A8-6D3BDB26CC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484313"/>
            <a:ext cx="6573837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202632" y="1757363"/>
            <a:ext cx="4617143" cy="3062287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47945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254500" y="774700"/>
            <a:ext cx="3683000" cy="5257800"/>
          </a:xfrm>
          <a:custGeom>
            <a:avLst/>
            <a:gdLst>
              <a:gd name="connsiteX0" fmla="*/ 0 w 3683000"/>
              <a:gd name="connsiteY0" fmla="*/ 0 h 5257800"/>
              <a:gd name="connsiteX1" fmla="*/ 3683000 w 3683000"/>
              <a:gd name="connsiteY1" fmla="*/ 0 h 5257800"/>
              <a:gd name="connsiteX2" fmla="*/ 3683000 w 3683000"/>
              <a:gd name="connsiteY2" fmla="*/ 5257800 h 5257800"/>
              <a:gd name="connsiteX3" fmla="*/ 0 w 36830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3000" h="5257800">
                <a:moveTo>
                  <a:pt x="0" y="0"/>
                </a:moveTo>
                <a:lnTo>
                  <a:pt x="3683000" y="0"/>
                </a:lnTo>
                <a:lnTo>
                  <a:pt x="3683000" y="5257800"/>
                </a:lnTo>
                <a:lnTo>
                  <a:pt x="0" y="5257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554879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936172" y="638630"/>
            <a:ext cx="3236687" cy="3439885"/>
          </a:xfrm>
          <a:custGeom>
            <a:avLst/>
            <a:gdLst>
              <a:gd name="connsiteX0" fmla="*/ 0 w 3236687"/>
              <a:gd name="connsiteY0" fmla="*/ 0 h 3439885"/>
              <a:gd name="connsiteX1" fmla="*/ 3236687 w 3236687"/>
              <a:gd name="connsiteY1" fmla="*/ 0 h 3439885"/>
              <a:gd name="connsiteX2" fmla="*/ 3236687 w 3236687"/>
              <a:gd name="connsiteY2" fmla="*/ 3439885 h 3439885"/>
              <a:gd name="connsiteX3" fmla="*/ 0 w 3236687"/>
              <a:gd name="connsiteY3" fmla="*/ 3439885 h 343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687" h="3439885">
                <a:moveTo>
                  <a:pt x="0" y="0"/>
                </a:moveTo>
                <a:lnTo>
                  <a:pt x="3236687" y="0"/>
                </a:lnTo>
                <a:lnTo>
                  <a:pt x="3236687" y="3439885"/>
                </a:lnTo>
                <a:lnTo>
                  <a:pt x="0" y="34398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8019142" y="638630"/>
            <a:ext cx="3236687" cy="3439885"/>
          </a:xfrm>
          <a:custGeom>
            <a:avLst/>
            <a:gdLst>
              <a:gd name="connsiteX0" fmla="*/ 0 w 3236687"/>
              <a:gd name="connsiteY0" fmla="*/ 0 h 3439885"/>
              <a:gd name="connsiteX1" fmla="*/ 3236687 w 3236687"/>
              <a:gd name="connsiteY1" fmla="*/ 0 h 3439885"/>
              <a:gd name="connsiteX2" fmla="*/ 3236687 w 3236687"/>
              <a:gd name="connsiteY2" fmla="*/ 3439885 h 3439885"/>
              <a:gd name="connsiteX3" fmla="*/ 0 w 3236687"/>
              <a:gd name="connsiteY3" fmla="*/ 3439885 h 3439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6687" h="3439885">
                <a:moveTo>
                  <a:pt x="0" y="0"/>
                </a:moveTo>
                <a:lnTo>
                  <a:pt x="3236687" y="0"/>
                </a:lnTo>
                <a:lnTo>
                  <a:pt x="3236687" y="3439885"/>
                </a:lnTo>
                <a:lnTo>
                  <a:pt x="0" y="3439885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5297049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29772" y="562431"/>
            <a:ext cx="2859315" cy="3323771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7" name="Picture Placeholder 21"/>
          <p:cNvSpPr>
            <a:spLocks noGrp="1"/>
          </p:cNvSpPr>
          <p:nvPr>
            <p:ph type="pic" sz="quarter" idx="11"/>
          </p:nvPr>
        </p:nvSpPr>
        <p:spPr>
          <a:xfrm>
            <a:off x="3389086" y="562426"/>
            <a:ext cx="3555998" cy="3323771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8" name="Picture Placeholder 22"/>
          <p:cNvSpPr>
            <a:spLocks noGrp="1"/>
          </p:cNvSpPr>
          <p:nvPr>
            <p:ph type="pic" sz="quarter" idx="12"/>
          </p:nvPr>
        </p:nvSpPr>
        <p:spPr>
          <a:xfrm>
            <a:off x="6945084" y="562426"/>
            <a:ext cx="4717144" cy="3323771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9" name="Picture Placeholder 23"/>
          <p:cNvSpPr>
            <a:spLocks noGrp="1"/>
          </p:cNvSpPr>
          <p:nvPr>
            <p:ph type="pic" sz="quarter" idx="13"/>
          </p:nvPr>
        </p:nvSpPr>
        <p:spPr>
          <a:xfrm>
            <a:off x="8948058" y="3886197"/>
            <a:ext cx="2714170" cy="2409377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0" name="Picture Placeholder 24"/>
          <p:cNvSpPr>
            <a:spLocks noGrp="1"/>
          </p:cNvSpPr>
          <p:nvPr>
            <p:ph type="pic" sz="quarter" idx="14"/>
          </p:nvPr>
        </p:nvSpPr>
        <p:spPr>
          <a:xfrm>
            <a:off x="3389083" y="3886197"/>
            <a:ext cx="5558973" cy="2409377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1" name="Picture Placeholder 25"/>
          <p:cNvSpPr>
            <a:spLocks noGrp="1"/>
          </p:cNvSpPr>
          <p:nvPr>
            <p:ph type="pic" sz="quarter" idx="15"/>
          </p:nvPr>
        </p:nvSpPr>
        <p:spPr>
          <a:xfrm>
            <a:off x="529772" y="3886197"/>
            <a:ext cx="2859310" cy="2409377"/>
          </a:xfrm>
          <a:custGeom>
            <a:avLst/>
            <a:gdLst>
              <a:gd name="connsiteX0" fmla="*/ 0 w 2859315"/>
              <a:gd name="connsiteY0" fmla="*/ 0 h 3323771"/>
              <a:gd name="connsiteX1" fmla="*/ 2859315 w 2859315"/>
              <a:gd name="connsiteY1" fmla="*/ 0 h 3323771"/>
              <a:gd name="connsiteX2" fmla="*/ 2859315 w 2859315"/>
              <a:gd name="connsiteY2" fmla="*/ 3323771 h 3323771"/>
              <a:gd name="connsiteX3" fmla="*/ 0 w 2859315"/>
              <a:gd name="connsiteY3" fmla="*/ 3323771 h 3323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59315" h="3323771">
                <a:moveTo>
                  <a:pt x="0" y="0"/>
                </a:moveTo>
                <a:lnTo>
                  <a:pt x="2859315" y="0"/>
                </a:lnTo>
                <a:lnTo>
                  <a:pt x="2859315" y="3323771"/>
                </a:lnTo>
                <a:lnTo>
                  <a:pt x="0" y="3323771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48669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4064000" y="342900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8128000" y="0"/>
            <a:ext cx="4064000" cy="3429000"/>
          </a:xfrm>
          <a:custGeom>
            <a:avLst/>
            <a:gdLst>
              <a:gd name="connsiteX0" fmla="*/ 0 w 4064000"/>
              <a:gd name="connsiteY0" fmla="*/ 0 h 3429000"/>
              <a:gd name="connsiteX1" fmla="*/ 4064000 w 4064000"/>
              <a:gd name="connsiteY1" fmla="*/ 0 h 3429000"/>
              <a:gd name="connsiteX2" fmla="*/ 4064000 w 4064000"/>
              <a:gd name="connsiteY2" fmla="*/ 3429000 h 3429000"/>
              <a:gd name="connsiteX3" fmla="*/ 0 w 4064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64000" h="3429000">
                <a:moveTo>
                  <a:pt x="0" y="0"/>
                </a:moveTo>
                <a:lnTo>
                  <a:pt x="4064000" y="0"/>
                </a:lnTo>
                <a:lnTo>
                  <a:pt x="4064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3686980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331785" y="318904"/>
            <a:ext cx="2434107" cy="4353059"/>
          </a:xfrm>
          <a:custGeom>
            <a:avLst/>
            <a:gdLst>
              <a:gd name="connsiteX0" fmla="*/ 0 w 2434107"/>
              <a:gd name="connsiteY0" fmla="*/ 0 h 4353059"/>
              <a:gd name="connsiteX1" fmla="*/ 2434107 w 2434107"/>
              <a:gd name="connsiteY1" fmla="*/ 0 h 4353059"/>
              <a:gd name="connsiteX2" fmla="*/ 2434107 w 2434107"/>
              <a:gd name="connsiteY2" fmla="*/ 4353059 h 4353059"/>
              <a:gd name="connsiteX3" fmla="*/ 0 w 2434107"/>
              <a:gd name="connsiteY3" fmla="*/ 4353059 h 435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07" h="4353059">
                <a:moveTo>
                  <a:pt x="0" y="0"/>
                </a:moveTo>
                <a:lnTo>
                  <a:pt x="2434107" y="0"/>
                </a:lnTo>
                <a:lnTo>
                  <a:pt x="2434107" y="4353059"/>
                </a:lnTo>
                <a:lnTo>
                  <a:pt x="0" y="435305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2881800" y="318905"/>
            <a:ext cx="2434107" cy="1938270"/>
          </a:xfrm>
          <a:custGeom>
            <a:avLst/>
            <a:gdLst>
              <a:gd name="connsiteX0" fmla="*/ 0 w 2434107"/>
              <a:gd name="connsiteY0" fmla="*/ 0 h 4353059"/>
              <a:gd name="connsiteX1" fmla="*/ 2434107 w 2434107"/>
              <a:gd name="connsiteY1" fmla="*/ 0 h 4353059"/>
              <a:gd name="connsiteX2" fmla="*/ 2434107 w 2434107"/>
              <a:gd name="connsiteY2" fmla="*/ 4353059 h 4353059"/>
              <a:gd name="connsiteX3" fmla="*/ 0 w 2434107"/>
              <a:gd name="connsiteY3" fmla="*/ 4353059 h 435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07" h="4353059">
                <a:moveTo>
                  <a:pt x="0" y="0"/>
                </a:moveTo>
                <a:lnTo>
                  <a:pt x="2434107" y="0"/>
                </a:lnTo>
                <a:lnTo>
                  <a:pt x="2434107" y="4353059"/>
                </a:lnTo>
                <a:lnTo>
                  <a:pt x="0" y="435305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2881800" y="2373083"/>
            <a:ext cx="2434107" cy="2298879"/>
          </a:xfrm>
          <a:custGeom>
            <a:avLst/>
            <a:gdLst>
              <a:gd name="connsiteX0" fmla="*/ 0 w 2434107"/>
              <a:gd name="connsiteY0" fmla="*/ 0 h 4353059"/>
              <a:gd name="connsiteX1" fmla="*/ 2434107 w 2434107"/>
              <a:gd name="connsiteY1" fmla="*/ 0 h 4353059"/>
              <a:gd name="connsiteX2" fmla="*/ 2434107 w 2434107"/>
              <a:gd name="connsiteY2" fmla="*/ 4353059 h 4353059"/>
              <a:gd name="connsiteX3" fmla="*/ 0 w 2434107"/>
              <a:gd name="connsiteY3" fmla="*/ 4353059 h 435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07" h="4353059">
                <a:moveTo>
                  <a:pt x="0" y="0"/>
                </a:moveTo>
                <a:lnTo>
                  <a:pt x="2434107" y="0"/>
                </a:lnTo>
                <a:lnTo>
                  <a:pt x="2434107" y="4353059"/>
                </a:lnTo>
                <a:lnTo>
                  <a:pt x="0" y="435305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331784" y="4779388"/>
            <a:ext cx="4984123" cy="1762831"/>
          </a:xfrm>
          <a:custGeom>
            <a:avLst/>
            <a:gdLst>
              <a:gd name="connsiteX0" fmla="*/ 0 w 2434107"/>
              <a:gd name="connsiteY0" fmla="*/ 0 h 4353059"/>
              <a:gd name="connsiteX1" fmla="*/ 2434107 w 2434107"/>
              <a:gd name="connsiteY1" fmla="*/ 0 h 4353059"/>
              <a:gd name="connsiteX2" fmla="*/ 2434107 w 2434107"/>
              <a:gd name="connsiteY2" fmla="*/ 4353059 h 4353059"/>
              <a:gd name="connsiteX3" fmla="*/ 0 w 2434107"/>
              <a:gd name="connsiteY3" fmla="*/ 4353059 h 4353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4107" h="4353059">
                <a:moveTo>
                  <a:pt x="0" y="0"/>
                </a:moveTo>
                <a:lnTo>
                  <a:pt x="2434107" y="0"/>
                </a:lnTo>
                <a:lnTo>
                  <a:pt x="2434107" y="4353059"/>
                </a:lnTo>
                <a:lnTo>
                  <a:pt x="0" y="4353059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7651363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914400" y="533400"/>
            <a:ext cx="3238500" cy="3352800"/>
          </a:xfrm>
          <a:custGeom>
            <a:avLst/>
            <a:gdLst>
              <a:gd name="connsiteX0" fmla="*/ 0 w 3238500"/>
              <a:gd name="connsiteY0" fmla="*/ 0 h 3352800"/>
              <a:gd name="connsiteX1" fmla="*/ 3238500 w 3238500"/>
              <a:gd name="connsiteY1" fmla="*/ 0 h 3352800"/>
              <a:gd name="connsiteX2" fmla="*/ 3238500 w 3238500"/>
              <a:gd name="connsiteY2" fmla="*/ 3352800 h 3352800"/>
              <a:gd name="connsiteX3" fmla="*/ 0 w 32385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352800">
                <a:moveTo>
                  <a:pt x="0" y="0"/>
                </a:moveTo>
                <a:lnTo>
                  <a:pt x="3238500" y="0"/>
                </a:lnTo>
                <a:lnTo>
                  <a:pt x="32385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4"/>
            <a:endParaRPr lang="id-ID" noProof="0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4419600" y="533400"/>
            <a:ext cx="3238500" cy="3352800"/>
          </a:xfrm>
          <a:custGeom>
            <a:avLst/>
            <a:gdLst>
              <a:gd name="connsiteX0" fmla="*/ 0 w 3238500"/>
              <a:gd name="connsiteY0" fmla="*/ 0 h 3352800"/>
              <a:gd name="connsiteX1" fmla="*/ 3238500 w 3238500"/>
              <a:gd name="connsiteY1" fmla="*/ 0 h 3352800"/>
              <a:gd name="connsiteX2" fmla="*/ 3238500 w 3238500"/>
              <a:gd name="connsiteY2" fmla="*/ 3352800 h 3352800"/>
              <a:gd name="connsiteX3" fmla="*/ 0 w 32385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352800">
                <a:moveTo>
                  <a:pt x="0" y="0"/>
                </a:moveTo>
                <a:lnTo>
                  <a:pt x="3238500" y="0"/>
                </a:lnTo>
                <a:lnTo>
                  <a:pt x="32385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4"/>
            <a:endParaRPr lang="id-ID" noProof="0" dirty="0"/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2"/>
          </p:nvPr>
        </p:nvSpPr>
        <p:spPr>
          <a:xfrm>
            <a:off x="7924800" y="533400"/>
            <a:ext cx="3238500" cy="3352800"/>
          </a:xfrm>
          <a:custGeom>
            <a:avLst/>
            <a:gdLst>
              <a:gd name="connsiteX0" fmla="*/ 0 w 3238500"/>
              <a:gd name="connsiteY0" fmla="*/ 0 h 3352800"/>
              <a:gd name="connsiteX1" fmla="*/ 3238500 w 3238500"/>
              <a:gd name="connsiteY1" fmla="*/ 0 h 3352800"/>
              <a:gd name="connsiteX2" fmla="*/ 3238500 w 3238500"/>
              <a:gd name="connsiteY2" fmla="*/ 3352800 h 3352800"/>
              <a:gd name="connsiteX3" fmla="*/ 0 w 3238500"/>
              <a:gd name="connsiteY3" fmla="*/ 3352800 h 335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38500" h="3352800">
                <a:moveTo>
                  <a:pt x="0" y="0"/>
                </a:moveTo>
                <a:lnTo>
                  <a:pt x="3238500" y="0"/>
                </a:lnTo>
                <a:lnTo>
                  <a:pt x="3238500" y="3352800"/>
                </a:lnTo>
                <a:lnTo>
                  <a:pt x="0" y="3352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4"/>
            <a:endParaRPr lang="id-ID" noProof="0" dirty="0"/>
          </a:p>
        </p:txBody>
      </p:sp>
    </p:spTree>
    <p:extLst>
      <p:ext uri="{BB962C8B-B14F-4D97-AF65-F5344CB8AC3E}">
        <p14:creationId xmlns:p14="http://schemas.microsoft.com/office/powerpoint/2010/main" val="23080202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952750" cy="6858000"/>
          </a:xfrm>
          <a:custGeom>
            <a:avLst/>
            <a:gdLst>
              <a:gd name="connsiteX0" fmla="*/ 0 w 2952750"/>
              <a:gd name="connsiteY0" fmla="*/ 0 h 6858000"/>
              <a:gd name="connsiteX1" fmla="*/ 2952750 w 2952750"/>
              <a:gd name="connsiteY1" fmla="*/ 0 h 6858000"/>
              <a:gd name="connsiteX2" fmla="*/ 2952750 w 2952750"/>
              <a:gd name="connsiteY2" fmla="*/ 6858000 h 6858000"/>
              <a:gd name="connsiteX3" fmla="*/ 0 w 29527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6858000">
                <a:moveTo>
                  <a:pt x="0" y="0"/>
                </a:moveTo>
                <a:lnTo>
                  <a:pt x="2952750" y="0"/>
                </a:lnTo>
                <a:lnTo>
                  <a:pt x="29527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3105150" y="0"/>
            <a:ext cx="2952750" cy="2743200"/>
          </a:xfrm>
          <a:custGeom>
            <a:avLst/>
            <a:gdLst>
              <a:gd name="connsiteX0" fmla="*/ 0 w 2952750"/>
              <a:gd name="connsiteY0" fmla="*/ 0 h 2743200"/>
              <a:gd name="connsiteX1" fmla="*/ 2952750 w 2952750"/>
              <a:gd name="connsiteY1" fmla="*/ 0 h 2743200"/>
              <a:gd name="connsiteX2" fmla="*/ 2952750 w 2952750"/>
              <a:gd name="connsiteY2" fmla="*/ 2743200 h 2743200"/>
              <a:gd name="connsiteX3" fmla="*/ 0 w 2952750"/>
              <a:gd name="connsiteY3" fmla="*/ 2743200 h 274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2743200">
                <a:moveTo>
                  <a:pt x="0" y="0"/>
                </a:moveTo>
                <a:lnTo>
                  <a:pt x="2952750" y="0"/>
                </a:lnTo>
                <a:lnTo>
                  <a:pt x="2952750" y="2743200"/>
                </a:lnTo>
                <a:lnTo>
                  <a:pt x="0" y="27432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105150" y="2895600"/>
            <a:ext cx="2952750" cy="3962400"/>
          </a:xfrm>
          <a:custGeom>
            <a:avLst/>
            <a:gdLst>
              <a:gd name="connsiteX0" fmla="*/ 0 w 2952750"/>
              <a:gd name="connsiteY0" fmla="*/ 0 h 3962400"/>
              <a:gd name="connsiteX1" fmla="*/ 2952750 w 2952750"/>
              <a:gd name="connsiteY1" fmla="*/ 0 h 3962400"/>
              <a:gd name="connsiteX2" fmla="*/ 2952750 w 2952750"/>
              <a:gd name="connsiteY2" fmla="*/ 3962400 h 3962400"/>
              <a:gd name="connsiteX3" fmla="*/ 0 w 2952750"/>
              <a:gd name="connsiteY3" fmla="*/ 3962400 h 396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2750" h="3962400">
                <a:moveTo>
                  <a:pt x="0" y="0"/>
                </a:moveTo>
                <a:lnTo>
                  <a:pt x="2952750" y="0"/>
                </a:lnTo>
                <a:lnTo>
                  <a:pt x="2952750" y="3962400"/>
                </a:lnTo>
                <a:lnTo>
                  <a:pt x="0" y="3962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00433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64169" y="0"/>
            <a:ext cx="3863662" cy="6858000"/>
          </a:xfrm>
          <a:custGeom>
            <a:avLst/>
            <a:gdLst>
              <a:gd name="connsiteX0" fmla="*/ 0 w 3863662"/>
              <a:gd name="connsiteY0" fmla="*/ 0 h 6858000"/>
              <a:gd name="connsiteX1" fmla="*/ 3863662 w 3863662"/>
              <a:gd name="connsiteY1" fmla="*/ 0 h 6858000"/>
              <a:gd name="connsiteX2" fmla="*/ 3863662 w 3863662"/>
              <a:gd name="connsiteY2" fmla="*/ 6858000 h 6858000"/>
              <a:gd name="connsiteX3" fmla="*/ 0 w 38636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662" h="6858000">
                <a:moveTo>
                  <a:pt x="0" y="0"/>
                </a:moveTo>
                <a:lnTo>
                  <a:pt x="3863662" y="0"/>
                </a:lnTo>
                <a:lnTo>
                  <a:pt x="38636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1513872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863662" cy="6858000"/>
          </a:xfrm>
          <a:custGeom>
            <a:avLst/>
            <a:gdLst>
              <a:gd name="connsiteX0" fmla="*/ 0 w 3863662"/>
              <a:gd name="connsiteY0" fmla="*/ 0 h 6858000"/>
              <a:gd name="connsiteX1" fmla="*/ 3863662 w 3863662"/>
              <a:gd name="connsiteY1" fmla="*/ 0 h 6858000"/>
              <a:gd name="connsiteX2" fmla="*/ 3863662 w 3863662"/>
              <a:gd name="connsiteY2" fmla="*/ 6858000 h 6858000"/>
              <a:gd name="connsiteX3" fmla="*/ 0 w 386366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63662" h="6858000">
                <a:moveTo>
                  <a:pt x="0" y="0"/>
                </a:moveTo>
                <a:lnTo>
                  <a:pt x="3863662" y="0"/>
                </a:lnTo>
                <a:lnTo>
                  <a:pt x="3863662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1451902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2554" y="228600"/>
            <a:ext cx="11706895" cy="6400800"/>
          </a:xfrm>
          <a:custGeom>
            <a:avLst/>
            <a:gdLst>
              <a:gd name="connsiteX0" fmla="*/ 0 w 11706895"/>
              <a:gd name="connsiteY0" fmla="*/ 0 h 6400800"/>
              <a:gd name="connsiteX1" fmla="*/ 11706895 w 11706895"/>
              <a:gd name="connsiteY1" fmla="*/ 0 h 6400800"/>
              <a:gd name="connsiteX2" fmla="*/ 11706895 w 11706895"/>
              <a:gd name="connsiteY2" fmla="*/ 6400800 h 6400800"/>
              <a:gd name="connsiteX3" fmla="*/ 0 w 11706895"/>
              <a:gd name="connsiteY3" fmla="*/ 6400800 h 640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06895" h="6400800">
                <a:moveTo>
                  <a:pt x="0" y="0"/>
                </a:moveTo>
                <a:lnTo>
                  <a:pt x="11706895" y="0"/>
                </a:lnTo>
                <a:lnTo>
                  <a:pt x="11706895" y="6400800"/>
                </a:lnTo>
                <a:lnTo>
                  <a:pt x="0" y="64008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5250886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633029" y="0"/>
            <a:ext cx="5558971" cy="3518192"/>
          </a:xfrm>
          <a:custGeom>
            <a:avLst/>
            <a:gdLst>
              <a:gd name="connsiteX0" fmla="*/ 0 w 5558971"/>
              <a:gd name="connsiteY0" fmla="*/ 0 h 3518192"/>
              <a:gd name="connsiteX1" fmla="*/ 5558971 w 5558971"/>
              <a:gd name="connsiteY1" fmla="*/ 0 h 3518192"/>
              <a:gd name="connsiteX2" fmla="*/ 5558971 w 5558971"/>
              <a:gd name="connsiteY2" fmla="*/ 3518192 h 3518192"/>
              <a:gd name="connsiteX3" fmla="*/ 0 w 5558971"/>
              <a:gd name="connsiteY3" fmla="*/ 3518192 h 3518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971" h="3518192">
                <a:moveTo>
                  <a:pt x="0" y="0"/>
                </a:moveTo>
                <a:lnTo>
                  <a:pt x="5558971" y="0"/>
                </a:lnTo>
                <a:lnTo>
                  <a:pt x="5558971" y="3518192"/>
                </a:lnTo>
                <a:lnTo>
                  <a:pt x="0" y="3518192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6633030" y="3518192"/>
            <a:ext cx="5558971" cy="3339808"/>
          </a:xfrm>
          <a:custGeom>
            <a:avLst/>
            <a:gdLst>
              <a:gd name="connsiteX0" fmla="*/ 0 w 5558971"/>
              <a:gd name="connsiteY0" fmla="*/ 0 h 3339808"/>
              <a:gd name="connsiteX1" fmla="*/ 5558971 w 5558971"/>
              <a:gd name="connsiteY1" fmla="*/ 0 h 3339808"/>
              <a:gd name="connsiteX2" fmla="*/ 5558971 w 5558971"/>
              <a:gd name="connsiteY2" fmla="*/ 3339808 h 3339808"/>
              <a:gd name="connsiteX3" fmla="*/ 0 w 5558971"/>
              <a:gd name="connsiteY3" fmla="*/ 3339808 h 3339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558971" h="3339808">
                <a:moveTo>
                  <a:pt x="0" y="0"/>
                </a:moveTo>
                <a:lnTo>
                  <a:pt x="5558971" y="0"/>
                </a:lnTo>
                <a:lnTo>
                  <a:pt x="5558971" y="3339808"/>
                </a:lnTo>
                <a:lnTo>
                  <a:pt x="0" y="333980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53114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742950" y="1524000"/>
            <a:ext cx="4305300" cy="3200400"/>
          </a:xfrm>
          <a:custGeom>
            <a:avLst/>
            <a:gdLst>
              <a:gd name="connsiteX0" fmla="*/ 0 w 4305300"/>
              <a:gd name="connsiteY0" fmla="*/ 0 h 3200400"/>
              <a:gd name="connsiteX1" fmla="*/ 4305300 w 4305300"/>
              <a:gd name="connsiteY1" fmla="*/ 0 h 3200400"/>
              <a:gd name="connsiteX2" fmla="*/ 4305300 w 4305300"/>
              <a:gd name="connsiteY2" fmla="*/ 3200400 h 3200400"/>
              <a:gd name="connsiteX3" fmla="*/ 0 w 43053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3200400">
                <a:moveTo>
                  <a:pt x="0" y="0"/>
                </a:moveTo>
                <a:lnTo>
                  <a:pt x="4305300" y="0"/>
                </a:lnTo>
                <a:lnTo>
                  <a:pt x="4305300" y="3200400"/>
                </a:lnTo>
                <a:lnTo>
                  <a:pt x="0" y="3200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219700" y="1524000"/>
            <a:ext cx="6000750" cy="3200400"/>
          </a:xfrm>
          <a:custGeom>
            <a:avLst/>
            <a:gdLst>
              <a:gd name="connsiteX0" fmla="*/ 0 w 4305300"/>
              <a:gd name="connsiteY0" fmla="*/ 0 h 3200400"/>
              <a:gd name="connsiteX1" fmla="*/ 4305300 w 4305300"/>
              <a:gd name="connsiteY1" fmla="*/ 0 h 3200400"/>
              <a:gd name="connsiteX2" fmla="*/ 4305300 w 4305300"/>
              <a:gd name="connsiteY2" fmla="*/ 3200400 h 3200400"/>
              <a:gd name="connsiteX3" fmla="*/ 0 w 4305300"/>
              <a:gd name="connsiteY3" fmla="*/ 3200400 h 320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05300" h="3200400">
                <a:moveTo>
                  <a:pt x="0" y="0"/>
                </a:moveTo>
                <a:lnTo>
                  <a:pt x="4305300" y="0"/>
                </a:lnTo>
                <a:lnTo>
                  <a:pt x="4305300" y="3200400"/>
                </a:lnTo>
                <a:lnTo>
                  <a:pt x="0" y="32004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0684319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1085850" y="0"/>
            <a:ext cx="11106150" cy="6858000"/>
          </a:xfrm>
          <a:custGeom>
            <a:avLst/>
            <a:gdLst>
              <a:gd name="connsiteX0" fmla="*/ 0 w 11106150"/>
              <a:gd name="connsiteY0" fmla="*/ 0 h 6858000"/>
              <a:gd name="connsiteX1" fmla="*/ 11106150 w 11106150"/>
              <a:gd name="connsiteY1" fmla="*/ 0 h 6858000"/>
              <a:gd name="connsiteX2" fmla="*/ 11106150 w 11106150"/>
              <a:gd name="connsiteY2" fmla="*/ 6858000 h 6858000"/>
              <a:gd name="connsiteX3" fmla="*/ 0 w 1110615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106150" h="6858000">
                <a:moveTo>
                  <a:pt x="0" y="0"/>
                </a:moveTo>
                <a:lnTo>
                  <a:pt x="11106150" y="0"/>
                </a:lnTo>
                <a:lnTo>
                  <a:pt x="1110615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649929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723777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793970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902858"/>
            <a:ext cx="12192000" cy="3955143"/>
          </a:xfrm>
          <a:custGeom>
            <a:avLst/>
            <a:gdLst>
              <a:gd name="connsiteX0" fmla="*/ 0 w 12192000"/>
              <a:gd name="connsiteY0" fmla="*/ 0 h 3955143"/>
              <a:gd name="connsiteX1" fmla="*/ 12192000 w 12192000"/>
              <a:gd name="connsiteY1" fmla="*/ 0 h 3955143"/>
              <a:gd name="connsiteX2" fmla="*/ 12192000 w 12192000"/>
              <a:gd name="connsiteY2" fmla="*/ 3955143 h 3955143"/>
              <a:gd name="connsiteX3" fmla="*/ 0 w 12192000"/>
              <a:gd name="connsiteY3" fmla="*/ 3955143 h 3955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955143">
                <a:moveTo>
                  <a:pt x="0" y="0"/>
                </a:moveTo>
                <a:lnTo>
                  <a:pt x="12192000" y="0"/>
                </a:lnTo>
                <a:lnTo>
                  <a:pt x="12192000" y="3955143"/>
                </a:lnTo>
                <a:lnTo>
                  <a:pt x="0" y="3955143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144231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42266359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1 w 12192000"/>
              <a:gd name="connsiteY0" fmla="*/ 5754362 h 6858000"/>
              <a:gd name="connsiteX1" fmla="*/ 12192000 w 12192000"/>
              <a:gd name="connsiteY1" fmla="*/ 5754362 h 6858000"/>
              <a:gd name="connsiteX2" fmla="*/ 12192000 w 12192000"/>
              <a:gd name="connsiteY2" fmla="*/ 6858000 h 6858000"/>
              <a:gd name="connsiteX3" fmla="*/ 1 w 12192000"/>
              <a:gd name="connsiteY3" fmla="*/ 6858000 h 6858000"/>
              <a:gd name="connsiteX4" fmla="*/ 0 w 12192000"/>
              <a:gd name="connsiteY4" fmla="*/ 4543425 h 6858000"/>
              <a:gd name="connsiteX5" fmla="*/ 12192000 w 12192000"/>
              <a:gd name="connsiteY5" fmla="*/ 4543425 h 6858000"/>
              <a:gd name="connsiteX6" fmla="*/ 12192000 w 12192000"/>
              <a:gd name="connsiteY6" fmla="*/ 5647063 h 6858000"/>
              <a:gd name="connsiteX7" fmla="*/ 0 w 12192000"/>
              <a:gd name="connsiteY7" fmla="*/ 5647063 h 6858000"/>
              <a:gd name="connsiteX8" fmla="*/ 0 w 12192000"/>
              <a:gd name="connsiteY8" fmla="*/ 1210937 h 6858000"/>
              <a:gd name="connsiteX9" fmla="*/ 12192000 w 12192000"/>
              <a:gd name="connsiteY9" fmla="*/ 1210937 h 6858000"/>
              <a:gd name="connsiteX10" fmla="*/ 12192000 w 12192000"/>
              <a:gd name="connsiteY10" fmla="*/ 2314575 h 6858000"/>
              <a:gd name="connsiteX11" fmla="*/ 0 w 12192000"/>
              <a:gd name="connsiteY11" fmla="*/ 2314575 h 6858000"/>
              <a:gd name="connsiteX12" fmla="*/ 1 w 12192000"/>
              <a:gd name="connsiteY12" fmla="*/ 0 h 6858000"/>
              <a:gd name="connsiteX13" fmla="*/ 12192000 w 12192000"/>
              <a:gd name="connsiteY13" fmla="*/ 0 h 6858000"/>
              <a:gd name="connsiteX14" fmla="*/ 12192000 w 12192000"/>
              <a:gd name="connsiteY14" fmla="*/ 1103638 h 6858000"/>
              <a:gd name="connsiteX15" fmla="*/ 1 w 12192000"/>
              <a:gd name="connsiteY15" fmla="*/ 110363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192000" h="6858000">
                <a:moveTo>
                  <a:pt x="1" y="5754362"/>
                </a:moveTo>
                <a:lnTo>
                  <a:pt x="12192000" y="5754362"/>
                </a:lnTo>
                <a:lnTo>
                  <a:pt x="12192000" y="6858000"/>
                </a:lnTo>
                <a:lnTo>
                  <a:pt x="1" y="6858000"/>
                </a:lnTo>
                <a:close/>
                <a:moveTo>
                  <a:pt x="0" y="4543425"/>
                </a:moveTo>
                <a:lnTo>
                  <a:pt x="12192000" y="4543425"/>
                </a:lnTo>
                <a:lnTo>
                  <a:pt x="12192000" y="5647063"/>
                </a:lnTo>
                <a:lnTo>
                  <a:pt x="0" y="5647063"/>
                </a:lnTo>
                <a:close/>
                <a:moveTo>
                  <a:pt x="0" y="1210937"/>
                </a:moveTo>
                <a:lnTo>
                  <a:pt x="12192000" y="1210937"/>
                </a:lnTo>
                <a:lnTo>
                  <a:pt x="12192000" y="2314575"/>
                </a:lnTo>
                <a:lnTo>
                  <a:pt x="0" y="2314575"/>
                </a:lnTo>
                <a:close/>
                <a:moveTo>
                  <a:pt x="1" y="0"/>
                </a:moveTo>
                <a:lnTo>
                  <a:pt x="12192000" y="0"/>
                </a:lnTo>
                <a:lnTo>
                  <a:pt x="12192000" y="1103638"/>
                </a:lnTo>
                <a:lnTo>
                  <a:pt x="1" y="1103638"/>
                </a:lnTo>
                <a:close/>
              </a:path>
            </a:pathLst>
          </a:custGeom>
        </p:spPr>
        <p:txBody>
          <a:bodyPr rtlCol="0">
            <a:no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2995604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id-ID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ABDD00D-DABE-4FE5-80F0-A66F7B703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F2CD0-E294-4CFA-9E8F-84146F7EAFB5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A171D9-80F7-41A2-9843-2BCB0802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2624F5D-8518-4B4A-994E-A06C5C8BA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E81C1-66C9-4FB2-A34E-04D3B1EFE0A6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2558822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d-ID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0FFD07-C99B-4263-9411-EF78D03D92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30BDB-61B9-40D1-AA17-C0030D1A9B23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F6DFD6-4744-4F83-A729-FE289701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AA5A586-0EC4-43E8-8DDB-6748A6A4D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8F209-A79F-46D0-A9E9-0AB4E25FECA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52538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9840F-90D3-44CA-B7CD-109E9459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57E523-D973-42D6-9B15-BFAE09FDD380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E940B-180E-4BDB-A22A-DF806D899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44FF4A-11F5-48FE-9E22-B98F1EED2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B9DAD9-25EB-4909-8D9B-3A95F81CBE63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730287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4C5C5-A579-46D7-A56F-C0CEFCE99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E2B629-029C-4605-927E-8D7EAC9DE81C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62156-8EAF-4583-BAAA-EF8D6FB3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026C0-F6FD-446E-B16A-87E69310E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60272-44D6-46E1-9FEE-C6B68AAAA1DC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88849099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DE3A7-B0AD-40DB-8E34-C7ECD6620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F13E6C-3FF4-4663-B20B-AFA2E0AF8DFE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A734BD-0B11-4E90-B450-264C122A5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2E8E94-0097-401F-8F5D-209520C72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D65AE-808E-41B2-BAF8-716AC2DB7E5C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021345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C5D4C5-6C07-4D07-A811-CE8FD4226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2F8D4-6FC2-41E7-A8DA-B00EFB471715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886B1E-ED07-4FEE-A5C0-65D7DF16C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91217E-9EC6-4288-A30B-3BAB8C09A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EF02FD-73E7-4D98-9063-62F21F495BB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958424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E69414A-7455-45EF-9A12-75E175226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40EA4-ADC6-47D8-9EB4-30138B9CCAA1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60ED8D0-FF11-4B3D-AF21-9BCE3F3CE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7358F0-FEE3-412F-A837-3E6C3CEB9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6F779-ACDD-4AE2-8936-811AF2E1217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6622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4372477-CEC0-4ABB-BF69-615496E30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BA6AF8-D5E7-40DF-8817-5467311EAFF8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7714C20-4167-4BB7-B224-53D2BDF7F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12F4852-54CE-4405-B48A-11A22D1B2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A6A7-0B34-40AA-B571-23F9802B5ED6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367389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d-ID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08BD059-65C7-4551-8348-65C037CE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F13180-2FE9-468E-BEAF-9331B73183ED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FBE5976-12A8-4E33-877E-C078DAF5E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5DF16C1-B9A0-4F54-B694-18A92EB76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4636EB-21F5-4BE0-A585-AC855E85D62D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2757499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23D0BF8-8C95-401A-88CE-AFB12391A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B8ECE-3AD7-49B4-8D8C-33740CE13A20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9BB0F97-D44C-4652-90BD-FFF53F98E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FDBD361-EFCC-4A21-AE8F-389FCC15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2297E-C98F-4C9A-B62A-A3D1D5677C0B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  <p:extLst>
      <p:ext uri="{BB962C8B-B14F-4D97-AF65-F5344CB8AC3E}">
        <p14:creationId xmlns:p14="http://schemas.microsoft.com/office/powerpoint/2010/main" val="19700034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iPhone6_mockup_front_black.png">
            <a:extLst>
              <a:ext uri="{FF2B5EF4-FFF2-40B4-BE49-F238E27FC236}">
                <a16:creationId xmlns:a16="http://schemas.microsoft.com/office/drawing/2014/main" id="{DFB25652-8FED-4FD9-89E8-5ADDD91204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625475"/>
            <a:ext cx="3217863" cy="576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954407" y="1596572"/>
            <a:ext cx="2095500" cy="378460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endParaRPr lang="id-ID" noProof="0"/>
          </a:p>
        </p:txBody>
      </p:sp>
    </p:spTree>
    <p:extLst>
      <p:ext uri="{BB962C8B-B14F-4D97-AF65-F5344CB8AC3E}">
        <p14:creationId xmlns:p14="http://schemas.microsoft.com/office/powerpoint/2010/main" val="34721001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9A2C57C8-E9A3-4043-8299-CFC16A2095A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id-ID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E5734132-A7E7-4A86-A741-C156A5288C0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id-ID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FDB2A2-2C35-4681-9377-EB25148E74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C374E63-035C-4838-BFEE-5B7B99DEC1FC}" type="datetimeFigureOut">
              <a:rPr lang="id-ID"/>
              <a:pPr>
                <a:defRPr/>
              </a:pPr>
              <a:t>01/07/2024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A07C0D-E6D0-4F30-8D2F-F2E935AC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d-ID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C3377E-53CF-4E41-BFB1-E3943818B7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8CD5265-A8D8-4703-A791-EA6272D3EFD9}" type="slidenum">
              <a:rPr lang="id-ID" altLang="en-US"/>
              <a:pPr>
                <a:defRPr/>
              </a:pPr>
              <a:t>‹#›</a:t>
            </a:fld>
            <a:endParaRPr lang="id-ID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15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  <p:sldLayoutId id="2147483933" r:id="rId26"/>
    <p:sldLayoutId id="2147483934" r:id="rId27"/>
    <p:sldLayoutId id="2147483911" r:id="rId28"/>
    <p:sldLayoutId id="2147483912" r:id="rId29"/>
    <p:sldLayoutId id="2147483913" r:id="rId30"/>
    <p:sldLayoutId id="2147483914" r:id="rId3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hyperlink" Target="https://www.facebook.com/PierceCountyEM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s://www.piercecountywa.gov/6226/Hot-Weather-Information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wyatt.godfrey@piercecountywa.go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.png"/><Relationship Id="rId5" Type="http://schemas.openxmlformats.org/officeDocument/2006/relationships/hyperlink" Target="https://secure.pscleanair.org/AirQuality/NetworkMap" TargetMode="External"/><Relationship Id="rId4" Type="http://schemas.openxmlformats.org/officeDocument/2006/relationships/hyperlink" Target="https://www.wpc.ncep.noaa.gov/heatrisk/?wfo=sew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5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10" Type="http://schemas.openxmlformats.org/officeDocument/2006/relationships/image" Target="../media/image27.sv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6D696AD-3AF2-482A-8EB6-28EAC118D0B3}"/>
              </a:ext>
            </a:extLst>
          </p:cNvPr>
          <p:cNvSpPr/>
          <p:nvPr/>
        </p:nvSpPr>
        <p:spPr>
          <a:xfrm>
            <a:off x="0" y="0"/>
            <a:ext cx="5700584" cy="6858000"/>
          </a:xfrm>
          <a:prstGeom prst="rect">
            <a:avLst/>
          </a:prstGeom>
          <a:solidFill>
            <a:srgbClr val="DD7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1973DF-1298-4964-A36D-B8F76A9142B7}"/>
              </a:ext>
            </a:extLst>
          </p:cNvPr>
          <p:cNvSpPr txBox="1"/>
          <p:nvPr/>
        </p:nvSpPr>
        <p:spPr>
          <a:xfrm>
            <a:off x="156520" y="2113573"/>
            <a:ext cx="5272215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Semibold" panose="020B0603030403020204" pitchFamily="34" charset="0"/>
              </a:rPr>
              <a:t>Pierce County DEM:</a:t>
            </a:r>
            <a:br>
              <a:rPr lang="en-US" sz="4000" b="1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Semibold" panose="020B0603030403020204" pitchFamily="34" charset="0"/>
              </a:rPr>
            </a:br>
            <a:r>
              <a:rPr lang="en-US" sz="4000" b="1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Semibold" panose="020B0603030403020204" pitchFamily="34" charset="0"/>
              </a:rPr>
              <a:t>Emergency Preparedness Update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cap="small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  <a:ea typeface="Source Sans Pro Semibold" panose="020B0603030403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Semibold" panose="020B0603030403020204" pitchFamily="34" charset="0"/>
              </a:rPr>
              <a:t>June 27, 2024</a:t>
            </a:r>
            <a:r>
              <a:rPr lang="en-US" sz="4000" b="1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  <a:ea typeface="Source Sans Pro Semibold" panose="020B0603030403020204" pitchFamily="34" charset="0"/>
              </a:rPr>
              <a:t> </a:t>
            </a:r>
          </a:p>
        </p:txBody>
      </p:sp>
      <p:pic>
        <p:nvPicPr>
          <p:cNvPr id="20" name="Picture 7">
            <a:extLst>
              <a:ext uri="{FF2B5EF4-FFF2-40B4-BE49-F238E27FC236}">
                <a16:creationId xmlns:a16="http://schemas.microsoft.com/office/drawing/2014/main" id="{9EF6DB90-7A1E-466A-A68F-CB85E05EF2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375" y="665207"/>
            <a:ext cx="2891835" cy="7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8C611DE-11D1-7C99-D41F-62649044044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8" t="9013" r="34046" b="9013"/>
          <a:stretch/>
        </p:blipFill>
        <p:spPr>
          <a:xfrm>
            <a:off x="5700584" y="0"/>
            <a:ext cx="6491416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9F6C67-A29F-4DA3-A7AB-F054D4C27ECE}"/>
              </a:ext>
            </a:extLst>
          </p:cNvPr>
          <p:cNvSpPr/>
          <p:nvPr/>
        </p:nvSpPr>
        <p:spPr>
          <a:xfrm>
            <a:off x="1085849" y="3048"/>
            <a:ext cx="5968093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BEE85-E139-4D3A-9699-C856E083FD9B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0729" name="Picture 2">
            <a:extLst>
              <a:ext uri="{FF2B5EF4-FFF2-40B4-BE49-F238E27FC236}">
                <a16:creationId xmlns:a16="http://schemas.microsoft.com/office/drawing/2014/main" id="{B80D007A-445C-4D72-8041-7B23703C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35035-F103-4915-965E-66DF04493873}"/>
              </a:ext>
            </a:extLst>
          </p:cNvPr>
          <p:cNvSpPr txBox="1"/>
          <p:nvPr/>
        </p:nvSpPr>
        <p:spPr>
          <a:xfrm>
            <a:off x="1085848" y="-31159"/>
            <a:ext cx="54058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small" spc="600" dirty="0">
                <a:solidFill>
                  <a:srgbClr val="44546A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Kit Essentials</a:t>
            </a:r>
            <a:endParaRPr lang="id-ID" sz="4800" b="1" cap="small" spc="600" dirty="0">
              <a:solidFill>
                <a:srgbClr val="44546A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F6B12C-2F2F-4C4B-96E6-CE4069EB5651}"/>
              </a:ext>
            </a:extLst>
          </p:cNvPr>
          <p:cNvSpPr/>
          <p:nvPr/>
        </p:nvSpPr>
        <p:spPr>
          <a:xfrm>
            <a:off x="1367358" y="1136699"/>
            <a:ext cx="540507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D7121"/>
                </a:solidFill>
              </a:rPr>
              <a:t>Build a Go Kit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Thirty days of medication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Extra assistive items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Cane or eyeglasses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Consider dietary restrictions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Batteries to back-up power dependent devices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44546A"/>
              </a:solidFill>
            </a:endParaRPr>
          </a:p>
          <a:p>
            <a:r>
              <a:rPr lang="en-US" sz="2800" b="1" dirty="0">
                <a:solidFill>
                  <a:srgbClr val="DD7121"/>
                </a:solidFill>
              </a:rPr>
              <a:t>Prepare Key Documents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Identification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Financial and legal papers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44546A"/>
                </a:solidFill>
              </a:rPr>
              <a:t>List of medical information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2FF5F8-B0A9-203F-E3AB-EE5C64454AD3}"/>
              </a:ext>
            </a:extLst>
          </p:cNvPr>
          <p:cNvCxnSpPr>
            <a:cxnSpLocks/>
          </p:cNvCxnSpPr>
          <p:nvPr/>
        </p:nvCxnSpPr>
        <p:spPr>
          <a:xfrm>
            <a:off x="1239584" y="904234"/>
            <a:ext cx="6096398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Placeholder 1">
            <a:extLst>
              <a:ext uri="{FF2B5EF4-FFF2-40B4-BE49-F238E27FC236}">
                <a16:creationId xmlns:a16="http://schemas.microsoft.com/office/drawing/2014/main" id="{138C6B95-AAD8-A74C-7D1C-8E8F04EA3F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 bwMode="auto">
          <a:xfrm>
            <a:off x="7477991" y="0"/>
            <a:ext cx="6096000" cy="6858000"/>
          </a:xfrm>
          <a:custGeom>
            <a:avLst/>
            <a:gdLst>
              <a:gd name="T0" fmla="*/ 0 w 6096000"/>
              <a:gd name="T1" fmla="*/ 0 h 6858000"/>
              <a:gd name="T2" fmla="*/ 6096000 w 6096000"/>
              <a:gd name="T3" fmla="*/ 0 h 6858000"/>
              <a:gd name="T4" fmla="*/ 6096000 w 6096000"/>
              <a:gd name="T5" fmla="*/ 6858000 h 6858000"/>
              <a:gd name="T6" fmla="*/ 0 w 6096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3865757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637BF5-5962-49ED-96F8-A339F0B23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1910"/>
            <a:ext cx="12192000" cy="3483727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0109B83-7BD1-4F37-8AAF-F8AC14F1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08" y="107265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 panose="020B0503030403020204" pitchFamily="34" charset="0"/>
              </a:rPr>
              <a:t>SIGN UP FOR ALERTS</a:t>
            </a:r>
            <a:endParaRPr lang="id-ID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Source Sans Pro Black" panose="020B0803030403020204" pitchFamily="34" charset="0"/>
              <a:ea typeface="Source Sans Pro Black" panose="020B0803030403020204" pitchFamily="34" charset="0"/>
              <a:cs typeface="Source Sans Pro" panose="020B05030304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8E5EE-41BC-4E0E-9930-E63E6D4C507A}"/>
              </a:ext>
            </a:extLst>
          </p:cNvPr>
          <p:cNvCxnSpPr>
            <a:cxnSpLocks/>
          </p:cNvCxnSpPr>
          <p:nvPr/>
        </p:nvCxnSpPr>
        <p:spPr>
          <a:xfrm>
            <a:off x="3217985" y="839235"/>
            <a:ext cx="5725615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673D506-6315-22AC-3410-BF8A9CBF5B28}"/>
              </a:ext>
            </a:extLst>
          </p:cNvPr>
          <p:cNvSpPr txBox="1"/>
          <p:nvPr/>
        </p:nvSpPr>
        <p:spPr>
          <a:xfrm>
            <a:off x="98081" y="5196463"/>
            <a:ext cx="11995837" cy="1138773"/>
          </a:xfrm>
          <a:prstGeom prst="rect">
            <a:avLst/>
          </a:prstGeom>
          <a:noFill/>
        </p:spPr>
        <p:txBody>
          <a:bodyPr wrap="square" lIns="228600" rIns="228600" rtlCol="0">
            <a:spAutoFit/>
          </a:bodyPr>
          <a:lstStyle/>
          <a:p>
            <a:pPr marL="463550" indent="-457200">
              <a:buFont typeface="Calibri" panose="020F0502020204030204" pitchFamily="34" charset="0"/>
              <a:buChar char="●"/>
            </a:pPr>
            <a:r>
              <a:rPr lang="en-US" sz="2800" dirty="0">
                <a:solidFill>
                  <a:schemeClr val="tx2"/>
                </a:solidFill>
              </a:rPr>
              <a:t>QR code and text-in option to receive PCALERTs specific to extreme weather.</a:t>
            </a:r>
          </a:p>
          <a:p>
            <a:pPr marL="463550" indent="-457200">
              <a:buFont typeface="Calibri" panose="020F0502020204030204" pitchFamily="34" charset="0"/>
              <a:buChar char="●"/>
            </a:pPr>
            <a:endParaRPr lang="en-US" sz="1200" dirty="0">
              <a:solidFill>
                <a:schemeClr val="tx2"/>
              </a:solidFill>
            </a:endParaRPr>
          </a:p>
          <a:p>
            <a:pPr marL="463550" indent="-457200">
              <a:buFont typeface="Calibri" panose="020F0502020204030204" pitchFamily="34" charset="0"/>
              <a:buChar char="●"/>
            </a:pPr>
            <a:r>
              <a:rPr lang="en-US" sz="2800" dirty="0">
                <a:solidFill>
                  <a:schemeClr val="tx2"/>
                </a:solidFill>
              </a:rPr>
              <a:t>QR code is printed on both the hot weather and cold weather kits.</a:t>
            </a:r>
          </a:p>
        </p:txBody>
      </p:sp>
    </p:spTree>
    <p:extLst>
      <p:ext uri="{BB962C8B-B14F-4D97-AF65-F5344CB8AC3E}">
        <p14:creationId xmlns:p14="http://schemas.microsoft.com/office/powerpoint/2010/main" val="3789208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0E0C463-A5E8-F4EB-1F49-252A7970C4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680"/>
          <a:stretch/>
        </p:blipFill>
        <p:spPr>
          <a:xfrm>
            <a:off x="296271" y="2198831"/>
            <a:ext cx="7019842" cy="3518408"/>
          </a:xfrm>
          <a:prstGeom prst="rect">
            <a:avLst/>
          </a:prstGeom>
        </p:spPr>
      </p:pic>
      <p:sp>
        <p:nvSpPr>
          <p:cNvPr id="4" name="TextBox 6">
            <a:extLst>
              <a:ext uri="{FF2B5EF4-FFF2-40B4-BE49-F238E27FC236}">
                <a16:creationId xmlns:a16="http://schemas.microsoft.com/office/drawing/2014/main" id="{70109B83-7BD1-4F37-8AAF-F8AC14F13A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5208" y="107265"/>
            <a:ext cx="12192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  <a:cs typeface="Source Sans Pro" panose="020B0503030403020204" pitchFamily="34" charset="0"/>
              </a:rPr>
              <a:t>Hazard Information</a:t>
            </a:r>
            <a:endParaRPr lang="id-ID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Source Sans Pro Black" panose="020B0803030403020204" pitchFamily="34" charset="0"/>
              <a:ea typeface="Source Sans Pro Black" panose="020B0803030403020204" pitchFamily="34" charset="0"/>
              <a:cs typeface="Source Sans Pro" panose="020B0503030403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9B8E5EE-41BC-4E0E-9930-E63E6D4C507A}"/>
              </a:ext>
            </a:extLst>
          </p:cNvPr>
          <p:cNvCxnSpPr>
            <a:cxnSpLocks/>
          </p:cNvCxnSpPr>
          <p:nvPr/>
        </p:nvCxnSpPr>
        <p:spPr>
          <a:xfrm>
            <a:off x="3217985" y="839235"/>
            <a:ext cx="5725615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65A9005-86A4-63E9-26CE-A10A1F9D9AF9}"/>
              </a:ext>
            </a:extLst>
          </p:cNvPr>
          <p:cNvSpPr txBox="1"/>
          <p:nvPr/>
        </p:nvSpPr>
        <p:spPr>
          <a:xfrm>
            <a:off x="780242" y="1268121"/>
            <a:ext cx="32707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Hot Weather Information  | Pierce County, WA - Official Website (piercecountywa.gov)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44271A-64DC-AAEF-CBE6-1478E6D752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793" y="1047266"/>
            <a:ext cx="3687936" cy="548328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1EA2D1-4732-18C5-07B9-85E35A02F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1950" y="1325615"/>
            <a:ext cx="3608099" cy="428005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946A19-1EC6-FE97-5F60-9912A2F82AE6}"/>
              </a:ext>
            </a:extLst>
          </p:cNvPr>
          <p:cNvSpPr txBox="1"/>
          <p:nvPr/>
        </p:nvSpPr>
        <p:spPr>
          <a:xfrm>
            <a:off x="4050955" y="5772682"/>
            <a:ext cx="40900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7"/>
              </a:rPr>
              <a:t>Pierce County Department of Emergency Management | Tacoma WA | Facebook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0258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C9C9F1BC-0338-4A85-8894-7D6529C96DFC}"/>
              </a:ext>
            </a:extLst>
          </p:cNvPr>
          <p:cNvSpPr txBox="1"/>
          <p:nvPr/>
        </p:nvSpPr>
        <p:spPr>
          <a:xfrm>
            <a:off x="7544841" y="2375115"/>
            <a:ext cx="46471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QUESTIONS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?</a:t>
            </a:r>
            <a:endParaRPr lang="id-ID" sz="4400" b="1" dirty="0">
              <a:solidFill>
                <a:schemeClr val="tx1">
                  <a:lumMod val="75000"/>
                  <a:lumOff val="25000"/>
                </a:schemeClr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D4DECBE-BF10-4299-903A-8D8661273F08}"/>
              </a:ext>
            </a:extLst>
          </p:cNvPr>
          <p:cNvSpPr/>
          <p:nvPr/>
        </p:nvSpPr>
        <p:spPr>
          <a:xfrm>
            <a:off x="7544840" y="4285735"/>
            <a:ext cx="4647159" cy="1745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Wyatt Godfrey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Mass Care Coordinator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Pierce County Emergency Management</a:t>
            </a:r>
          </a:p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hlinkClick r:id="rId3"/>
              </a:rPr>
              <a:t>wyatt.godfrey@piercecountywa.gov</a:t>
            </a:r>
            <a:r>
              <a:rPr lang="en-US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</p:txBody>
      </p:sp>
      <p:pic>
        <p:nvPicPr>
          <p:cNvPr id="44037" name="Picture 10">
            <a:extLst>
              <a:ext uri="{FF2B5EF4-FFF2-40B4-BE49-F238E27FC236}">
                <a16:creationId xmlns:a16="http://schemas.microsoft.com/office/drawing/2014/main" id="{DE4EA727-3C74-440B-92DE-0F654EB99F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3031" y="584648"/>
            <a:ext cx="24907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9CA98DD6-A33C-4E34-8E35-D3D5193D36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2" r="13804"/>
          <a:stretch/>
        </p:blipFill>
        <p:spPr bwMode="auto">
          <a:xfrm>
            <a:off x="0" y="0"/>
            <a:ext cx="75448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E678E7-7429-4522-8027-CB300A422977}"/>
              </a:ext>
            </a:extLst>
          </p:cNvPr>
          <p:cNvSpPr/>
          <p:nvPr/>
        </p:nvSpPr>
        <p:spPr>
          <a:xfrm>
            <a:off x="0" y="0"/>
            <a:ext cx="7544840" cy="686744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E7B3D-BA8C-47CF-9D34-64FA6D226054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solidFill>
              <a:srgbClr val="DD7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2777" name="Picture 14">
            <a:extLst>
              <a:ext uri="{FF2B5EF4-FFF2-40B4-BE49-F238E27FC236}">
                <a16:creationId xmlns:a16="http://schemas.microsoft.com/office/drawing/2014/main" id="{5894D954-A406-4ECE-8F70-3C6B1A79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ACE831-8FD7-42C9-818E-D56ACD3FF473}"/>
              </a:ext>
            </a:extLst>
          </p:cNvPr>
          <p:cNvSpPr txBox="1"/>
          <p:nvPr/>
        </p:nvSpPr>
        <p:spPr>
          <a:xfrm>
            <a:off x="1085850" y="127337"/>
            <a:ext cx="11106150" cy="923330"/>
          </a:xfrm>
          <a:prstGeom prst="rect">
            <a:avLst/>
          </a:prstGeom>
          <a:noFill/>
        </p:spPr>
        <p:txBody>
          <a:bodyPr wrap="square" lIns="228600" rIns="228600" num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small" dirty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NWS Forecast: July-September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BD3F70-F1B8-1DBA-5AAB-B66E231F532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5"/>
          <a:stretch/>
        </p:blipFill>
        <p:spPr>
          <a:xfrm>
            <a:off x="1786883" y="1189588"/>
            <a:ext cx="9713140" cy="547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931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E7B3D-BA8C-47CF-9D34-64FA6D226054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solidFill>
              <a:srgbClr val="DD7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2777" name="Picture 14">
            <a:extLst>
              <a:ext uri="{FF2B5EF4-FFF2-40B4-BE49-F238E27FC236}">
                <a16:creationId xmlns:a16="http://schemas.microsoft.com/office/drawing/2014/main" id="{5894D954-A406-4ECE-8F70-3C6B1A79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ACE831-8FD7-42C9-818E-D56ACD3FF473}"/>
              </a:ext>
            </a:extLst>
          </p:cNvPr>
          <p:cNvSpPr txBox="1"/>
          <p:nvPr/>
        </p:nvSpPr>
        <p:spPr>
          <a:xfrm>
            <a:off x="1085850" y="127337"/>
            <a:ext cx="9952853" cy="830997"/>
          </a:xfrm>
          <a:prstGeom prst="rect">
            <a:avLst/>
          </a:prstGeom>
          <a:noFill/>
        </p:spPr>
        <p:txBody>
          <a:bodyPr wrap="square" lIns="228600" rIns="228600" num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small" dirty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NWS Forecast: 2024 Wildfire Outlook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A9AE67-A6CC-CA54-6DD8-13C3BBD6A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1864" y="1178004"/>
            <a:ext cx="9735623" cy="54750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9C0D8-37B2-797A-82E0-8F2A478EAD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8044" y="1834806"/>
            <a:ext cx="3035806" cy="23466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4C2A81-12C5-B916-8D40-232C7D8D9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784" y="4181475"/>
            <a:ext cx="3062341" cy="2367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1EFF08-68F6-65F9-8A79-35A2C3AA9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8044" y="4181475"/>
            <a:ext cx="3062341" cy="237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011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E7B3D-BA8C-47CF-9D34-64FA6D226054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solidFill>
              <a:srgbClr val="DD7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2777" name="Picture 14">
            <a:extLst>
              <a:ext uri="{FF2B5EF4-FFF2-40B4-BE49-F238E27FC236}">
                <a16:creationId xmlns:a16="http://schemas.microsoft.com/office/drawing/2014/main" id="{5894D954-A406-4ECE-8F70-3C6B1A79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ACE831-8FD7-42C9-818E-D56ACD3FF473}"/>
              </a:ext>
            </a:extLst>
          </p:cNvPr>
          <p:cNvSpPr txBox="1"/>
          <p:nvPr/>
        </p:nvSpPr>
        <p:spPr>
          <a:xfrm>
            <a:off x="1085850" y="46070"/>
            <a:ext cx="11106150" cy="923330"/>
          </a:xfrm>
          <a:prstGeom prst="rect">
            <a:avLst/>
          </a:prstGeom>
          <a:noFill/>
        </p:spPr>
        <p:txBody>
          <a:bodyPr wrap="square" lIns="228600" rIns="228600" num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small" dirty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Tools &amp; Resources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DCC3-136C-4B32-B6D0-6CD741C70CC9}"/>
              </a:ext>
            </a:extLst>
          </p:cNvPr>
          <p:cNvSpPr txBox="1"/>
          <p:nvPr/>
        </p:nvSpPr>
        <p:spPr>
          <a:xfrm>
            <a:off x="1164516" y="969400"/>
            <a:ext cx="5252759" cy="2800767"/>
          </a:xfrm>
          <a:prstGeom prst="rect">
            <a:avLst/>
          </a:prstGeom>
          <a:noFill/>
        </p:spPr>
        <p:txBody>
          <a:bodyPr wrap="square" lIns="228600" rIns="228600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National Weather Service (NWS) HeatRisk tool:</a:t>
            </a:r>
          </a:p>
          <a:p>
            <a:pPr marL="461963"/>
            <a:r>
              <a:rPr lang="en-US" sz="2000" dirty="0">
                <a:solidFill>
                  <a:schemeClr val="tx2"/>
                </a:solidFill>
                <a:hlinkClick r:id="rId4"/>
              </a:rPr>
              <a:t>https://www.wpc.ncep.noaa.gov/heatrisk/?wfo=sew</a:t>
            </a:r>
            <a:endParaRPr lang="en-US" sz="2000" dirty="0">
              <a:solidFill>
                <a:schemeClr val="tx2"/>
              </a:solidFill>
            </a:endParaRPr>
          </a:p>
          <a:p>
            <a:pPr marL="463550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Puget Sound Clean Air Agency (PSCAA) Air Quality Index:</a:t>
            </a:r>
          </a:p>
          <a:p>
            <a:pPr marL="461963"/>
            <a:r>
              <a:rPr lang="en-US" sz="2000" dirty="0">
                <a:solidFill>
                  <a:schemeClr val="tx2"/>
                </a:solidFill>
                <a:hlinkClick r:id="rId5"/>
              </a:rPr>
              <a:t>https://secure.pscleanair.org/AirQuality/NetworkMap</a:t>
            </a: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792329-997E-B7E2-2051-2A57193392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758" y="145021"/>
            <a:ext cx="5484549" cy="61239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7E302A-9E96-BCB2-DF15-CD638CB26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8290" y="3770167"/>
            <a:ext cx="3785210" cy="301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026544"/>
      </p:ext>
    </p:ext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35E7B3D-BA8C-47CF-9D34-64FA6D226054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solidFill>
              <a:srgbClr val="DD71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2777" name="Picture 14">
            <a:extLst>
              <a:ext uri="{FF2B5EF4-FFF2-40B4-BE49-F238E27FC236}">
                <a16:creationId xmlns:a16="http://schemas.microsoft.com/office/drawing/2014/main" id="{5894D954-A406-4ECE-8F70-3C6B1A792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ACE831-8FD7-42C9-818E-D56ACD3FF473}"/>
              </a:ext>
            </a:extLst>
          </p:cNvPr>
          <p:cNvSpPr txBox="1"/>
          <p:nvPr/>
        </p:nvSpPr>
        <p:spPr>
          <a:xfrm>
            <a:off x="1085850" y="0"/>
            <a:ext cx="11106150" cy="1015663"/>
          </a:xfrm>
          <a:prstGeom prst="rect">
            <a:avLst/>
          </a:prstGeom>
          <a:noFill/>
        </p:spPr>
        <p:txBody>
          <a:bodyPr wrap="square" lIns="228600" rIns="228600" numCol="1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b="1" cap="small" dirty="0">
                <a:solidFill>
                  <a:srgbClr val="44546A"/>
                </a:solidFill>
                <a:latin typeface="+mn-lt"/>
                <a:ea typeface="Source Sans Pro" panose="020B0503030403020204" pitchFamily="34" charset="0"/>
              </a:rPr>
              <a:t>Extreme Weather Plan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1C5DCC3-136C-4B32-B6D0-6CD741C70CC9}"/>
              </a:ext>
            </a:extLst>
          </p:cNvPr>
          <p:cNvSpPr txBox="1"/>
          <p:nvPr/>
        </p:nvSpPr>
        <p:spPr>
          <a:xfrm>
            <a:off x="1085850" y="1015663"/>
            <a:ext cx="5735080" cy="4247317"/>
          </a:xfrm>
          <a:prstGeom prst="rect">
            <a:avLst/>
          </a:prstGeom>
          <a:noFill/>
        </p:spPr>
        <p:txBody>
          <a:bodyPr wrap="square" lIns="228600" rIns="228600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●"/>
            </a:pPr>
            <a:r>
              <a:rPr lang="en-US" sz="2800" dirty="0">
                <a:solidFill>
                  <a:schemeClr val="tx2"/>
                </a:solidFill>
              </a:rPr>
              <a:t>Identifies PCEOC’s response criteria &amp; resources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Level III – Duty Officer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Level II – Partial EOC Activation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Level 1 – Full EOC Activation</a:t>
            </a:r>
          </a:p>
          <a:p>
            <a:endParaRPr lang="en-US" sz="1400" dirty="0">
              <a:solidFill>
                <a:schemeClr val="tx2"/>
              </a:solidFill>
            </a:endParaRPr>
          </a:p>
          <a:p>
            <a:pPr marL="457200" indent="-457200">
              <a:buFont typeface="Calibri" panose="020F0502020204030204" pitchFamily="34" charset="0"/>
              <a:buChar char="●"/>
            </a:pPr>
            <a:r>
              <a:rPr lang="en-US" sz="2800" dirty="0">
                <a:solidFill>
                  <a:schemeClr val="tx2"/>
                </a:solidFill>
              </a:rPr>
              <a:t>Activation criteria based on several factors: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NWS HeatRisk level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PSCAA air quality index level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Local jurisdiction need/request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16A60E-3707-4004-5B8C-139D5FE4F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0979" y="1235675"/>
            <a:ext cx="5021308" cy="3765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30DD56-4FED-B8A2-B2A6-F963378C9070}"/>
              </a:ext>
            </a:extLst>
          </p:cNvPr>
          <p:cNvSpPr txBox="1"/>
          <p:nvPr/>
        </p:nvSpPr>
        <p:spPr>
          <a:xfrm>
            <a:off x="1276865" y="5362832"/>
            <a:ext cx="1067542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Calibri" panose="020F0502020204030204" pitchFamily="34" charset="0"/>
              <a:buChar char="●"/>
            </a:pPr>
            <a:r>
              <a:rPr lang="en-US" sz="2800" dirty="0">
                <a:solidFill>
                  <a:schemeClr val="tx2"/>
                </a:solidFill>
              </a:rPr>
              <a:t>Resources identified based on EOC activation level</a:t>
            </a:r>
          </a:p>
          <a:p>
            <a:pPr marL="914400" lvl="1" indent="-457200">
              <a:buFont typeface="Calibri" panose="020F0502020204030204" pitchFamily="34" charset="0"/>
              <a:buChar char="●"/>
            </a:pPr>
            <a:r>
              <a:rPr lang="en-US" sz="2400" dirty="0">
                <a:solidFill>
                  <a:schemeClr val="tx2"/>
                </a:solidFill>
              </a:rPr>
              <a:t>Hyperthermia kits, cooling centers, overnight shelters, information via social media &amp; website,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6897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picture containing text, sky, outdoor, day&#10;&#10;Description automatically generated">
            <a:extLst>
              <a:ext uri="{FF2B5EF4-FFF2-40B4-BE49-F238E27FC236}">
                <a16:creationId xmlns:a16="http://schemas.microsoft.com/office/drawing/2014/main" id="{817EC0E5-3B82-BB65-499F-8925B5E75E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13548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6D696AD-3AF2-482A-8EB6-28EAC118D0B3}"/>
              </a:ext>
            </a:extLst>
          </p:cNvPr>
          <p:cNvSpPr/>
          <p:nvPr/>
        </p:nvSpPr>
        <p:spPr>
          <a:xfrm>
            <a:off x="1375858" y="4424501"/>
            <a:ext cx="663770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cap="small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ource Sans Pro Black" panose="020B0803030403020204" pitchFamily="34" charset="0"/>
              </a:rPr>
              <a:t>Emergency Preparedness</a:t>
            </a:r>
            <a:endParaRPr lang="id-ID" sz="6600" b="1" cap="small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ource Sans Pro Black" panose="020B08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01702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rned-down home">
            <a:extLst>
              <a:ext uri="{FF2B5EF4-FFF2-40B4-BE49-F238E27FC236}">
                <a16:creationId xmlns:a16="http://schemas.microsoft.com/office/drawing/2014/main" id="{5892701C-3797-4495-9BE4-FC9400357D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67"/>
          <a:stretch/>
        </p:blipFill>
        <p:spPr>
          <a:xfrm>
            <a:off x="1085850" y="-1"/>
            <a:ext cx="1110615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19F6C67-A29F-4DA3-A7AB-F054D4C27ECE}"/>
              </a:ext>
            </a:extLst>
          </p:cNvPr>
          <p:cNvSpPr/>
          <p:nvPr/>
        </p:nvSpPr>
        <p:spPr>
          <a:xfrm>
            <a:off x="1085850" y="-2"/>
            <a:ext cx="7284427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BEE85-E139-4D3A-9699-C856E083FD9B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0729" name="Picture 2">
            <a:extLst>
              <a:ext uri="{FF2B5EF4-FFF2-40B4-BE49-F238E27FC236}">
                <a16:creationId xmlns:a16="http://schemas.microsoft.com/office/drawing/2014/main" id="{B80D007A-445C-4D72-8041-7B23703C9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35035-F103-4915-965E-66DF04493873}"/>
              </a:ext>
            </a:extLst>
          </p:cNvPr>
          <p:cNvSpPr txBox="1"/>
          <p:nvPr/>
        </p:nvSpPr>
        <p:spPr>
          <a:xfrm>
            <a:off x="1379536" y="103494"/>
            <a:ext cx="7071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small" dirty="0">
                <a:solidFill>
                  <a:srgbClr val="44546A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Make a Plan</a:t>
            </a:r>
            <a:endParaRPr lang="id-ID" sz="5400" b="1" cap="small" dirty="0">
              <a:solidFill>
                <a:srgbClr val="44546A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1724C1-7865-48B4-99AE-723777861031}"/>
              </a:ext>
            </a:extLst>
          </p:cNvPr>
          <p:cNvSpPr/>
          <p:nvPr/>
        </p:nvSpPr>
        <p:spPr>
          <a:xfrm>
            <a:off x="2416209" y="1188143"/>
            <a:ext cx="460758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  <a:p>
            <a:r>
              <a:rPr lang="en-US" sz="2800" b="1" dirty="0">
                <a:solidFill>
                  <a:srgbClr val="DD7121"/>
                </a:solidFill>
              </a:rPr>
              <a:t>Communication Plan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Emergency contact list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800" dirty="0"/>
              <a:t>Work &amp; School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Out of State contact</a:t>
            </a:r>
          </a:p>
          <a:p>
            <a:endParaRPr lang="en-US" sz="2800" b="1" dirty="0">
              <a:solidFill>
                <a:srgbClr val="DD7121"/>
              </a:solidFill>
            </a:endParaRPr>
          </a:p>
          <a:p>
            <a:r>
              <a:rPr lang="en-US" sz="2800" b="1" dirty="0">
                <a:solidFill>
                  <a:srgbClr val="DD7121"/>
                </a:solidFill>
              </a:rPr>
              <a:t>Reunification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Home location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Remote location</a:t>
            </a:r>
          </a:p>
          <a:p>
            <a:endParaRPr lang="en-US" sz="2800" b="1" dirty="0">
              <a:solidFill>
                <a:srgbClr val="DD7121"/>
              </a:solidFill>
            </a:endParaRPr>
          </a:p>
          <a:p>
            <a:r>
              <a:rPr lang="en-US" sz="2800" b="1" dirty="0">
                <a:solidFill>
                  <a:srgbClr val="DD7121"/>
                </a:solidFill>
              </a:rPr>
              <a:t>Evacuation Plan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Know your routes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Evacuation levels</a:t>
            </a:r>
          </a:p>
          <a:p>
            <a:endParaRPr lang="en-US" sz="2800" dirty="0"/>
          </a:p>
        </p:txBody>
      </p:sp>
      <p:pic>
        <p:nvPicPr>
          <p:cNvPr id="11" name="Graphic 10" descr="Cell Tower with solid fill">
            <a:extLst>
              <a:ext uri="{FF2B5EF4-FFF2-40B4-BE49-F238E27FC236}">
                <a16:creationId xmlns:a16="http://schemas.microsoft.com/office/drawing/2014/main" id="{39A98831-BA1E-4B3D-BCDA-C94CC34139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513270" y="1577386"/>
            <a:ext cx="808380" cy="80838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B743AD5-0D1D-4564-92BF-328FBFD8F60D}"/>
              </a:ext>
            </a:extLst>
          </p:cNvPr>
          <p:cNvSpPr/>
          <p:nvPr/>
        </p:nvSpPr>
        <p:spPr>
          <a:xfrm>
            <a:off x="2516765" y="4425950"/>
            <a:ext cx="4357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</p:txBody>
      </p:sp>
      <p:sp>
        <p:nvSpPr>
          <p:cNvPr id="2" name="object 3">
            <a:extLst>
              <a:ext uri="{FF2B5EF4-FFF2-40B4-BE49-F238E27FC236}">
                <a16:creationId xmlns:a16="http://schemas.microsoft.com/office/drawing/2014/main" id="{5DE3BACB-409C-CDB3-18F8-21DCB00D5F8E}"/>
              </a:ext>
            </a:extLst>
          </p:cNvPr>
          <p:cNvSpPr/>
          <p:nvPr/>
        </p:nvSpPr>
        <p:spPr>
          <a:xfrm>
            <a:off x="1617416" y="3768976"/>
            <a:ext cx="600087" cy="419988"/>
          </a:xfrm>
          <a:custGeom>
            <a:avLst/>
            <a:gdLst/>
            <a:ahLst/>
            <a:cxnLst/>
            <a:rect l="l" t="t" r="r" b="b"/>
            <a:pathLst>
              <a:path w="522605" h="365759">
                <a:moveTo>
                  <a:pt x="190119" y="69621"/>
                </a:moveTo>
                <a:lnTo>
                  <a:pt x="184632" y="42545"/>
                </a:lnTo>
                <a:lnTo>
                  <a:pt x="169710" y="20421"/>
                </a:lnTo>
                <a:lnTo>
                  <a:pt x="147574" y="5486"/>
                </a:lnTo>
                <a:lnTo>
                  <a:pt x="120497" y="0"/>
                </a:lnTo>
                <a:lnTo>
                  <a:pt x="93421" y="5486"/>
                </a:lnTo>
                <a:lnTo>
                  <a:pt x="71285" y="20421"/>
                </a:lnTo>
                <a:lnTo>
                  <a:pt x="56349" y="42545"/>
                </a:lnTo>
                <a:lnTo>
                  <a:pt x="50876" y="69621"/>
                </a:lnTo>
                <a:lnTo>
                  <a:pt x="56349" y="96697"/>
                </a:lnTo>
                <a:lnTo>
                  <a:pt x="71285" y="118833"/>
                </a:lnTo>
                <a:lnTo>
                  <a:pt x="93421" y="133769"/>
                </a:lnTo>
                <a:lnTo>
                  <a:pt x="120497" y="139242"/>
                </a:lnTo>
                <a:lnTo>
                  <a:pt x="147574" y="133769"/>
                </a:lnTo>
                <a:lnTo>
                  <a:pt x="169710" y="118833"/>
                </a:lnTo>
                <a:lnTo>
                  <a:pt x="184632" y="96697"/>
                </a:lnTo>
                <a:lnTo>
                  <a:pt x="190119" y="69621"/>
                </a:lnTo>
                <a:close/>
              </a:path>
              <a:path w="522605" h="365759">
                <a:moveTo>
                  <a:pt x="194056" y="185902"/>
                </a:moveTo>
                <a:lnTo>
                  <a:pt x="187629" y="175272"/>
                </a:lnTo>
                <a:lnTo>
                  <a:pt x="182841" y="163677"/>
                </a:lnTo>
                <a:lnTo>
                  <a:pt x="179844" y="151295"/>
                </a:lnTo>
                <a:lnTo>
                  <a:pt x="178816" y="138252"/>
                </a:lnTo>
                <a:lnTo>
                  <a:pt x="178816" y="134569"/>
                </a:lnTo>
                <a:lnTo>
                  <a:pt x="179552" y="127381"/>
                </a:lnTo>
                <a:lnTo>
                  <a:pt x="179387" y="127279"/>
                </a:lnTo>
                <a:lnTo>
                  <a:pt x="167093" y="137604"/>
                </a:lnTo>
                <a:lnTo>
                  <a:pt x="152958" y="145415"/>
                </a:lnTo>
                <a:lnTo>
                  <a:pt x="137312" y="150355"/>
                </a:lnTo>
                <a:lnTo>
                  <a:pt x="120497" y="152082"/>
                </a:lnTo>
                <a:lnTo>
                  <a:pt x="103682" y="150355"/>
                </a:lnTo>
                <a:lnTo>
                  <a:pt x="88023" y="145415"/>
                </a:lnTo>
                <a:lnTo>
                  <a:pt x="73888" y="137604"/>
                </a:lnTo>
                <a:lnTo>
                  <a:pt x="61620" y="127279"/>
                </a:lnTo>
                <a:lnTo>
                  <a:pt x="36487" y="146075"/>
                </a:lnTo>
                <a:lnTo>
                  <a:pt x="17030" y="170662"/>
                </a:lnTo>
                <a:lnTo>
                  <a:pt x="4457" y="199821"/>
                </a:lnTo>
                <a:lnTo>
                  <a:pt x="0" y="232359"/>
                </a:lnTo>
                <a:lnTo>
                  <a:pt x="0" y="280517"/>
                </a:lnTo>
                <a:lnTo>
                  <a:pt x="11531" y="284899"/>
                </a:lnTo>
                <a:lnTo>
                  <a:pt x="34048" y="290385"/>
                </a:lnTo>
                <a:lnTo>
                  <a:pt x="69672" y="295071"/>
                </a:lnTo>
                <a:lnTo>
                  <a:pt x="128041" y="297027"/>
                </a:lnTo>
                <a:lnTo>
                  <a:pt x="133527" y="262851"/>
                </a:lnTo>
                <a:lnTo>
                  <a:pt x="147142" y="232156"/>
                </a:lnTo>
                <a:lnTo>
                  <a:pt x="167716" y="206108"/>
                </a:lnTo>
                <a:lnTo>
                  <a:pt x="194056" y="185902"/>
                </a:lnTo>
                <a:close/>
              </a:path>
              <a:path w="522605" h="365759">
                <a:moveTo>
                  <a:pt x="330885" y="138252"/>
                </a:moveTo>
                <a:lnTo>
                  <a:pt x="325412" y="111175"/>
                </a:lnTo>
                <a:lnTo>
                  <a:pt x="310476" y="89039"/>
                </a:lnTo>
                <a:lnTo>
                  <a:pt x="288340" y="74104"/>
                </a:lnTo>
                <a:lnTo>
                  <a:pt x="261264" y="68630"/>
                </a:lnTo>
                <a:lnTo>
                  <a:pt x="234188" y="74104"/>
                </a:lnTo>
                <a:lnTo>
                  <a:pt x="212064" y="89039"/>
                </a:lnTo>
                <a:lnTo>
                  <a:pt x="197129" y="111175"/>
                </a:lnTo>
                <a:lnTo>
                  <a:pt x="191643" y="138252"/>
                </a:lnTo>
                <a:lnTo>
                  <a:pt x="197129" y="165328"/>
                </a:lnTo>
                <a:lnTo>
                  <a:pt x="212064" y="187452"/>
                </a:lnTo>
                <a:lnTo>
                  <a:pt x="234188" y="202387"/>
                </a:lnTo>
                <a:lnTo>
                  <a:pt x="261264" y="207873"/>
                </a:lnTo>
                <a:lnTo>
                  <a:pt x="288340" y="202387"/>
                </a:lnTo>
                <a:lnTo>
                  <a:pt x="310476" y="187452"/>
                </a:lnTo>
                <a:lnTo>
                  <a:pt x="325412" y="165328"/>
                </a:lnTo>
                <a:lnTo>
                  <a:pt x="330885" y="138252"/>
                </a:lnTo>
                <a:close/>
              </a:path>
              <a:path w="522605" h="365759">
                <a:moveTo>
                  <a:pt x="381774" y="300977"/>
                </a:moveTo>
                <a:lnTo>
                  <a:pt x="377304" y="268452"/>
                </a:lnTo>
                <a:lnTo>
                  <a:pt x="364731" y="239280"/>
                </a:lnTo>
                <a:lnTo>
                  <a:pt x="345274" y="214693"/>
                </a:lnTo>
                <a:lnTo>
                  <a:pt x="320154" y="195897"/>
                </a:lnTo>
                <a:lnTo>
                  <a:pt x="307873" y="206222"/>
                </a:lnTo>
                <a:lnTo>
                  <a:pt x="293738" y="214033"/>
                </a:lnTo>
                <a:lnTo>
                  <a:pt x="278079" y="218986"/>
                </a:lnTo>
                <a:lnTo>
                  <a:pt x="261277" y="220713"/>
                </a:lnTo>
                <a:lnTo>
                  <a:pt x="244449" y="218986"/>
                </a:lnTo>
                <a:lnTo>
                  <a:pt x="228803" y="214033"/>
                </a:lnTo>
                <a:lnTo>
                  <a:pt x="214668" y="206222"/>
                </a:lnTo>
                <a:lnTo>
                  <a:pt x="202399" y="195897"/>
                </a:lnTo>
                <a:lnTo>
                  <a:pt x="177266" y="214693"/>
                </a:lnTo>
                <a:lnTo>
                  <a:pt x="157797" y="239280"/>
                </a:lnTo>
                <a:lnTo>
                  <a:pt x="145224" y="268452"/>
                </a:lnTo>
                <a:lnTo>
                  <a:pt x="140766" y="300977"/>
                </a:lnTo>
                <a:lnTo>
                  <a:pt x="140766" y="349135"/>
                </a:lnTo>
                <a:lnTo>
                  <a:pt x="152298" y="353529"/>
                </a:lnTo>
                <a:lnTo>
                  <a:pt x="174828" y="359016"/>
                </a:lnTo>
                <a:lnTo>
                  <a:pt x="210439" y="363702"/>
                </a:lnTo>
                <a:lnTo>
                  <a:pt x="261277" y="365696"/>
                </a:lnTo>
                <a:lnTo>
                  <a:pt x="312039" y="363715"/>
                </a:lnTo>
                <a:lnTo>
                  <a:pt x="347649" y="359029"/>
                </a:lnTo>
                <a:lnTo>
                  <a:pt x="370192" y="353542"/>
                </a:lnTo>
                <a:lnTo>
                  <a:pt x="381774" y="349135"/>
                </a:lnTo>
                <a:lnTo>
                  <a:pt x="381774" y="300977"/>
                </a:lnTo>
                <a:close/>
              </a:path>
              <a:path w="522605" h="365759">
                <a:moveTo>
                  <a:pt x="471360" y="69621"/>
                </a:moveTo>
                <a:lnTo>
                  <a:pt x="465874" y="42545"/>
                </a:lnTo>
                <a:lnTo>
                  <a:pt x="450938" y="20421"/>
                </a:lnTo>
                <a:lnTo>
                  <a:pt x="428802" y="5486"/>
                </a:lnTo>
                <a:lnTo>
                  <a:pt x="401739" y="0"/>
                </a:lnTo>
                <a:lnTo>
                  <a:pt x="374662" y="5486"/>
                </a:lnTo>
                <a:lnTo>
                  <a:pt x="352526" y="20421"/>
                </a:lnTo>
                <a:lnTo>
                  <a:pt x="337591" y="42545"/>
                </a:lnTo>
                <a:lnTo>
                  <a:pt x="332117" y="69621"/>
                </a:lnTo>
                <a:lnTo>
                  <a:pt x="337591" y="96697"/>
                </a:lnTo>
                <a:lnTo>
                  <a:pt x="352526" y="118833"/>
                </a:lnTo>
                <a:lnTo>
                  <a:pt x="374662" y="133769"/>
                </a:lnTo>
                <a:lnTo>
                  <a:pt x="401739" y="139242"/>
                </a:lnTo>
                <a:lnTo>
                  <a:pt x="428802" y="133769"/>
                </a:lnTo>
                <a:lnTo>
                  <a:pt x="450938" y="118833"/>
                </a:lnTo>
                <a:lnTo>
                  <a:pt x="465874" y="96697"/>
                </a:lnTo>
                <a:lnTo>
                  <a:pt x="471360" y="69621"/>
                </a:lnTo>
                <a:close/>
              </a:path>
              <a:path w="522605" h="365759">
                <a:moveTo>
                  <a:pt x="522236" y="232346"/>
                </a:moveTo>
                <a:lnTo>
                  <a:pt x="517779" y="199821"/>
                </a:lnTo>
                <a:lnTo>
                  <a:pt x="505206" y="170649"/>
                </a:lnTo>
                <a:lnTo>
                  <a:pt x="485736" y="146062"/>
                </a:lnTo>
                <a:lnTo>
                  <a:pt x="460616" y="127266"/>
                </a:lnTo>
                <a:lnTo>
                  <a:pt x="448335" y="137591"/>
                </a:lnTo>
                <a:lnTo>
                  <a:pt x="434200" y="145415"/>
                </a:lnTo>
                <a:lnTo>
                  <a:pt x="418553" y="150355"/>
                </a:lnTo>
                <a:lnTo>
                  <a:pt x="401739" y="152082"/>
                </a:lnTo>
                <a:lnTo>
                  <a:pt x="384962" y="150368"/>
                </a:lnTo>
                <a:lnTo>
                  <a:pt x="369354" y="145440"/>
                </a:lnTo>
                <a:lnTo>
                  <a:pt x="355244" y="137668"/>
                </a:lnTo>
                <a:lnTo>
                  <a:pt x="342988" y="127393"/>
                </a:lnTo>
                <a:lnTo>
                  <a:pt x="343725" y="134569"/>
                </a:lnTo>
                <a:lnTo>
                  <a:pt x="343725" y="138252"/>
                </a:lnTo>
                <a:lnTo>
                  <a:pt x="342684" y="151295"/>
                </a:lnTo>
                <a:lnTo>
                  <a:pt x="339699" y="163677"/>
                </a:lnTo>
                <a:lnTo>
                  <a:pt x="334899" y="175260"/>
                </a:lnTo>
                <a:lnTo>
                  <a:pt x="328485" y="185889"/>
                </a:lnTo>
                <a:lnTo>
                  <a:pt x="354838" y="206108"/>
                </a:lnTo>
                <a:lnTo>
                  <a:pt x="375412" y="232156"/>
                </a:lnTo>
                <a:lnTo>
                  <a:pt x="389039" y="262851"/>
                </a:lnTo>
                <a:lnTo>
                  <a:pt x="394538" y="297027"/>
                </a:lnTo>
                <a:lnTo>
                  <a:pt x="401739" y="297065"/>
                </a:lnTo>
                <a:lnTo>
                  <a:pt x="452513" y="295084"/>
                </a:lnTo>
                <a:lnTo>
                  <a:pt x="488111" y="290410"/>
                </a:lnTo>
                <a:lnTo>
                  <a:pt x="510654" y="284911"/>
                </a:lnTo>
                <a:lnTo>
                  <a:pt x="522236" y="280504"/>
                </a:lnTo>
                <a:lnTo>
                  <a:pt x="522236" y="232346"/>
                </a:lnTo>
                <a:close/>
              </a:path>
            </a:pathLst>
          </a:custGeom>
          <a:solidFill>
            <a:srgbClr val="DD7121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Graphic 4" descr="Treasure Map with solid fill">
            <a:extLst>
              <a:ext uri="{FF2B5EF4-FFF2-40B4-BE49-F238E27FC236}">
                <a16:creationId xmlns:a16="http://schemas.microsoft.com/office/drawing/2014/main" id="{1A73CBAD-10AD-5169-466D-9B651618F2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46299" y="5344271"/>
            <a:ext cx="804672" cy="8046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DF9845-DD7A-8447-ED50-FB890A9FB119}"/>
              </a:ext>
            </a:extLst>
          </p:cNvPr>
          <p:cNvCxnSpPr>
            <a:cxnSpLocks/>
          </p:cNvCxnSpPr>
          <p:nvPr/>
        </p:nvCxnSpPr>
        <p:spPr>
          <a:xfrm>
            <a:off x="1228551" y="1188143"/>
            <a:ext cx="6262821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6705614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9F6C67-A29F-4DA3-A7AB-F054D4C27ECE}"/>
              </a:ext>
            </a:extLst>
          </p:cNvPr>
          <p:cNvSpPr/>
          <p:nvPr/>
        </p:nvSpPr>
        <p:spPr>
          <a:xfrm>
            <a:off x="1085850" y="-2"/>
            <a:ext cx="7284427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d-ID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BEE85-E139-4D3A-9699-C856E083FD9B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0729" name="Picture 2">
            <a:extLst>
              <a:ext uri="{FF2B5EF4-FFF2-40B4-BE49-F238E27FC236}">
                <a16:creationId xmlns:a16="http://schemas.microsoft.com/office/drawing/2014/main" id="{B80D007A-445C-4D72-8041-7B23703C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35035-F103-4915-965E-66DF04493873}"/>
              </a:ext>
            </a:extLst>
          </p:cNvPr>
          <p:cNvSpPr txBox="1"/>
          <p:nvPr/>
        </p:nvSpPr>
        <p:spPr>
          <a:xfrm>
            <a:off x="1192499" y="199409"/>
            <a:ext cx="70711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cap="small" dirty="0">
                <a:solidFill>
                  <a:srgbClr val="44546A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Evacuation Levels</a:t>
            </a:r>
            <a:endParaRPr lang="id-ID" sz="5400" b="1" cap="small" dirty="0">
              <a:solidFill>
                <a:srgbClr val="44546A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743AD5-0D1D-4564-92BF-328FBFD8F60D}"/>
              </a:ext>
            </a:extLst>
          </p:cNvPr>
          <p:cNvSpPr/>
          <p:nvPr/>
        </p:nvSpPr>
        <p:spPr>
          <a:xfrm>
            <a:off x="2516765" y="4425950"/>
            <a:ext cx="435798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1DF9845-DD7A-8447-ED50-FB890A9FB119}"/>
              </a:ext>
            </a:extLst>
          </p:cNvPr>
          <p:cNvCxnSpPr>
            <a:cxnSpLocks/>
          </p:cNvCxnSpPr>
          <p:nvPr/>
        </p:nvCxnSpPr>
        <p:spPr>
          <a:xfrm>
            <a:off x="1206243" y="1122741"/>
            <a:ext cx="5668503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F78EAC17-61D6-19B9-4B40-E4787168FB23}"/>
              </a:ext>
            </a:extLst>
          </p:cNvPr>
          <p:cNvSpPr/>
          <p:nvPr/>
        </p:nvSpPr>
        <p:spPr>
          <a:xfrm>
            <a:off x="1242018" y="1433881"/>
            <a:ext cx="5150061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</a:rPr>
              <a:t>Pierce County and local agencies have updated our evacuation language to make it more understandable for residents.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44546A"/>
                </a:solidFill>
              </a:rPr>
              <a:t>Language combines evacuation levels (1,2,3) and actions (Ready, Set, Go).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endParaRPr lang="en-US" sz="2000" dirty="0"/>
          </a:p>
        </p:txBody>
      </p:sp>
      <p:pic>
        <p:nvPicPr>
          <p:cNvPr id="11" name="Picture 10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B60FEDD5-1747-B583-0B9B-39805D2E9F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7608" y="-1"/>
            <a:ext cx="5004391" cy="69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1019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19F6C67-A29F-4DA3-A7AB-F054D4C27ECE}"/>
              </a:ext>
            </a:extLst>
          </p:cNvPr>
          <p:cNvSpPr/>
          <p:nvPr/>
        </p:nvSpPr>
        <p:spPr>
          <a:xfrm>
            <a:off x="1085849" y="3048"/>
            <a:ext cx="5968093" cy="68580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B0BEE85-E139-4D3A-9699-C856E083FD9B}"/>
              </a:ext>
            </a:extLst>
          </p:cNvPr>
          <p:cNvSpPr/>
          <p:nvPr/>
        </p:nvSpPr>
        <p:spPr>
          <a:xfrm>
            <a:off x="0" y="0"/>
            <a:ext cx="1085850" cy="6858000"/>
          </a:xfrm>
          <a:prstGeom prst="rect">
            <a:avLst/>
          </a:prstGeom>
          <a:solidFill>
            <a:srgbClr val="DD71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d-ID"/>
          </a:p>
        </p:txBody>
      </p:sp>
      <p:pic>
        <p:nvPicPr>
          <p:cNvPr id="30729" name="Picture 2">
            <a:extLst>
              <a:ext uri="{FF2B5EF4-FFF2-40B4-BE49-F238E27FC236}">
                <a16:creationId xmlns:a16="http://schemas.microsoft.com/office/drawing/2014/main" id="{B80D007A-445C-4D72-8041-7B23703C9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425950"/>
            <a:ext cx="552450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B035035-F103-4915-965E-66DF04493873}"/>
              </a:ext>
            </a:extLst>
          </p:cNvPr>
          <p:cNvSpPr txBox="1"/>
          <p:nvPr/>
        </p:nvSpPr>
        <p:spPr>
          <a:xfrm>
            <a:off x="1085848" y="-31159"/>
            <a:ext cx="540581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cap="small" spc="600" dirty="0">
                <a:solidFill>
                  <a:srgbClr val="44546A"/>
                </a:solidFill>
                <a:latin typeface="Source Sans Pro Black" panose="020B0803030403020204" pitchFamily="34" charset="0"/>
                <a:ea typeface="Source Sans Pro Black" panose="020B0803030403020204" pitchFamily="34" charset="0"/>
              </a:rPr>
              <a:t>Personal Preparedness</a:t>
            </a:r>
            <a:endParaRPr lang="id-ID" sz="4800" b="1" cap="small" spc="600" dirty="0">
              <a:solidFill>
                <a:srgbClr val="44546A"/>
              </a:solidFill>
              <a:latin typeface="Source Sans Pro Black" panose="020B0803030403020204" pitchFamily="34" charset="0"/>
              <a:ea typeface="Source Sans Pro Black" panose="020B08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AF6B12C-2F2F-4C4B-96E6-CE4069EB5651}"/>
              </a:ext>
            </a:extLst>
          </p:cNvPr>
          <p:cNvSpPr/>
          <p:nvPr/>
        </p:nvSpPr>
        <p:spPr>
          <a:xfrm>
            <a:off x="1930909" y="1706771"/>
            <a:ext cx="397621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DD7121"/>
                </a:solidFill>
              </a:rPr>
              <a:t>Build a 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Go-Kit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Car Go-Kit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14 days prepared</a:t>
            </a:r>
          </a:p>
          <a:p>
            <a:endParaRPr lang="en-US" sz="2000" dirty="0"/>
          </a:p>
          <a:p>
            <a:r>
              <a:rPr lang="en-US" sz="2800" b="1" dirty="0">
                <a:solidFill>
                  <a:srgbClr val="DD7121"/>
                </a:solidFill>
              </a:rPr>
              <a:t>Store Water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CDC recommendation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Alternative water supply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Life Straw (1300 gallons)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r>
              <a:rPr lang="en-US" sz="2800" b="1" dirty="0">
                <a:solidFill>
                  <a:srgbClr val="DD7121"/>
                </a:solidFill>
              </a:rPr>
              <a:t>Who has their own kit?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What makes it personal to you and your family?</a:t>
            </a:r>
          </a:p>
        </p:txBody>
      </p:sp>
      <p:pic>
        <p:nvPicPr>
          <p:cNvPr id="3" name="Picture Placeholder 1">
            <a:extLst>
              <a:ext uri="{FF2B5EF4-FFF2-40B4-BE49-F238E27FC236}">
                <a16:creationId xmlns:a16="http://schemas.microsoft.com/office/drawing/2014/main" id="{406B7C7E-6A75-8F90-A757-DBB9282C72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 bwMode="auto">
          <a:xfrm>
            <a:off x="6096000" y="6096"/>
            <a:ext cx="6096000" cy="6858000"/>
          </a:xfrm>
          <a:custGeom>
            <a:avLst/>
            <a:gdLst>
              <a:gd name="T0" fmla="*/ 0 w 6096000"/>
              <a:gd name="T1" fmla="*/ 0 h 6858000"/>
              <a:gd name="T2" fmla="*/ 6096000 w 6096000"/>
              <a:gd name="T3" fmla="*/ 0 h 6858000"/>
              <a:gd name="T4" fmla="*/ 6096000 w 6096000"/>
              <a:gd name="T5" fmla="*/ 6858000 h 6858000"/>
              <a:gd name="T6" fmla="*/ 0 w 6096000"/>
              <a:gd name="T7" fmla="*/ 6858000 h 685800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phic 6" descr="Backpack with solid fill">
            <a:extLst>
              <a:ext uri="{FF2B5EF4-FFF2-40B4-BE49-F238E27FC236}">
                <a16:creationId xmlns:a16="http://schemas.microsoft.com/office/drawing/2014/main" id="{BB864D5E-9409-B27F-8363-7F22F59F95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31091" y="1907833"/>
            <a:ext cx="804672" cy="804672"/>
          </a:xfrm>
          <a:prstGeom prst="rect">
            <a:avLst/>
          </a:prstGeom>
        </p:spPr>
      </p:pic>
      <p:pic>
        <p:nvPicPr>
          <p:cNvPr id="9" name="Graphic 8" descr="Water Bottle with solid fill">
            <a:extLst>
              <a:ext uri="{FF2B5EF4-FFF2-40B4-BE49-F238E27FC236}">
                <a16:creationId xmlns:a16="http://schemas.microsoft.com/office/drawing/2014/main" id="{E1D9A8C3-7432-617C-F8B9-F78EC3F37F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2570" y="3676876"/>
            <a:ext cx="804672" cy="804672"/>
          </a:xfrm>
          <a:prstGeom prst="rect">
            <a:avLst/>
          </a:prstGeom>
        </p:spPr>
      </p:pic>
      <p:pic>
        <p:nvPicPr>
          <p:cNvPr id="11" name="Graphic 10" descr="Person with idea with solid fill">
            <a:extLst>
              <a:ext uri="{FF2B5EF4-FFF2-40B4-BE49-F238E27FC236}">
                <a16:creationId xmlns:a16="http://schemas.microsoft.com/office/drawing/2014/main" id="{A099FE6D-72A3-3184-690F-09499B7B2F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6237" y="5445919"/>
            <a:ext cx="804672" cy="804672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42FF5F8-B0A9-203F-E3AB-EE5C64454AD3}"/>
              </a:ext>
            </a:extLst>
          </p:cNvPr>
          <p:cNvCxnSpPr>
            <a:cxnSpLocks/>
          </p:cNvCxnSpPr>
          <p:nvPr/>
        </p:nvCxnSpPr>
        <p:spPr>
          <a:xfrm>
            <a:off x="1126237" y="1569252"/>
            <a:ext cx="4672397" cy="0"/>
          </a:xfrm>
          <a:prstGeom prst="line">
            <a:avLst/>
          </a:prstGeom>
          <a:ln w="57150">
            <a:solidFill>
              <a:srgbClr val="F1582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527793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mage xmlns="c6df0778-e19c-4f32-87cc-f9eab52b46e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72DF4B15CD340885F310C39C5A0BF" ma:contentTypeVersion="13" ma:contentTypeDescription="Create a new document." ma:contentTypeScope="" ma:versionID="be8c0524575bb97e138111e9f44ce06b">
  <xsd:schema xmlns:xsd="http://www.w3.org/2001/XMLSchema" xmlns:xs="http://www.w3.org/2001/XMLSchema" xmlns:p="http://schemas.microsoft.com/office/2006/metadata/properties" xmlns:ns2="c6df0778-e19c-4f32-87cc-f9eab52b46e2" xmlns:ns3="34618f48-10a3-4254-8a4b-f550cef70aec" targetNamespace="http://schemas.microsoft.com/office/2006/metadata/properties" ma:root="true" ma:fieldsID="1d7c16261e818de6189e76aa101ff9d7" ns2:_="" ns3:_="">
    <xsd:import namespace="c6df0778-e19c-4f32-87cc-f9eab52b46e2"/>
    <xsd:import namespace="34618f48-10a3-4254-8a4b-f550cef70ae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Imag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df0778-e19c-4f32-87cc-f9eab52b46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4618f48-10a3-4254-8a4b-f550cef70ae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AA8BD5C-9B8F-4B8E-ADA9-DF0E8E3F635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19E7C3C-5EDD-4441-B027-4CDC2BEB52E6}">
  <ds:schemaRefs>
    <ds:schemaRef ds:uri="http://purl.org/dc/terms/"/>
    <ds:schemaRef ds:uri="http://schemas.openxmlformats.org/package/2006/metadata/core-properties"/>
    <ds:schemaRef ds:uri="http://purl.org/dc/dcmitype/"/>
    <ds:schemaRef ds:uri="c6df0778-e19c-4f32-87cc-f9eab52b46e2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34618f48-10a3-4254-8a4b-f550cef70aec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3139C10-E3FE-4CC7-BC18-DB9CF26009E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df0778-e19c-4f32-87cc-f9eab52b46e2"/>
    <ds:schemaRef ds:uri="34618f48-10a3-4254-8a4b-f550cef70ae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6954</TotalTime>
  <Words>379</Words>
  <Application>Microsoft Office PowerPoint</Application>
  <PresentationFormat>Widescreen</PresentationFormat>
  <Paragraphs>89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 Light</vt:lpstr>
      <vt:lpstr>Lato</vt:lpstr>
      <vt:lpstr>Source Sans Pro</vt:lpstr>
      <vt:lpstr>Source Sans Pro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Schmidtke</dc:creator>
  <cp:lastModifiedBy>Wyatt Godfrey</cp:lastModifiedBy>
  <cp:revision>384</cp:revision>
  <cp:lastPrinted>2023-07-31T23:08:32Z</cp:lastPrinted>
  <dcterms:created xsi:type="dcterms:W3CDTF">2018-03-28T04:35:00Z</dcterms:created>
  <dcterms:modified xsi:type="dcterms:W3CDTF">2024-07-01T19:05:42Z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0x010100C9372DF4B15CD340885F310C39C5A0BF</vt:lpwstr>
  </property>
</Properties>
</file>