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717" r:id="rId2"/>
  </p:sldMasterIdLst>
  <p:notesMasterIdLst>
    <p:notesMasterId r:id="rId21"/>
  </p:notesMasterIdLst>
  <p:handoutMasterIdLst>
    <p:handoutMasterId r:id="rId22"/>
  </p:handoutMasterIdLst>
  <p:sldIdLst>
    <p:sldId id="256" r:id="rId3"/>
    <p:sldId id="510" r:id="rId4"/>
    <p:sldId id="498" r:id="rId5"/>
    <p:sldId id="478" r:id="rId6"/>
    <p:sldId id="499" r:id="rId7"/>
    <p:sldId id="494" r:id="rId8"/>
    <p:sldId id="500" r:id="rId9"/>
    <p:sldId id="502" r:id="rId10"/>
    <p:sldId id="503" r:id="rId11"/>
    <p:sldId id="504" r:id="rId12"/>
    <p:sldId id="505" r:id="rId13"/>
    <p:sldId id="511" r:id="rId14"/>
    <p:sldId id="512" r:id="rId15"/>
    <p:sldId id="513" r:id="rId16"/>
    <p:sldId id="514" r:id="rId17"/>
    <p:sldId id="515" r:id="rId18"/>
    <p:sldId id="516" r:id="rId19"/>
    <p:sldId id="509" r:id="rId20"/>
  </p:sldIdLst>
  <p:sldSz cx="12192000" cy="6858000"/>
  <p:notesSz cx="6400800" cy="8686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1395D3"/>
    <a:srgbClr val="F99D41"/>
    <a:srgbClr val="39B09E"/>
    <a:srgbClr val="C72129"/>
    <a:srgbClr val="5C2B80"/>
    <a:srgbClr val="0082C8"/>
    <a:srgbClr val="285A83"/>
    <a:srgbClr val="FFFFFF"/>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51565E-E197-4102-AE59-AB0BBB908C01}" v="321" dt="2021-05-09T16:09:44.0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70" autoAdjust="0"/>
    <p:restoredTop sz="94519" autoAdjust="0"/>
  </p:normalViewPr>
  <p:slideViewPr>
    <p:cSldViewPr snapToGrid="0">
      <p:cViewPr varScale="1">
        <p:scale>
          <a:sx n="56" d="100"/>
          <a:sy n="56" d="100"/>
        </p:scale>
        <p:origin x="772" y="4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862"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B558EA2-54F0-4A45-A3DD-AEE90C8CCB93}"/>
              </a:ext>
            </a:extLst>
          </p:cNvPr>
          <p:cNvSpPr>
            <a:spLocks noGrp="1"/>
          </p:cNvSpPr>
          <p:nvPr>
            <p:ph type="hdr" sz="quarter"/>
          </p:nvPr>
        </p:nvSpPr>
        <p:spPr>
          <a:xfrm>
            <a:off x="1" y="0"/>
            <a:ext cx="2773680" cy="435849"/>
          </a:xfrm>
          <a:prstGeom prst="rect">
            <a:avLst/>
          </a:prstGeom>
        </p:spPr>
        <p:txBody>
          <a:bodyPr vert="horz" lIns="86205" tIns="43103" rIns="86205" bIns="43103" rtlCol="0"/>
          <a:lstStyle>
            <a:lvl1pPr algn="l">
              <a:defRPr sz="1100"/>
            </a:lvl1pPr>
          </a:lstStyle>
          <a:p>
            <a:endParaRPr lang="en-US" dirty="0"/>
          </a:p>
        </p:txBody>
      </p:sp>
      <p:sp>
        <p:nvSpPr>
          <p:cNvPr id="3" name="Date Placeholder 2">
            <a:extLst>
              <a:ext uri="{FF2B5EF4-FFF2-40B4-BE49-F238E27FC236}">
                <a16:creationId xmlns:a16="http://schemas.microsoft.com/office/drawing/2014/main" id="{0FFA5D89-8B76-4531-867D-092F22DE8A36}"/>
              </a:ext>
            </a:extLst>
          </p:cNvPr>
          <p:cNvSpPr>
            <a:spLocks noGrp="1"/>
          </p:cNvSpPr>
          <p:nvPr>
            <p:ph type="dt" sz="quarter" idx="1"/>
          </p:nvPr>
        </p:nvSpPr>
        <p:spPr>
          <a:xfrm>
            <a:off x="3625640" y="0"/>
            <a:ext cx="2773680" cy="435849"/>
          </a:xfrm>
          <a:prstGeom prst="rect">
            <a:avLst/>
          </a:prstGeom>
        </p:spPr>
        <p:txBody>
          <a:bodyPr vert="horz" lIns="86205" tIns="43103" rIns="86205" bIns="43103" rtlCol="0"/>
          <a:lstStyle>
            <a:lvl1pPr algn="r">
              <a:defRPr sz="1100"/>
            </a:lvl1pPr>
          </a:lstStyle>
          <a:p>
            <a:fld id="{69007CB4-2820-4182-9697-199D997E2268}" type="datetimeFigureOut">
              <a:rPr lang="en-US" smtClean="0"/>
              <a:t>3/23/2025</a:t>
            </a:fld>
            <a:endParaRPr lang="en-US" dirty="0"/>
          </a:p>
        </p:txBody>
      </p:sp>
      <p:sp>
        <p:nvSpPr>
          <p:cNvPr id="4" name="Footer Placeholder 3">
            <a:extLst>
              <a:ext uri="{FF2B5EF4-FFF2-40B4-BE49-F238E27FC236}">
                <a16:creationId xmlns:a16="http://schemas.microsoft.com/office/drawing/2014/main" id="{4B9C327F-207D-45B9-8E4A-37A15FD02F61}"/>
              </a:ext>
            </a:extLst>
          </p:cNvPr>
          <p:cNvSpPr>
            <a:spLocks noGrp="1"/>
          </p:cNvSpPr>
          <p:nvPr>
            <p:ph type="ftr" sz="quarter" idx="2"/>
          </p:nvPr>
        </p:nvSpPr>
        <p:spPr>
          <a:xfrm>
            <a:off x="1" y="8250953"/>
            <a:ext cx="2773680" cy="435848"/>
          </a:xfrm>
          <a:prstGeom prst="rect">
            <a:avLst/>
          </a:prstGeom>
        </p:spPr>
        <p:txBody>
          <a:bodyPr vert="horz" lIns="86205" tIns="43103" rIns="86205" bIns="43103" rtlCol="0" anchor="b"/>
          <a:lstStyle>
            <a:lvl1pPr algn="l">
              <a:defRPr sz="1100"/>
            </a:lvl1pPr>
          </a:lstStyle>
          <a:p>
            <a:endParaRPr lang="en-US" dirty="0"/>
          </a:p>
        </p:txBody>
      </p:sp>
    </p:spTree>
    <p:extLst>
      <p:ext uri="{BB962C8B-B14F-4D97-AF65-F5344CB8AC3E}">
        <p14:creationId xmlns:p14="http://schemas.microsoft.com/office/powerpoint/2010/main" val="33035937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773680" cy="435849"/>
          </a:xfrm>
          <a:prstGeom prst="rect">
            <a:avLst/>
          </a:prstGeom>
        </p:spPr>
        <p:txBody>
          <a:bodyPr vert="horz" lIns="86205" tIns="43103" rIns="86205" bIns="43103" rtlCol="0"/>
          <a:lstStyle>
            <a:lvl1pPr algn="l">
              <a:defRPr sz="1100"/>
            </a:lvl1pPr>
          </a:lstStyle>
          <a:p>
            <a:endParaRPr lang="en-US" dirty="0"/>
          </a:p>
        </p:txBody>
      </p:sp>
      <p:sp>
        <p:nvSpPr>
          <p:cNvPr id="3" name="Date Placeholder 2"/>
          <p:cNvSpPr>
            <a:spLocks noGrp="1"/>
          </p:cNvSpPr>
          <p:nvPr>
            <p:ph type="dt" idx="1"/>
          </p:nvPr>
        </p:nvSpPr>
        <p:spPr>
          <a:xfrm>
            <a:off x="3625640" y="0"/>
            <a:ext cx="2773680" cy="435849"/>
          </a:xfrm>
          <a:prstGeom prst="rect">
            <a:avLst/>
          </a:prstGeom>
        </p:spPr>
        <p:txBody>
          <a:bodyPr vert="horz" lIns="86205" tIns="43103" rIns="86205" bIns="43103" rtlCol="0"/>
          <a:lstStyle>
            <a:lvl1pPr algn="r">
              <a:defRPr sz="1100"/>
            </a:lvl1pPr>
          </a:lstStyle>
          <a:p>
            <a:fld id="{E55510F1-CD6C-E346-956E-DD6A337F75D3}" type="datetimeFigureOut">
              <a:rPr lang="en-US" smtClean="0"/>
              <a:t>3/23/2025</a:t>
            </a:fld>
            <a:endParaRPr lang="en-US" dirty="0"/>
          </a:p>
        </p:txBody>
      </p:sp>
      <p:sp>
        <p:nvSpPr>
          <p:cNvPr id="4" name="Slide Image Placeholder 3"/>
          <p:cNvSpPr>
            <a:spLocks noGrp="1" noRot="1" noChangeAspect="1"/>
          </p:cNvSpPr>
          <p:nvPr>
            <p:ph type="sldImg" idx="2"/>
          </p:nvPr>
        </p:nvSpPr>
        <p:spPr>
          <a:xfrm>
            <a:off x="595313" y="1085850"/>
            <a:ext cx="5210175" cy="2932113"/>
          </a:xfrm>
          <a:prstGeom prst="rect">
            <a:avLst/>
          </a:prstGeom>
          <a:noFill/>
          <a:ln w="12700">
            <a:solidFill>
              <a:prstClr val="black"/>
            </a:solidFill>
          </a:ln>
        </p:spPr>
        <p:txBody>
          <a:bodyPr vert="horz" lIns="86205" tIns="43103" rIns="86205" bIns="43103" rtlCol="0" anchor="ctr"/>
          <a:lstStyle/>
          <a:p>
            <a:endParaRPr lang="en-US" dirty="0"/>
          </a:p>
        </p:txBody>
      </p:sp>
      <p:sp>
        <p:nvSpPr>
          <p:cNvPr id="5" name="Notes Placeholder 4"/>
          <p:cNvSpPr>
            <a:spLocks noGrp="1"/>
          </p:cNvSpPr>
          <p:nvPr>
            <p:ph type="body" sz="quarter" idx="3"/>
          </p:nvPr>
        </p:nvSpPr>
        <p:spPr>
          <a:xfrm>
            <a:off x="640080" y="4180523"/>
            <a:ext cx="5120640" cy="3420428"/>
          </a:xfrm>
          <a:prstGeom prst="rect">
            <a:avLst/>
          </a:prstGeom>
        </p:spPr>
        <p:txBody>
          <a:bodyPr vert="horz" lIns="86205" tIns="43103" rIns="86205" bIns="4310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250953"/>
            <a:ext cx="2773680" cy="435848"/>
          </a:xfrm>
          <a:prstGeom prst="rect">
            <a:avLst/>
          </a:prstGeom>
        </p:spPr>
        <p:txBody>
          <a:bodyPr vert="horz" lIns="86205" tIns="43103" rIns="86205" bIns="43103" rtlCol="0" anchor="b"/>
          <a:lstStyle>
            <a:lvl1pPr algn="l">
              <a:defRPr sz="1100"/>
            </a:lvl1pPr>
          </a:lstStyle>
          <a:p>
            <a:endParaRPr lang="en-US" dirty="0"/>
          </a:p>
        </p:txBody>
      </p:sp>
      <p:sp>
        <p:nvSpPr>
          <p:cNvPr id="7" name="Slide Number Placeholder 6"/>
          <p:cNvSpPr>
            <a:spLocks noGrp="1"/>
          </p:cNvSpPr>
          <p:nvPr>
            <p:ph type="sldNum" sz="quarter" idx="5"/>
          </p:nvPr>
        </p:nvSpPr>
        <p:spPr>
          <a:xfrm>
            <a:off x="3625640" y="8250953"/>
            <a:ext cx="2773680" cy="435848"/>
          </a:xfrm>
          <a:prstGeom prst="rect">
            <a:avLst/>
          </a:prstGeom>
        </p:spPr>
        <p:txBody>
          <a:bodyPr vert="horz" lIns="86205" tIns="43103" rIns="86205" bIns="43103" rtlCol="0" anchor="b"/>
          <a:lstStyle>
            <a:lvl1pPr algn="r">
              <a:defRPr sz="1100"/>
            </a:lvl1pPr>
          </a:lstStyle>
          <a:p>
            <a:fld id="{CE588C5E-4BF4-3545-8717-4102CE10D842}" type="slidenum">
              <a:rPr lang="en-US" smtClean="0"/>
              <a:t>‹#›</a:t>
            </a:fld>
            <a:endParaRPr lang="en-US" dirty="0"/>
          </a:p>
        </p:txBody>
      </p:sp>
    </p:spTree>
    <p:extLst>
      <p:ext uri="{BB962C8B-B14F-4D97-AF65-F5344CB8AC3E}">
        <p14:creationId xmlns:p14="http://schemas.microsoft.com/office/powerpoint/2010/main" val="1943089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1</a:t>
            </a:fld>
            <a:endParaRPr lang="en-US" dirty="0"/>
          </a:p>
        </p:txBody>
      </p:sp>
    </p:spTree>
    <p:extLst>
      <p:ext uri="{BB962C8B-B14F-4D97-AF65-F5344CB8AC3E}">
        <p14:creationId xmlns:p14="http://schemas.microsoft.com/office/powerpoint/2010/main" val="2425375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2</a:t>
            </a:fld>
            <a:endParaRPr lang="en-US" dirty="0"/>
          </a:p>
        </p:txBody>
      </p:sp>
    </p:spTree>
    <p:extLst>
      <p:ext uri="{BB962C8B-B14F-4D97-AF65-F5344CB8AC3E}">
        <p14:creationId xmlns:p14="http://schemas.microsoft.com/office/powerpoint/2010/main" val="4180773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4</a:t>
            </a:fld>
            <a:endParaRPr lang="en-US" dirty="0"/>
          </a:p>
        </p:txBody>
      </p:sp>
    </p:spTree>
    <p:extLst>
      <p:ext uri="{BB962C8B-B14F-4D97-AF65-F5344CB8AC3E}">
        <p14:creationId xmlns:p14="http://schemas.microsoft.com/office/powerpoint/2010/main" val="3512648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D91FA-396F-4BE0-A6DD-887ECA6347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28E5E9-78FD-494B-B0D8-E26B3E7960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15FEF2-A0A8-437C-8FA7-8FA4545C3F27}"/>
              </a:ext>
            </a:extLst>
          </p:cNvPr>
          <p:cNvSpPr>
            <a:spLocks noGrp="1"/>
          </p:cNvSpPr>
          <p:nvPr>
            <p:ph type="dt" sz="half" idx="10"/>
          </p:nvPr>
        </p:nvSpPr>
        <p:spPr>
          <a:xfrm>
            <a:off x="838200" y="6356350"/>
            <a:ext cx="2743200" cy="365125"/>
          </a:xfrm>
          <a:prstGeom prst="rect">
            <a:avLst/>
          </a:prstGeom>
        </p:spPr>
        <p:txBody>
          <a:bodyPr/>
          <a:lstStyle/>
          <a:p>
            <a:fld id="{2521B676-EB7B-4BA7-9DF6-55606F8021BC}" type="datetimeFigureOut">
              <a:rPr lang="en-US" smtClean="0"/>
              <a:t>3/23/2025</a:t>
            </a:fld>
            <a:endParaRPr lang="en-US" dirty="0"/>
          </a:p>
        </p:txBody>
      </p:sp>
      <p:sp>
        <p:nvSpPr>
          <p:cNvPr id="5" name="Footer Placeholder 4">
            <a:extLst>
              <a:ext uri="{FF2B5EF4-FFF2-40B4-BE49-F238E27FC236}">
                <a16:creationId xmlns:a16="http://schemas.microsoft.com/office/drawing/2014/main" id="{CDE3C747-D603-4AE9-BFE3-FC12F11721AA}"/>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A43ABDFA-5FB7-43B7-8BE3-C01478C31CBE}"/>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3778271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824AC-D9AB-4B4C-BAA8-3D35A61AEB9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72239AB-FAD8-4D13-82C0-862B74B8F8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0C1087-3792-4352-8013-43208DB08D17}"/>
              </a:ext>
            </a:extLst>
          </p:cNvPr>
          <p:cNvSpPr>
            <a:spLocks noGrp="1"/>
          </p:cNvSpPr>
          <p:nvPr>
            <p:ph type="dt" sz="half" idx="10"/>
          </p:nvPr>
        </p:nvSpPr>
        <p:spPr>
          <a:xfrm>
            <a:off x="838200" y="6356350"/>
            <a:ext cx="2743200" cy="365125"/>
          </a:xfrm>
          <a:prstGeom prst="rect">
            <a:avLst/>
          </a:prstGeom>
        </p:spPr>
        <p:txBody>
          <a:bodyPr/>
          <a:lstStyle/>
          <a:p>
            <a:fld id="{2521B676-EB7B-4BA7-9DF6-55606F8021BC}" type="datetimeFigureOut">
              <a:rPr lang="en-US" smtClean="0"/>
              <a:t>3/23/2025</a:t>
            </a:fld>
            <a:endParaRPr lang="en-US" dirty="0"/>
          </a:p>
        </p:txBody>
      </p:sp>
      <p:sp>
        <p:nvSpPr>
          <p:cNvPr id="5" name="Footer Placeholder 4">
            <a:extLst>
              <a:ext uri="{FF2B5EF4-FFF2-40B4-BE49-F238E27FC236}">
                <a16:creationId xmlns:a16="http://schemas.microsoft.com/office/drawing/2014/main" id="{A7536B6A-38B9-4C56-9640-B2240887EB3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71FEE6E9-9737-41B9-8A6D-4112B44F817B}"/>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2012894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76E826-13DC-4D62-89BE-9B217BBA2F0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7B858FB-FEF0-4DED-9B38-415229C101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028759-99CE-43EC-BFDD-4AB3C9ED84FA}"/>
              </a:ext>
            </a:extLst>
          </p:cNvPr>
          <p:cNvSpPr>
            <a:spLocks noGrp="1"/>
          </p:cNvSpPr>
          <p:nvPr>
            <p:ph type="dt" sz="half" idx="10"/>
          </p:nvPr>
        </p:nvSpPr>
        <p:spPr>
          <a:xfrm>
            <a:off x="838200" y="6356350"/>
            <a:ext cx="2743200" cy="365125"/>
          </a:xfrm>
          <a:prstGeom prst="rect">
            <a:avLst/>
          </a:prstGeom>
        </p:spPr>
        <p:txBody>
          <a:bodyPr/>
          <a:lstStyle/>
          <a:p>
            <a:fld id="{2521B676-EB7B-4BA7-9DF6-55606F8021BC}" type="datetimeFigureOut">
              <a:rPr lang="en-US" smtClean="0"/>
              <a:t>3/23/2025</a:t>
            </a:fld>
            <a:endParaRPr lang="en-US" dirty="0"/>
          </a:p>
        </p:txBody>
      </p:sp>
      <p:sp>
        <p:nvSpPr>
          <p:cNvPr id="5" name="Footer Placeholder 4">
            <a:extLst>
              <a:ext uri="{FF2B5EF4-FFF2-40B4-BE49-F238E27FC236}">
                <a16:creationId xmlns:a16="http://schemas.microsoft.com/office/drawing/2014/main" id="{BE4582F0-4175-4E40-8ECE-8D24FFC4432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C8F48193-5667-4994-8DFB-78199F202C02}"/>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2282326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Master Slide 01">
    <p:spTree>
      <p:nvGrpSpPr>
        <p:cNvPr id="1" name=""/>
        <p:cNvGrpSpPr/>
        <p:nvPr/>
      </p:nvGrpSpPr>
      <p:grpSpPr>
        <a:xfrm>
          <a:off x="0" y="0"/>
          <a:ext cx="0" cy="0"/>
          <a:chOff x="0" y="0"/>
          <a:chExt cx="0" cy="0"/>
        </a:xfrm>
      </p:grpSpPr>
      <p:sp>
        <p:nvSpPr>
          <p:cNvPr id="28" name="Picture Placeholder 27">
            <a:extLst>
              <a:ext uri="{FF2B5EF4-FFF2-40B4-BE49-F238E27FC236}">
                <a16:creationId xmlns:a16="http://schemas.microsoft.com/office/drawing/2014/main" id="{E41FF086-B9D3-4FD9-B266-315737EBE554}"/>
              </a:ext>
            </a:extLst>
          </p:cNvPr>
          <p:cNvSpPr>
            <a:spLocks noGrp="1"/>
          </p:cNvSpPr>
          <p:nvPr>
            <p:ph type="pic" sz="quarter" idx="10"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pattFill prst="pct20">
            <a:fgClr>
              <a:schemeClr val="accent1"/>
            </a:fgClr>
            <a:bgClr>
              <a:schemeClr val="bg1"/>
            </a:bgClr>
          </a:pattFill>
        </p:spPr>
        <p:txBody>
          <a:bodyPr wrap="square" anchor="ctr" anchorCtr="1">
            <a:noAutofit/>
          </a:bodyPr>
          <a:lstStyle>
            <a:lvl1pPr marL="0" indent="0">
              <a:buNone/>
              <a:defRPr/>
            </a:lvl1pPr>
          </a:lstStyle>
          <a:p>
            <a:r>
              <a:rPr lang="en-US" dirty="0"/>
              <a:t>Replace Image Here</a:t>
            </a:r>
          </a:p>
        </p:txBody>
      </p:sp>
    </p:spTree>
    <p:extLst>
      <p:ext uri="{BB962C8B-B14F-4D97-AF65-F5344CB8AC3E}">
        <p14:creationId xmlns:p14="http://schemas.microsoft.com/office/powerpoint/2010/main" val="2430792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aster Slide 15">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777E8560-C677-4B4B-BA83-5027A755C540}"/>
              </a:ext>
            </a:extLst>
          </p:cNvPr>
          <p:cNvSpPr>
            <a:spLocks noGrp="1"/>
          </p:cNvSpPr>
          <p:nvPr>
            <p:ph type="pic" sz="quarter" idx="10" hasCustomPrompt="1"/>
          </p:nvPr>
        </p:nvSpPr>
        <p:spPr>
          <a:xfrm>
            <a:off x="6266130" y="2266572"/>
            <a:ext cx="5050302" cy="4591429"/>
          </a:xfrm>
          <a:custGeom>
            <a:avLst/>
            <a:gdLst>
              <a:gd name="connsiteX0" fmla="*/ 0 w 5050302"/>
              <a:gd name="connsiteY0" fmla="*/ 0 h 4591429"/>
              <a:gd name="connsiteX1" fmla="*/ 5050302 w 5050302"/>
              <a:gd name="connsiteY1" fmla="*/ 0 h 4591429"/>
              <a:gd name="connsiteX2" fmla="*/ 5050302 w 5050302"/>
              <a:gd name="connsiteY2" fmla="*/ 4591429 h 4591429"/>
              <a:gd name="connsiteX3" fmla="*/ 0 w 5050302"/>
              <a:gd name="connsiteY3" fmla="*/ 4591429 h 4591429"/>
            </a:gdLst>
            <a:ahLst/>
            <a:cxnLst>
              <a:cxn ang="0">
                <a:pos x="connsiteX0" y="connsiteY0"/>
              </a:cxn>
              <a:cxn ang="0">
                <a:pos x="connsiteX1" y="connsiteY1"/>
              </a:cxn>
              <a:cxn ang="0">
                <a:pos x="connsiteX2" y="connsiteY2"/>
              </a:cxn>
              <a:cxn ang="0">
                <a:pos x="connsiteX3" y="connsiteY3"/>
              </a:cxn>
            </a:cxnLst>
            <a:rect l="l" t="t" r="r" b="b"/>
            <a:pathLst>
              <a:path w="5050302" h="4591429">
                <a:moveTo>
                  <a:pt x="0" y="0"/>
                </a:moveTo>
                <a:lnTo>
                  <a:pt x="5050302" y="0"/>
                </a:lnTo>
                <a:lnTo>
                  <a:pt x="5050302" y="4591429"/>
                </a:lnTo>
                <a:lnTo>
                  <a:pt x="0" y="4591429"/>
                </a:lnTo>
                <a:close/>
              </a:path>
            </a:pathLst>
          </a:custGeom>
          <a:pattFill prst="pct20">
            <a:fgClr>
              <a:schemeClr val="accent1"/>
            </a:fgClr>
            <a:bgClr>
              <a:schemeClr val="bg1"/>
            </a:bgClr>
          </a:pattFill>
        </p:spPr>
        <p:txBody>
          <a:bodyPr wrap="square" anchor="ctr" anchorCtr="1">
            <a:noAutofit/>
          </a:bodyPr>
          <a:lstStyle>
            <a:lvl1pPr marL="0" indent="0">
              <a:buNone/>
              <a:defRPr/>
            </a:lvl1pPr>
          </a:lstStyle>
          <a:p>
            <a:r>
              <a:rPr lang="en-US" dirty="0"/>
              <a:t>Replace Image Here</a:t>
            </a:r>
          </a:p>
        </p:txBody>
      </p:sp>
    </p:spTree>
    <p:extLst>
      <p:ext uri="{BB962C8B-B14F-4D97-AF65-F5344CB8AC3E}">
        <p14:creationId xmlns:p14="http://schemas.microsoft.com/office/powerpoint/2010/main" val="2369431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aster Slide 25">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39755BCD-2319-6F49-8CE2-ACFEA918C6FE}"/>
              </a:ext>
            </a:extLst>
          </p:cNvPr>
          <p:cNvSpPr>
            <a:spLocks noGrp="1"/>
          </p:cNvSpPr>
          <p:nvPr>
            <p:ph type="pic" sz="quarter" idx="10" hasCustomPrompt="1"/>
          </p:nvPr>
        </p:nvSpPr>
        <p:spPr>
          <a:xfrm>
            <a:off x="0" y="4000366"/>
            <a:ext cx="12192000" cy="2857634"/>
          </a:xfrm>
          <a:custGeom>
            <a:avLst/>
            <a:gdLst>
              <a:gd name="connsiteX0" fmla="*/ 0 w 12192000"/>
              <a:gd name="connsiteY0" fmla="*/ 0 h 2857634"/>
              <a:gd name="connsiteX1" fmla="*/ 12192000 w 12192000"/>
              <a:gd name="connsiteY1" fmla="*/ 0 h 2857634"/>
              <a:gd name="connsiteX2" fmla="*/ 12192000 w 12192000"/>
              <a:gd name="connsiteY2" fmla="*/ 2857634 h 2857634"/>
              <a:gd name="connsiteX3" fmla="*/ 0 w 12192000"/>
              <a:gd name="connsiteY3" fmla="*/ 2857634 h 2857634"/>
            </a:gdLst>
            <a:ahLst/>
            <a:cxnLst>
              <a:cxn ang="0">
                <a:pos x="connsiteX0" y="connsiteY0"/>
              </a:cxn>
              <a:cxn ang="0">
                <a:pos x="connsiteX1" y="connsiteY1"/>
              </a:cxn>
              <a:cxn ang="0">
                <a:pos x="connsiteX2" y="connsiteY2"/>
              </a:cxn>
              <a:cxn ang="0">
                <a:pos x="connsiteX3" y="connsiteY3"/>
              </a:cxn>
            </a:cxnLst>
            <a:rect l="l" t="t" r="r" b="b"/>
            <a:pathLst>
              <a:path w="12192000" h="2857634">
                <a:moveTo>
                  <a:pt x="0" y="0"/>
                </a:moveTo>
                <a:lnTo>
                  <a:pt x="12192000" y="0"/>
                </a:lnTo>
                <a:lnTo>
                  <a:pt x="12192000" y="2857634"/>
                </a:lnTo>
                <a:lnTo>
                  <a:pt x="0" y="2857634"/>
                </a:lnTo>
                <a:close/>
              </a:path>
            </a:pathLst>
          </a:custGeom>
          <a:pattFill prst="pct20">
            <a:fgClr>
              <a:schemeClr val="accent1"/>
            </a:fgClr>
            <a:bgClr>
              <a:schemeClr val="bg1"/>
            </a:bgClr>
          </a:pattFill>
        </p:spPr>
        <p:txBody>
          <a:bodyPr wrap="square" anchor="ctr" anchorCtr="1">
            <a:noAutofit/>
          </a:bodyPr>
          <a:lstStyle>
            <a:lvl1pPr marL="0" indent="0">
              <a:buNone/>
              <a:defRPr/>
            </a:lvl1pPr>
          </a:lstStyle>
          <a:p>
            <a:r>
              <a:rPr lang="en-US" dirty="0"/>
              <a:t>Replace Image Here</a:t>
            </a:r>
          </a:p>
        </p:txBody>
      </p:sp>
    </p:spTree>
    <p:extLst>
      <p:ext uri="{BB962C8B-B14F-4D97-AF65-F5344CB8AC3E}">
        <p14:creationId xmlns:p14="http://schemas.microsoft.com/office/powerpoint/2010/main" val="2980828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5184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89359-779A-4207-883C-874F2D8D42A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DFB2122-5803-465B-972B-8062D3F31208}"/>
              </a:ext>
            </a:extLst>
          </p:cNvPr>
          <p:cNvSpPr>
            <a:spLocks noGrp="1"/>
          </p:cNvSpPr>
          <p:nvPr>
            <p:ph type="dt" sz="half" idx="10"/>
          </p:nvPr>
        </p:nvSpPr>
        <p:spPr>
          <a:xfrm>
            <a:off x="838200" y="6356350"/>
            <a:ext cx="2743200" cy="365125"/>
          </a:xfrm>
          <a:prstGeom prst="rect">
            <a:avLst/>
          </a:prstGeom>
        </p:spPr>
        <p:txBody>
          <a:bodyPr/>
          <a:lstStyle/>
          <a:p>
            <a:fld id="{2521B676-EB7B-4BA7-9DF6-55606F8021BC}" type="datetimeFigureOut">
              <a:rPr lang="en-US" smtClean="0"/>
              <a:t>3/23/2025</a:t>
            </a:fld>
            <a:endParaRPr lang="en-US" dirty="0"/>
          </a:p>
        </p:txBody>
      </p:sp>
      <p:sp>
        <p:nvSpPr>
          <p:cNvPr id="4" name="Footer Placeholder 3">
            <a:extLst>
              <a:ext uri="{FF2B5EF4-FFF2-40B4-BE49-F238E27FC236}">
                <a16:creationId xmlns:a16="http://schemas.microsoft.com/office/drawing/2014/main" id="{E0BA1B66-2C01-47AC-B101-C540CBCB46EE}"/>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8A6669C4-CB90-40F2-AF07-4B95892E2261}"/>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28528312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C53FE-317B-4362-BD64-763E7DC6E1E7}"/>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6170DC-1ADB-4DBD-8F02-EED40A619EF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EAEB97-1F9C-41F4-BDD3-4F978008B2F0}"/>
              </a:ext>
            </a:extLst>
          </p:cNvPr>
          <p:cNvSpPr>
            <a:spLocks noGrp="1"/>
          </p:cNvSpPr>
          <p:nvPr>
            <p:ph type="dt" sz="half" idx="10"/>
          </p:nvPr>
        </p:nvSpPr>
        <p:spPr/>
        <p:txBody>
          <a:bodyPr/>
          <a:lstStyle/>
          <a:p>
            <a:fld id="{34DFD190-598C-43C7-880C-C93C0D811F54}" type="datetimeFigureOut">
              <a:rPr lang="en-US" smtClean="0"/>
              <a:t>3/23/2025</a:t>
            </a:fld>
            <a:endParaRPr lang="en-US" dirty="0"/>
          </a:p>
        </p:txBody>
      </p:sp>
      <p:sp>
        <p:nvSpPr>
          <p:cNvPr id="5" name="Footer Placeholder 4">
            <a:extLst>
              <a:ext uri="{FF2B5EF4-FFF2-40B4-BE49-F238E27FC236}">
                <a16:creationId xmlns:a16="http://schemas.microsoft.com/office/drawing/2014/main" id="{4B054187-A251-4683-871F-16B35D056EEF}"/>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3D102BD3-BD25-4715-8E3F-BC39C4F83510}"/>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9902714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068F0-42A9-4746-8C2B-A716F8DA34F9}"/>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4D32FB32-54DC-412B-A513-A2856D09D74B}"/>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DE0D1C-4775-4A56-8D2B-640B05B9F329}"/>
              </a:ext>
            </a:extLst>
          </p:cNvPr>
          <p:cNvSpPr>
            <a:spLocks noGrp="1"/>
          </p:cNvSpPr>
          <p:nvPr>
            <p:ph type="dt" sz="half" idx="10"/>
          </p:nvPr>
        </p:nvSpPr>
        <p:spPr/>
        <p:txBody>
          <a:bodyPr/>
          <a:lstStyle/>
          <a:p>
            <a:fld id="{34DFD190-598C-43C7-880C-C93C0D811F54}" type="datetimeFigureOut">
              <a:rPr lang="en-US" smtClean="0"/>
              <a:t>3/23/2025</a:t>
            </a:fld>
            <a:endParaRPr lang="en-US" dirty="0"/>
          </a:p>
        </p:txBody>
      </p:sp>
      <p:sp>
        <p:nvSpPr>
          <p:cNvPr id="5" name="Footer Placeholder 4">
            <a:extLst>
              <a:ext uri="{FF2B5EF4-FFF2-40B4-BE49-F238E27FC236}">
                <a16:creationId xmlns:a16="http://schemas.microsoft.com/office/drawing/2014/main" id="{21C2C963-3098-4CEC-8991-05EFEA97C6B2}"/>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8CC6E8B6-041A-4476-A34C-551D51FC0F7E}"/>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19441249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1DBBC-8D1B-4F03-901F-5C95073B9146}"/>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483B53-CDFF-4FA0-B839-06E9ABDEFB0F}"/>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9F585E-E32A-45CF-9E5B-40BBA30DA928}"/>
              </a:ext>
            </a:extLst>
          </p:cNvPr>
          <p:cNvSpPr>
            <a:spLocks noGrp="1"/>
          </p:cNvSpPr>
          <p:nvPr>
            <p:ph type="dt" sz="half" idx="10"/>
          </p:nvPr>
        </p:nvSpPr>
        <p:spPr/>
        <p:txBody>
          <a:bodyPr/>
          <a:lstStyle/>
          <a:p>
            <a:fld id="{34DFD190-598C-43C7-880C-C93C0D811F54}" type="datetimeFigureOut">
              <a:rPr lang="en-US" smtClean="0"/>
              <a:t>3/23/2025</a:t>
            </a:fld>
            <a:endParaRPr lang="en-US" dirty="0"/>
          </a:p>
        </p:txBody>
      </p:sp>
      <p:sp>
        <p:nvSpPr>
          <p:cNvPr id="5" name="Footer Placeholder 4">
            <a:extLst>
              <a:ext uri="{FF2B5EF4-FFF2-40B4-BE49-F238E27FC236}">
                <a16:creationId xmlns:a16="http://schemas.microsoft.com/office/drawing/2014/main" id="{EF756CC9-42A9-43D4-8F89-0E07BAEB3AF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E53DCF4B-7C4E-4DA2-A8B9-8E3063FFD2A2}"/>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1845497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AC82E-30F6-439A-8399-3495EE47FF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E73161-9EDB-48A2-8A5C-8212277B3D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302B19-708F-40AA-9232-9B8CF1C5D1A5}"/>
              </a:ext>
            </a:extLst>
          </p:cNvPr>
          <p:cNvSpPr>
            <a:spLocks noGrp="1"/>
          </p:cNvSpPr>
          <p:nvPr>
            <p:ph type="dt" sz="half" idx="10"/>
          </p:nvPr>
        </p:nvSpPr>
        <p:spPr>
          <a:xfrm>
            <a:off x="838200" y="6356350"/>
            <a:ext cx="2743200" cy="365125"/>
          </a:xfrm>
          <a:prstGeom prst="rect">
            <a:avLst/>
          </a:prstGeom>
        </p:spPr>
        <p:txBody>
          <a:bodyPr/>
          <a:lstStyle/>
          <a:p>
            <a:fld id="{2521B676-EB7B-4BA7-9DF6-55606F8021BC}" type="datetimeFigureOut">
              <a:rPr lang="en-US" smtClean="0"/>
              <a:t>3/23/2025</a:t>
            </a:fld>
            <a:endParaRPr lang="en-US" dirty="0"/>
          </a:p>
        </p:txBody>
      </p:sp>
      <p:sp>
        <p:nvSpPr>
          <p:cNvPr id="5" name="Footer Placeholder 4">
            <a:extLst>
              <a:ext uri="{FF2B5EF4-FFF2-40B4-BE49-F238E27FC236}">
                <a16:creationId xmlns:a16="http://schemas.microsoft.com/office/drawing/2014/main" id="{12DA3B52-744C-4742-82B7-B3668E4390C9}"/>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1B72C69A-0F85-4147-874F-19D0B9810351}"/>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14272831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B1937-7A32-4633-A579-CD5DD9EE06AA}"/>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808C5C35-F234-4374-A0ED-CE1E05B7222B}"/>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EF1D2B-CF17-4FCD-AE2E-DE1E45A779DA}"/>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91A30D4-A7B2-4A6A-B01F-003458368491}"/>
              </a:ext>
            </a:extLst>
          </p:cNvPr>
          <p:cNvSpPr>
            <a:spLocks noGrp="1"/>
          </p:cNvSpPr>
          <p:nvPr>
            <p:ph type="dt" sz="half" idx="10"/>
          </p:nvPr>
        </p:nvSpPr>
        <p:spPr/>
        <p:txBody>
          <a:bodyPr/>
          <a:lstStyle/>
          <a:p>
            <a:fld id="{34DFD190-598C-43C7-880C-C93C0D811F54}" type="datetimeFigureOut">
              <a:rPr lang="en-US" smtClean="0"/>
              <a:t>3/23/2025</a:t>
            </a:fld>
            <a:endParaRPr lang="en-US" dirty="0"/>
          </a:p>
        </p:txBody>
      </p:sp>
      <p:sp>
        <p:nvSpPr>
          <p:cNvPr id="6" name="Footer Placeholder 5">
            <a:extLst>
              <a:ext uri="{FF2B5EF4-FFF2-40B4-BE49-F238E27FC236}">
                <a16:creationId xmlns:a16="http://schemas.microsoft.com/office/drawing/2014/main" id="{71267A2A-5AEC-47CE-BAF9-63E67937B2F1}"/>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A041391C-0A29-46E9-815B-F84A71A09E19}"/>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33411254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B8622-0221-4225-A503-28A87B06C049}"/>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9EA3D459-3914-4B28-88EA-06FE39145DA7}"/>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4F004F-B41B-4352-B9F8-DA7768FF28DE}"/>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326398-A1AC-44D9-9393-B7625B4E4BFD}"/>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A78678-0317-4346-8F9D-9F589A6F4E93}"/>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D251A3-07EC-4E1A-BBFC-7C96591C4A11}"/>
              </a:ext>
            </a:extLst>
          </p:cNvPr>
          <p:cNvSpPr>
            <a:spLocks noGrp="1"/>
          </p:cNvSpPr>
          <p:nvPr>
            <p:ph type="dt" sz="half" idx="10"/>
          </p:nvPr>
        </p:nvSpPr>
        <p:spPr/>
        <p:txBody>
          <a:bodyPr/>
          <a:lstStyle/>
          <a:p>
            <a:fld id="{34DFD190-598C-43C7-880C-C93C0D811F54}" type="datetimeFigureOut">
              <a:rPr lang="en-US" smtClean="0"/>
              <a:t>3/23/2025</a:t>
            </a:fld>
            <a:endParaRPr lang="en-US" dirty="0"/>
          </a:p>
        </p:txBody>
      </p:sp>
      <p:sp>
        <p:nvSpPr>
          <p:cNvPr id="8" name="Footer Placeholder 7">
            <a:extLst>
              <a:ext uri="{FF2B5EF4-FFF2-40B4-BE49-F238E27FC236}">
                <a16:creationId xmlns:a16="http://schemas.microsoft.com/office/drawing/2014/main" id="{91E386ED-D9D6-48FF-9828-DBC06352BAEF}"/>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95862889-21E6-4D9A-A26D-ABFF665B6B82}"/>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27175101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2FC42-F5BB-4E3B-A9F0-F278965B9BB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8E8D6F2A-1FA5-40E4-9C4D-4C9F0ADCA73E}"/>
              </a:ext>
            </a:extLst>
          </p:cNvPr>
          <p:cNvSpPr>
            <a:spLocks noGrp="1"/>
          </p:cNvSpPr>
          <p:nvPr>
            <p:ph type="dt" sz="half" idx="10"/>
          </p:nvPr>
        </p:nvSpPr>
        <p:spPr/>
        <p:txBody>
          <a:bodyPr/>
          <a:lstStyle/>
          <a:p>
            <a:fld id="{34DFD190-598C-43C7-880C-C93C0D811F54}" type="datetimeFigureOut">
              <a:rPr lang="en-US" smtClean="0"/>
              <a:t>3/23/2025</a:t>
            </a:fld>
            <a:endParaRPr lang="en-US" dirty="0"/>
          </a:p>
        </p:txBody>
      </p:sp>
      <p:sp>
        <p:nvSpPr>
          <p:cNvPr id="4" name="Footer Placeholder 3">
            <a:extLst>
              <a:ext uri="{FF2B5EF4-FFF2-40B4-BE49-F238E27FC236}">
                <a16:creationId xmlns:a16="http://schemas.microsoft.com/office/drawing/2014/main" id="{B967C5A2-C5D0-4CBC-8B1D-A838EF3FF8F9}"/>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DBD4DB3A-4F50-447E-B6C3-C97133F209DB}"/>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9160187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8E45F1-BD55-48E9-96B8-22BA9897549A}"/>
              </a:ext>
            </a:extLst>
          </p:cNvPr>
          <p:cNvSpPr>
            <a:spLocks noGrp="1"/>
          </p:cNvSpPr>
          <p:nvPr>
            <p:ph type="dt" sz="half" idx="10"/>
          </p:nvPr>
        </p:nvSpPr>
        <p:spPr/>
        <p:txBody>
          <a:bodyPr/>
          <a:lstStyle/>
          <a:p>
            <a:fld id="{34DFD190-598C-43C7-880C-C93C0D811F54}" type="datetimeFigureOut">
              <a:rPr lang="en-US" smtClean="0"/>
              <a:t>3/23/2025</a:t>
            </a:fld>
            <a:endParaRPr lang="en-US" dirty="0"/>
          </a:p>
        </p:txBody>
      </p:sp>
      <p:sp>
        <p:nvSpPr>
          <p:cNvPr id="3" name="Footer Placeholder 2">
            <a:extLst>
              <a:ext uri="{FF2B5EF4-FFF2-40B4-BE49-F238E27FC236}">
                <a16:creationId xmlns:a16="http://schemas.microsoft.com/office/drawing/2014/main" id="{4661F135-9279-4639-B96B-86FD3275CE8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783227C1-D464-41A8-A920-1F12EBDC8A7C}"/>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3036881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1A391-6907-49C8-ABF9-35B1B18D969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B84C8B7-18A5-4834-BC16-BA584823E437}"/>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ADE299A-5754-4E97-957F-CBDF11D95A72}"/>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4BD734-BB72-4D76-9BFF-FFAABF23EC2D}"/>
              </a:ext>
            </a:extLst>
          </p:cNvPr>
          <p:cNvSpPr>
            <a:spLocks noGrp="1"/>
          </p:cNvSpPr>
          <p:nvPr>
            <p:ph type="dt" sz="half" idx="10"/>
          </p:nvPr>
        </p:nvSpPr>
        <p:spPr/>
        <p:txBody>
          <a:bodyPr/>
          <a:lstStyle/>
          <a:p>
            <a:fld id="{34DFD190-598C-43C7-880C-C93C0D811F54}" type="datetimeFigureOut">
              <a:rPr lang="en-US" smtClean="0"/>
              <a:t>3/23/2025</a:t>
            </a:fld>
            <a:endParaRPr lang="en-US" dirty="0"/>
          </a:p>
        </p:txBody>
      </p:sp>
      <p:sp>
        <p:nvSpPr>
          <p:cNvPr id="6" name="Footer Placeholder 5">
            <a:extLst>
              <a:ext uri="{FF2B5EF4-FFF2-40B4-BE49-F238E27FC236}">
                <a16:creationId xmlns:a16="http://schemas.microsoft.com/office/drawing/2014/main" id="{7E933A63-C14E-44E1-84E5-32C3D8DD570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E273F725-8382-49DB-A0B0-B4D6CFFA7D4F}"/>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32046079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E07FF-9C6D-4809-8A0D-7FE58431360D}"/>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FA22FD-1DAB-494C-B936-AF06937E0AC1}"/>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D0745B5-8E9F-401F-B2B2-F817AD955F8F}"/>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D37CF9-A1C1-4334-B749-EB8F09AB7906}"/>
              </a:ext>
            </a:extLst>
          </p:cNvPr>
          <p:cNvSpPr>
            <a:spLocks noGrp="1"/>
          </p:cNvSpPr>
          <p:nvPr>
            <p:ph type="dt" sz="half" idx="10"/>
          </p:nvPr>
        </p:nvSpPr>
        <p:spPr/>
        <p:txBody>
          <a:bodyPr/>
          <a:lstStyle/>
          <a:p>
            <a:fld id="{34DFD190-598C-43C7-880C-C93C0D811F54}" type="datetimeFigureOut">
              <a:rPr lang="en-US" smtClean="0"/>
              <a:t>3/23/2025</a:t>
            </a:fld>
            <a:endParaRPr lang="en-US" dirty="0"/>
          </a:p>
        </p:txBody>
      </p:sp>
      <p:sp>
        <p:nvSpPr>
          <p:cNvPr id="6" name="Footer Placeholder 5">
            <a:extLst>
              <a:ext uri="{FF2B5EF4-FFF2-40B4-BE49-F238E27FC236}">
                <a16:creationId xmlns:a16="http://schemas.microsoft.com/office/drawing/2014/main" id="{C7030A43-5FDB-4FEB-B34C-BF9A6522C312}"/>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041AB832-333B-4085-BF7B-B0454A14C77B}"/>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3315772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C85D0-60FA-4F1B-B595-3C10D3D4FA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FE0E73-20A7-4A2E-B26F-72B35B53CEFC}"/>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3CF321-28FC-4D5E-8B00-1DE5B4EB8851}"/>
              </a:ext>
            </a:extLst>
          </p:cNvPr>
          <p:cNvSpPr>
            <a:spLocks noGrp="1"/>
          </p:cNvSpPr>
          <p:nvPr>
            <p:ph type="dt" sz="half" idx="10"/>
          </p:nvPr>
        </p:nvSpPr>
        <p:spPr/>
        <p:txBody>
          <a:bodyPr/>
          <a:lstStyle/>
          <a:p>
            <a:fld id="{34DFD190-598C-43C7-880C-C93C0D811F54}" type="datetimeFigureOut">
              <a:rPr lang="en-US" smtClean="0"/>
              <a:t>3/23/2025</a:t>
            </a:fld>
            <a:endParaRPr lang="en-US" dirty="0"/>
          </a:p>
        </p:txBody>
      </p:sp>
      <p:sp>
        <p:nvSpPr>
          <p:cNvPr id="5" name="Footer Placeholder 4">
            <a:extLst>
              <a:ext uri="{FF2B5EF4-FFF2-40B4-BE49-F238E27FC236}">
                <a16:creationId xmlns:a16="http://schemas.microsoft.com/office/drawing/2014/main" id="{61429A2D-F0CE-40A3-A0D5-C3636F8C830C}"/>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3FF21712-AEC5-436F-B180-F87BF812AABD}"/>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26636377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A093D8-68D2-40DC-9CF6-0CBA267D6C1C}"/>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AA7944-4A5E-4F07-8972-67E4A5FB3EFD}"/>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73BD59-66E7-4D08-B805-8EF908E7A0C3}"/>
              </a:ext>
            </a:extLst>
          </p:cNvPr>
          <p:cNvSpPr>
            <a:spLocks noGrp="1"/>
          </p:cNvSpPr>
          <p:nvPr>
            <p:ph type="dt" sz="half" idx="10"/>
          </p:nvPr>
        </p:nvSpPr>
        <p:spPr/>
        <p:txBody>
          <a:bodyPr/>
          <a:lstStyle/>
          <a:p>
            <a:fld id="{34DFD190-598C-43C7-880C-C93C0D811F54}" type="datetimeFigureOut">
              <a:rPr lang="en-US" smtClean="0"/>
              <a:t>3/23/2025</a:t>
            </a:fld>
            <a:endParaRPr lang="en-US" dirty="0"/>
          </a:p>
        </p:txBody>
      </p:sp>
      <p:sp>
        <p:nvSpPr>
          <p:cNvPr id="5" name="Footer Placeholder 4">
            <a:extLst>
              <a:ext uri="{FF2B5EF4-FFF2-40B4-BE49-F238E27FC236}">
                <a16:creationId xmlns:a16="http://schemas.microsoft.com/office/drawing/2014/main" id="{F237748F-AC2F-4334-858E-431D9C34A44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BC7DFA07-0CFB-43E1-A6EF-51EBCD53F979}"/>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2393235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A7486-507E-467E-A744-45E4BB0B91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E14E30-227D-4D9A-8DBE-32C7ED1203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B850A-5980-4A6B-9709-097CD9EBE0C6}"/>
              </a:ext>
            </a:extLst>
          </p:cNvPr>
          <p:cNvSpPr>
            <a:spLocks noGrp="1"/>
          </p:cNvSpPr>
          <p:nvPr>
            <p:ph type="dt" sz="half" idx="10"/>
          </p:nvPr>
        </p:nvSpPr>
        <p:spPr>
          <a:xfrm>
            <a:off x="838200" y="6356350"/>
            <a:ext cx="2743200" cy="365125"/>
          </a:xfrm>
          <a:prstGeom prst="rect">
            <a:avLst/>
          </a:prstGeom>
        </p:spPr>
        <p:txBody>
          <a:bodyPr/>
          <a:lstStyle/>
          <a:p>
            <a:fld id="{2521B676-EB7B-4BA7-9DF6-55606F8021BC}" type="datetimeFigureOut">
              <a:rPr lang="en-US" smtClean="0"/>
              <a:t>3/23/2025</a:t>
            </a:fld>
            <a:endParaRPr lang="en-US" dirty="0"/>
          </a:p>
        </p:txBody>
      </p:sp>
      <p:sp>
        <p:nvSpPr>
          <p:cNvPr id="5" name="Footer Placeholder 4">
            <a:extLst>
              <a:ext uri="{FF2B5EF4-FFF2-40B4-BE49-F238E27FC236}">
                <a16:creationId xmlns:a16="http://schemas.microsoft.com/office/drawing/2014/main" id="{BE75D359-26EA-4099-B98D-E84691A6A4FC}"/>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64A4AF6A-E72F-4017-81BF-01BD6F8A2281}"/>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4205928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FEDBA-8DC7-48E9-A855-29FD96D892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CE7EAC-3F4C-4C0C-B1F7-1B2C9759FE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55FBA4-EEE6-421E-B958-282EC01BFE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360F0FB-FA68-48B3-94F9-43CE69CBA505}"/>
              </a:ext>
            </a:extLst>
          </p:cNvPr>
          <p:cNvSpPr>
            <a:spLocks noGrp="1"/>
          </p:cNvSpPr>
          <p:nvPr>
            <p:ph type="dt" sz="half" idx="10"/>
          </p:nvPr>
        </p:nvSpPr>
        <p:spPr>
          <a:xfrm>
            <a:off x="838200" y="6356350"/>
            <a:ext cx="2743200" cy="365125"/>
          </a:xfrm>
          <a:prstGeom prst="rect">
            <a:avLst/>
          </a:prstGeom>
        </p:spPr>
        <p:txBody>
          <a:bodyPr/>
          <a:lstStyle/>
          <a:p>
            <a:fld id="{2521B676-EB7B-4BA7-9DF6-55606F8021BC}" type="datetimeFigureOut">
              <a:rPr lang="en-US" smtClean="0"/>
              <a:t>3/23/2025</a:t>
            </a:fld>
            <a:endParaRPr lang="en-US" dirty="0"/>
          </a:p>
        </p:txBody>
      </p:sp>
      <p:sp>
        <p:nvSpPr>
          <p:cNvPr id="6" name="Footer Placeholder 5">
            <a:extLst>
              <a:ext uri="{FF2B5EF4-FFF2-40B4-BE49-F238E27FC236}">
                <a16:creationId xmlns:a16="http://schemas.microsoft.com/office/drawing/2014/main" id="{7C7140E2-6579-4FA0-B8A8-6F5D505C107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96D2B7BE-8520-44A9-8E6C-EE46D0454953}"/>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3712338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1991F-C3AF-40B4-869B-59EC0B247D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ABAE54F-EC22-4C52-B2B3-32CD7B71DF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4D80DA-E554-46C7-951B-81243D5B13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F41E2D-3093-46A4-86BD-F00A7283EA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FAC334-26BC-4E37-B036-30663D05CC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11F060-82E2-472E-AF56-531F3818BD3F}"/>
              </a:ext>
            </a:extLst>
          </p:cNvPr>
          <p:cNvSpPr>
            <a:spLocks noGrp="1"/>
          </p:cNvSpPr>
          <p:nvPr>
            <p:ph type="dt" sz="half" idx="10"/>
          </p:nvPr>
        </p:nvSpPr>
        <p:spPr>
          <a:xfrm>
            <a:off x="838200" y="6356350"/>
            <a:ext cx="2743200" cy="365125"/>
          </a:xfrm>
          <a:prstGeom prst="rect">
            <a:avLst/>
          </a:prstGeom>
        </p:spPr>
        <p:txBody>
          <a:bodyPr/>
          <a:lstStyle/>
          <a:p>
            <a:fld id="{2521B676-EB7B-4BA7-9DF6-55606F8021BC}" type="datetimeFigureOut">
              <a:rPr lang="en-US" smtClean="0"/>
              <a:t>3/23/2025</a:t>
            </a:fld>
            <a:endParaRPr lang="en-US" dirty="0"/>
          </a:p>
        </p:txBody>
      </p:sp>
      <p:sp>
        <p:nvSpPr>
          <p:cNvPr id="8" name="Footer Placeholder 7">
            <a:extLst>
              <a:ext uri="{FF2B5EF4-FFF2-40B4-BE49-F238E27FC236}">
                <a16:creationId xmlns:a16="http://schemas.microsoft.com/office/drawing/2014/main" id="{337E9E75-6810-4746-BE3E-AB9C447101F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2F7E6CAA-61F7-48F0-9838-B3DE2CA176CC}"/>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555066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E4CC4-56F0-4805-8C8B-9EEB673C48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0497CA-CDEF-4A12-B8EE-0990ED5DFD9E}"/>
              </a:ext>
            </a:extLst>
          </p:cNvPr>
          <p:cNvSpPr>
            <a:spLocks noGrp="1"/>
          </p:cNvSpPr>
          <p:nvPr>
            <p:ph type="dt" sz="half" idx="10"/>
          </p:nvPr>
        </p:nvSpPr>
        <p:spPr>
          <a:xfrm>
            <a:off x="838200" y="6356350"/>
            <a:ext cx="2743200" cy="365125"/>
          </a:xfrm>
          <a:prstGeom prst="rect">
            <a:avLst/>
          </a:prstGeom>
        </p:spPr>
        <p:txBody>
          <a:bodyPr/>
          <a:lstStyle/>
          <a:p>
            <a:fld id="{2521B676-EB7B-4BA7-9DF6-55606F8021BC}" type="datetimeFigureOut">
              <a:rPr lang="en-US" smtClean="0"/>
              <a:t>3/23/2025</a:t>
            </a:fld>
            <a:endParaRPr lang="en-US" dirty="0"/>
          </a:p>
        </p:txBody>
      </p:sp>
      <p:sp>
        <p:nvSpPr>
          <p:cNvPr id="4" name="Footer Placeholder 3">
            <a:extLst>
              <a:ext uri="{FF2B5EF4-FFF2-40B4-BE49-F238E27FC236}">
                <a16:creationId xmlns:a16="http://schemas.microsoft.com/office/drawing/2014/main" id="{BBD09F6F-7970-40B5-9E3D-75660ED06A5B}"/>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C1E01DB4-9726-4382-8674-A938CD8F6F3B}"/>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1039521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A7DC40-217C-4400-B7E5-10761F54676B}"/>
              </a:ext>
            </a:extLst>
          </p:cNvPr>
          <p:cNvSpPr>
            <a:spLocks noGrp="1"/>
          </p:cNvSpPr>
          <p:nvPr>
            <p:ph type="dt" sz="half" idx="10"/>
          </p:nvPr>
        </p:nvSpPr>
        <p:spPr>
          <a:xfrm>
            <a:off x="838200" y="6356350"/>
            <a:ext cx="2743200" cy="365125"/>
          </a:xfrm>
          <a:prstGeom prst="rect">
            <a:avLst/>
          </a:prstGeom>
        </p:spPr>
        <p:txBody>
          <a:bodyPr/>
          <a:lstStyle/>
          <a:p>
            <a:fld id="{2521B676-EB7B-4BA7-9DF6-55606F8021BC}" type="datetimeFigureOut">
              <a:rPr lang="en-US" smtClean="0"/>
              <a:t>3/23/2025</a:t>
            </a:fld>
            <a:endParaRPr lang="en-US" dirty="0"/>
          </a:p>
        </p:txBody>
      </p:sp>
      <p:sp>
        <p:nvSpPr>
          <p:cNvPr id="3" name="Footer Placeholder 2">
            <a:extLst>
              <a:ext uri="{FF2B5EF4-FFF2-40B4-BE49-F238E27FC236}">
                <a16:creationId xmlns:a16="http://schemas.microsoft.com/office/drawing/2014/main" id="{0BF9113C-744D-47C7-92E6-EEB5B2B3982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0C61E88C-ECD6-404E-9680-E2F1D9C71F6D}"/>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273259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5088A-DA64-4526-977A-490D457C54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3C7899-A3EC-426A-BA83-B40FE93B40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E2BC9B-DA6B-4D80-875B-C95E08C122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CAB0A0-6B95-4583-AB25-6F842231A711}"/>
              </a:ext>
            </a:extLst>
          </p:cNvPr>
          <p:cNvSpPr>
            <a:spLocks noGrp="1"/>
          </p:cNvSpPr>
          <p:nvPr>
            <p:ph type="dt" sz="half" idx="10"/>
          </p:nvPr>
        </p:nvSpPr>
        <p:spPr>
          <a:xfrm>
            <a:off x="838200" y="6356350"/>
            <a:ext cx="2743200" cy="365125"/>
          </a:xfrm>
          <a:prstGeom prst="rect">
            <a:avLst/>
          </a:prstGeom>
        </p:spPr>
        <p:txBody>
          <a:bodyPr/>
          <a:lstStyle/>
          <a:p>
            <a:fld id="{2521B676-EB7B-4BA7-9DF6-55606F8021BC}" type="datetimeFigureOut">
              <a:rPr lang="en-US" smtClean="0"/>
              <a:t>3/23/2025</a:t>
            </a:fld>
            <a:endParaRPr lang="en-US" dirty="0"/>
          </a:p>
        </p:txBody>
      </p:sp>
      <p:sp>
        <p:nvSpPr>
          <p:cNvPr id="6" name="Footer Placeholder 5">
            <a:extLst>
              <a:ext uri="{FF2B5EF4-FFF2-40B4-BE49-F238E27FC236}">
                <a16:creationId xmlns:a16="http://schemas.microsoft.com/office/drawing/2014/main" id="{9A2B356B-F5CE-4521-A128-5B1A586A4F8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53DE320D-6E43-41B2-A769-96D128945919}"/>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1414953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9FFD-9881-4394-BD1C-D77101F795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3FD32E7-2FC9-407C-9D4C-2042304126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D3AD8BD7-5D8D-4C40-9753-FE13AFE90B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5DE1CF-39C7-4BED-82E6-ACB7F39B7DE7}"/>
              </a:ext>
            </a:extLst>
          </p:cNvPr>
          <p:cNvSpPr>
            <a:spLocks noGrp="1"/>
          </p:cNvSpPr>
          <p:nvPr>
            <p:ph type="dt" sz="half" idx="10"/>
          </p:nvPr>
        </p:nvSpPr>
        <p:spPr>
          <a:xfrm>
            <a:off x="838200" y="6356350"/>
            <a:ext cx="2743200" cy="365125"/>
          </a:xfrm>
          <a:prstGeom prst="rect">
            <a:avLst/>
          </a:prstGeom>
        </p:spPr>
        <p:txBody>
          <a:bodyPr/>
          <a:lstStyle/>
          <a:p>
            <a:fld id="{2521B676-EB7B-4BA7-9DF6-55606F8021BC}" type="datetimeFigureOut">
              <a:rPr lang="en-US" smtClean="0"/>
              <a:t>3/23/2025</a:t>
            </a:fld>
            <a:endParaRPr lang="en-US" dirty="0"/>
          </a:p>
        </p:txBody>
      </p:sp>
      <p:sp>
        <p:nvSpPr>
          <p:cNvPr id="6" name="Footer Placeholder 5">
            <a:extLst>
              <a:ext uri="{FF2B5EF4-FFF2-40B4-BE49-F238E27FC236}">
                <a16:creationId xmlns:a16="http://schemas.microsoft.com/office/drawing/2014/main" id="{00813BFE-3D15-4D9C-A12C-E0938A99E79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2DEAE7A3-FF42-41C7-8EE5-29205EDBA96F}"/>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2188169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4000">
              <a:srgbClr val="39B09E"/>
            </a:gs>
            <a:gs pos="66000">
              <a:srgbClr val="1395D3"/>
            </a:gs>
            <a:gs pos="100000">
              <a:srgbClr val="80008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6F6815-2D36-4388-96A9-C33E70AE0D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8DC63B-9CD9-485C-8A19-13EAFAEB1C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71537151"/>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63" r:id="rId13"/>
    <p:sldLayoutId id="2147483673" r:id="rId14"/>
    <p:sldLayoutId id="2147483677" r:id="rId15"/>
    <p:sldLayoutId id="2147483716" r:id="rId16"/>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24000">
              <a:srgbClr val="39B09E"/>
            </a:gs>
            <a:gs pos="66000">
              <a:srgbClr val="1395D3"/>
            </a:gs>
            <a:gs pos="100000">
              <a:srgbClr val="80008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15B3B65-5696-4C50-BADA-2846C6CAB1CA}"/>
              </a:ext>
            </a:extLst>
          </p:cNvPr>
          <p:cNvSpPr/>
          <p:nvPr userDrawn="1"/>
        </p:nvSpPr>
        <p:spPr>
          <a:xfrm>
            <a:off x="10058400" y="6260123"/>
            <a:ext cx="2133600" cy="597877"/>
          </a:xfrm>
          <a:prstGeom prst="rect">
            <a:avLst/>
          </a:prstGeom>
          <a:solidFill>
            <a:srgbClr val="39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a:extLst>
              <a:ext uri="{FF2B5EF4-FFF2-40B4-BE49-F238E27FC236}">
                <a16:creationId xmlns:a16="http://schemas.microsoft.com/office/drawing/2014/main" id="{7C77239D-F4B2-4AC4-B7D0-FCE2E2D320A4}"/>
              </a:ext>
            </a:extLst>
          </p:cNvPr>
          <p:cNvSpPr>
            <a:spLocks noGrp="1"/>
          </p:cNvSpPr>
          <p:nvPr>
            <p:ph type="dt" sz="half" idx="2"/>
          </p:nvPr>
        </p:nvSpPr>
        <p:spPr>
          <a:xfrm>
            <a:off x="10632834" y="6391522"/>
            <a:ext cx="855785" cy="365125"/>
          </a:xfrm>
          <a:prstGeom prst="rect">
            <a:avLst/>
          </a:prstGeom>
        </p:spPr>
        <p:txBody>
          <a:bodyPr vert="horz" lIns="91440" tIns="45720" rIns="91440" bIns="45720" rtlCol="0" anchor="ctr"/>
          <a:lstStyle>
            <a:lvl1pPr algn="l">
              <a:defRPr sz="11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34DFD190-598C-43C7-880C-C93C0D811F54}" type="datetimeFigureOut">
              <a:rPr lang="en-US" smtClean="0"/>
              <a:pPr/>
              <a:t>3/23/2025</a:t>
            </a:fld>
            <a:endParaRPr lang="en-US" dirty="0"/>
          </a:p>
        </p:txBody>
      </p:sp>
      <p:sp>
        <p:nvSpPr>
          <p:cNvPr id="6" name="Slide Number Placeholder 5">
            <a:extLst>
              <a:ext uri="{FF2B5EF4-FFF2-40B4-BE49-F238E27FC236}">
                <a16:creationId xmlns:a16="http://schemas.microsoft.com/office/drawing/2014/main" id="{DDCB7BE8-4266-45ED-A0F7-4A11DB097E11}"/>
              </a:ext>
            </a:extLst>
          </p:cNvPr>
          <p:cNvSpPr>
            <a:spLocks noGrp="1"/>
          </p:cNvSpPr>
          <p:nvPr>
            <p:ph type="sldNum" sz="quarter" idx="4"/>
          </p:nvPr>
        </p:nvSpPr>
        <p:spPr>
          <a:xfrm>
            <a:off x="11488619" y="6391522"/>
            <a:ext cx="568568" cy="365125"/>
          </a:xfrm>
          <a:prstGeom prst="rect">
            <a:avLst/>
          </a:prstGeom>
        </p:spPr>
        <p:txBody>
          <a:bodyPr vert="horz" lIns="91440" tIns="45720" rIns="91440" bIns="45720" rtlCol="0" anchor="ctr"/>
          <a:lstStyle>
            <a:lvl1pPr algn="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90971346-E884-406D-8C7C-9462158E8A60}" type="slidenum">
              <a:rPr lang="en-US" smtClean="0"/>
              <a:pPr/>
              <a:t>‹#›</a:t>
            </a:fld>
            <a:endParaRPr lang="en-US" dirty="0"/>
          </a:p>
        </p:txBody>
      </p:sp>
      <p:pic>
        <p:nvPicPr>
          <p:cNvPr id="7" name="Picture 6">
            <a:extLst>
              <a:ext uri="{FF2B5EF4-FFF2-40B4-BE49-F238E27FC236}">
                <a16:creationId xmlns:a16="http://schemas.microsoft.com/office/drawing/2014/main" id="{226F2046-51BE-492D-B1C3-8A003385EB91}"/>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177453" y="6391522"/>
            <a:ext cx="367458" cy="391013"/>
          </a:xfrm>
          <a:prstGeom prst="rect">
            <a:avLst/>
          </a:prstGeom>
        </p:spPr>
      </p:pic>
    </p:spTree>
    <p:extLst>
      <p:ext uri="{BB962C8B-B14F-4D97-AF65-F5344CB8AC3E}">
        <p14:creationId xmlns:p14="http://schemas.microsoft.com/office/powerpoint/2010/main" val="2360051154"/>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antelli@piercecountywa.gov"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hyperlink" Target="http://www.washingtonconnection.org/" TargetMode="External"/><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hyperlink" Target="https://www.ssa.gov/payee/index.htm" TargetMode="External"/><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hyperlink" Target="https://www.ssa.gov/myaccount/" TargetMode="External"/><Relationship Id="rId2"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hyperlink" Target="https://www.dshs.wa.gov/altsa/adult-protective-services-aps" TargetMode="External"/><Relationship Id="rId5" Type="http://schemas.openxmlformats.org/officeDocument/2006/relationships/hyperlink" Target="https://www.piercecountywa.gov/607/Long-Term-Care-Ombudsman-Program" TargetMode="External"/><Relationship Id="rId4" Type="http://schemas.openxmlformats.org/officeDocument/2006/relationships/hyperlink" Target="mailto:LTCOmbudsintake@piercecountywa.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3D6DCD3E-044C-441A-A956-9DCF1752A659}"/>
              </a:ext>
            </a:extLst>
          </p:cNvPr>
          <p:cNvSpPr txBox="1"/>
          <p:nvPr/>
        </p:nvSpPr>
        <p:spPr>
          <a:xfrm>
            <a:off x="134813" y="3446191"/>
            <a:ext cx="11901739" cy="2800767"/>
          </a:xfrm>
          <a:prstGeom prst="rect">
            <a:avLst/>
          </a:prstGeom>
          <a:noFill/>
        </p:spPr>
        <p:txBody>
          <a:bodyPr wrap="square" rtlCol="0">
            <a:spAutoFit/>
          </a:bodyPr>
          <a:lstStyle/>
          <a:p>
            <a:pPr algn="ctr"/>
            <a:r>
              <a:rPr lang="en-US" sz="1600" dirty="0"/>
              <a:t>Prepared and Presented by Matthew M. Santelli</a:t>
            </a:r>
          </a:p>
          <a:p>
            <a:pPr algn="ctr"/>
            <a:r>
              <a:rPr lang="en-US" sz="1600" dirty="0"/>
              <a:t>Education and Outreach Specialist</a:t>
            </a:r>
          </a:p>
          <a:p>
            <a:pPr algn="ctr"/>
            <a:r>
              <a:rPr lang="en-US" sz="1600" dirty="0">
                <a:hlinkClick r:id="rId3">
                  <a:extLst>
                    <a:ext uri="{A12FA001-AC4F-418D-AE19-62706E023703}">
                      <ahyp:hlinkClr xmlns:ahyp="http://schemas.microsoft.com/office/drawing/2018/hyperlinkcolor" val="tx"/>
                    </a:ext>
                  </a:extLst>
                </a:hlinkClick>
              </a:rPr>
              <a:t>matthew.santelli@piercecountywa.gov</a:t>
            </a:r>
            <a:r>
              <a:rPr lang="en-US" sz="1600" dirty="0"/>
              <a:t>  </a:t>
            </a:r>
          </a:p>
          <a:p>
            <a:pPr algn="ctr"/>
            <a:r>
              <a:rPr lang="en-US" sz="1600" dirty="0"/>
              <a:t>253-348-1065</a:t>
            </a:r>
          </a:p>
          <a:p>
            <a:pPr algn="ctr"/>
            <a:endParaRPr lang="en-US" sz="1600" dirty="0"/>
          </a:p>
          <a:p>
            <a:pPr algn="ctr"/>
            <a:r>
              <a:rPr lang="en-US" sz="1600" dirty="0"/>
              <a:t>Pierce County Aging and Disabilities Resource Center (PC ADRC)</a:t>
            </a:r>
          </a:p>
          <a:p>
            <a:pPr marL="0" marR="0" algn="ctr"/>
            <a:r>
              <a:rPr lang="en-US" sz="1600" dirty="0">
                <a:effectLst/>
                <a:ea typeface="Times New Roman" panose="02020603050405020304" pitchFamily="18" charset="0"/>
                <a:cs typeface="Times New Roman" panose="02020603050405020304" pitchFamily="18" charset="0"/>
              </a:rPr>
              <a:t>253-798-4600</a:t>
            </a:r>
          </a:p>
          <a:p>
            <a:pPr marL="0" marR="0" algn="ctr"/>
            <a:r>
              <a:rPr lang="en-US" sz="1600" dirty="0">
                <a:effectLst/>
                <a:ea typeface="Times New Roman" panose="02020603050405020304" pitchFamily="18" charset="0"/>
                <a:cs typeface="Times New Roman" panose="02020603050405020304" pitchFamily="18" charset="0"/>
              </a:rPr>
              <a:t>www.pierceadrc.org</a:t>
            </a:r>
          </a:p>
          <a:p>
            <a:pPr marL="0" marR="0" algn="ctr"/>
            <a:endParaRPr lang="en-US" sz="1600" dirty="0">
              <a:ea typeface="Times New Roman" panose="02020603050405020304" pitchFamily="18" charset="0"/>
              <a:cs typeface="Times New Roman" panose="02020603050405020304" pitchFamily="18" charset="0"/>
            </a:endParaRPr>
          </a:p>
          <a:p>
            <a:pPr marL="0" marR="0" algn="ctr"/>
            <a:r>
              <a:rPr lang="en-US" sz="1600" dirty="0">
                <a:ea typeface="Times New Roman" panose="02020603050405020304" pitchFamily="18" charset="0"/>
                <a:cs typeface="Times New Roman" panose="02020603050405020304" pitchFamily="18" charset="0"/>
              </a:rPr>
              <a:t>03/01/2025</a:t>
            </a:r>
            <a:endParaRPr lang="en-US" sz="1600" dirty="0">
              <a:effectLst/>
              <a:ea typeface="Times New Roman" panose="02020603050405020304" pitchFamily="18" charset="0"/>
              <a:cs typeface="Times New Roman" panose="02020603050405020304" pitchFamily="18" charset="0"/>
            </a:endParaRPr>
          </a:p>
          <a:p>
            <a:pPr algn="ctr"/>
            <a:endParaRPr lang="en-US" sz="1600" dirty="0">
              <a:latin typeface="+mj-lt"/>
            </a:endParaRPr>
          </a:p>
        </p:txBody>
      </p:sp>
      <p:sp>
        <p:nvSpPr>
          <p:cNvPr id="15" name="TextBox 14">
            <a:extLst>
              <a:ext uri="{FF2B5EF4-FFF2-40B4-BE49-F238E27FC236}">
                <a16:creationId xmlns:a16="http://schemas.microsoft.com/office/drawing/2014/main" id="{BEE8010B-0C25-4FCD-A69A-F5DC2BFE88CD}"/>
              </a:ext>
            </a:extLst>
          </p:cNvPr>
          <p:cNvSpPr txBox="1"/>
          <p:nvPr/>
        </p:nvSpPr>
        <p:spPr>
          <a:xfrm>
            <a:off x="279942" y="2021760"/>
            <a:ext cx="11680410" cy="1077218"/>
          </a:xfrm>
          <a:prstGeom prst="rect">
            <a:avLst/>
          </a:prstGeom>
          <a:noFill/>
        </p:spPr>
        <p:txBody>
          <a:bodyPr wrap="square" rtlCol="0">
            <a:spAutoFit/>
          </a:bodyPr>
          <a:lstStyle/>
          <a:p>
            <a:pPr algn="ctr">
              <a:spcAft>
                <a:spcPts val="600"/>
              </a:spcAft>
            </a:pPr>
            <a:r>
              <a:rPr lang="en-US" sz="3200" b="1" dirty="0">
                <a:ea typeface="Calibri" panose="020F0502020204030204" pitchFamily="34" charset="0"/>
                <a:cs typeface="Times New Roman" panose="02020603050405020304" pitchFamily="18" charset="0"/>
              </a:rPr>
              <a:t>Medicaid Long-Term Care / Social Security / Adult Protective Services</a:t>
            </a:r>
            <a:endParaRPr lang="en-US" sz="3200" b="1" dirty="0">
              <a:effectLst/>
              <a:ea typeface="Calibri" panose="020F0502020204030204" pitchFamily="34" charset="0"/>
              <a:cs typeface="Times New Roman" panose="02020603050405020304" pitchFamily="18" charset="0"/>
            </a:endParaRPr>
          </a:p>
        </p:txBody>
      </p:sp>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8C093292-AC66-42C9-BCD2-9AFDBC7BA5E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13" name="Group 12">
            <a:extLst>
              <a:ext uri="{FF2B5EF4-FFF2-40B4-BE49-F238E27FC236}">
                <a16:creationId xmlns:a16="http://schemas.microsoft.com/office/drawing/2014/main" id="{8DC9DDD1-24A6-4E19-B1FA-BCF676804DFE}"/>
              </a:ext>
            </a:extLst>
          </p:cNvPr>
          <p:cNvGrpSpPr/>
          <p:nvPr/>
        </p:nvGrpSpPr>
        <p:grpSpPr>
          <a:xfrm>
            <a:off x="10058400" y="6295053"/>
            <a:ext cx="2133600" cy="562947"/>
            <a:chOff x="10058400" y="6295053"/>
            <a:chExt cx="2133600" cy="562947"/>
          </a:xfrm>
        </p:grpSpPr>
        <p:sp>
          <p:nvSpPr>
            <p:cNvPr id="16" name="Rectangle 15">
              <a:extLst>
                <a:ext uri="{FF2B5EF4-FFF2-40B4-BE49-F238E27FC236}">
                  <a16:creationId xmlns:a16="http://schemas.microsoft.com/office/drawing/2014/main" id="{07DF6FEC-D62B-44C6-9764-77B84132CAC7}"/>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Date Placeholder 3">
              <a:extLst>
                <a:ext uri="{FF2B5EF4-FFF2-40B4-BE49-F238E27FC236}">
                  <a16:creationId xmlns:a16="http://schemas.microsoft.com/office/drawing/2014/main" id="{A1EA9926-B9B1-4204-B984-DB1B71A318C5}"/>
                </a:ext>
              </a:extLst>
            </p:cNvPr>
            <p:cNvSpPr txBox="1">
              <a:spLocks/>
            </p:cNvSpPr>
            <p:nvPr/>
          </p:nvSpPr>
          <p:spPr>
            <a:xfrm>
              <a:off x="10632834" y="6391522"/>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08/10/2024</a:t>
              </a:r>
            </a:p>
          </p:txBody>
        </p:sp>
        <p:sp>
          <p:nvSpPr>
            <p:cNvPr id="19" name="Slide Number Placeholder 5">
              <a:extLst>
                <a:ext uri="{FF2B5EF4-FFF2-40B4-BE49-F238E27FC236}">
                  <a16:creationId xmlns:a16="http://schemas.microsoft.com/office/drawing/2014/main" id="{17F12C2F-779E-4369-B5C6-6A2639F94660}"/>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a:t>
              </a:fld>
              <a:endParaRPr lang="en-US" sz="1100" dirty="0">
                <a:solidFill>
                  <a:schemeClr val="tx1"/>
                </a:solidFill>
              </a:endParaRPr>
            </a:p>
          </p:txBody>
        </p:sp>
        <p:pic>
          <p:nvPicPr>
            <p:cNvPr id="20" name="Picture 19">
              <a:extLst>
                <a:ext uri="{FF2B5EF4-FFF2-40B4-BE49-F238E27FC236}">
                  <a16:creationId xmlns:a16="http://schemas.microsoft.com/office/drawing/2014/main" id="{13B12E9E-FA8B-40C6-9C28-292D0BA558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spTree>
    <p:extLst>
      <p:ext uri="{BB962C8B-B14F-4D97-AF65-F5344CB8AC3E}">
        <p14:creationId xmlns:p14="http://schemas.microsoft.com/office/powerpoint/2010/main" val="617920108"/>
      </p:ext>
    </p:extLst>
  </p:cSld>
  <p:clrMapOvr>
    <a:masterClrMapping/>
  </p:clrMapOvr>
  <p:transition spd="slow">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F5B82C-3E28-419C-8A34-47155A65FC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3" name="Group 2">
            <a:extLst>
              <a:ext uri="{FF2B5EF4-FFF2-40B4-BE49-F238E27FC236}">
                <a16:creationId xmlns:a16="http://schemas.microsoft.com/office/drawing/2014/main" id="{BFA32109-A6FA-4791-9B23-6EBFE1B7C5C4}"/>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7F377A90-6212-4D1C-ACDC-076FD86FCF0D}"/>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697CDAB4-B837-47C1-A508-F52334149A81}"/>
                </a:ext>
              </a:extLst>
            </p:cNvPr>
            <p:cNvSpPr txBox="1">
              <a:spLocks/>
            </p:cNvSpPr>
            <p:nvPr/>
          </p:nvSpPr>
          <p:spPr>
            <a:xfrm>
              <a:off x="11398928" y="6391522"/>
              <a:ext cx="658259"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10</a:t>
              </a:fld>
              <a:endParaRPr lang="en-US" sz="1100" dirty="0">
                <a:solidFill>
                  <a:schemeClr val="tx1"/>
                </a:solidFill>
              </a:endParaRPr>
            </a:p>
          </p:txBody>
        </p:sp>
        <p:pic>
          <p:nvPicPr>
            <p:cNvPr id="7" name="Picture 6">
              <a:extLst>
                <a:ext uri="{FF2B5EF4-FFF2-40B4-BE49-F238E27FC236}">
                  <a16:creationId xmlns:a16="http://schemas.microsoft.com/office/drawing/2014/main" id="{DAE74414-6E47-427A-A98A-1241DEB484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11" name="Date Placeholder 3">
            <a:extLst>
              <a:ext uri="{FF2B5EF4-FFF2-40B4-BE49-F238E27FC236}">
                <a16:creationId xmlns:a16="http://schemas.microsoft.com/office/drawing/2014/main" id="{BDEBA2D4-C6EA-4C47-AC67-F921488C7552}"/>
              </a:ext>
            </a:extLst>
          </p:cNvPr>
          <p:cNvSpPr txBox="1">
            <a:spLocks/>
          </p:cNvSpPr>
          <p:nvPr/>
        </p:nvSpPr>
        <p:spPr>
          <a:xfrm>
            <a:off x="10632834" y="6391522"/>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08/10/2024</a:t>
            </a:r>
          </a:p>
        </p:txBody>
      </p:sp>
      <p:sp>
        <p:nvSpPr>
          <p:cNvPr id="5" name="TextBox 4">
            <a:extLst>
              <a:ext uri="{FF2B5EF4-FFF2-40B4-BE49-F238E27FC236}">
                <a16:creationId xmlns:a16="http://schemas.microsoft.com/office/drawing/2014/main" id="{A4D9F39E-1387-4716-B83E-5CA0454F0D0E}"/>
              </a:ext>
            </a:extLst>
          </p:cNvPr>
          <p:cNvSpPr txBox="1"/>
          <p:nvPr/>
        </p:nvSpPr>
        <p:spPr>
          <a:xfrm>
            <a:off x="858982" y="2252909"/>
            <a:ext cx="9864436" cy="2944909"/>
          </a:xfrm>
          <a:prstGeom prst="rect">
            <a:avLst/>
          </a:prstGeom>
          <a:noFill/>
        </p:spPr>
        <p:txBody>
          <a:bodyPr wrap="square" rtlCol="0">
            <a:spAutoFit/>
          </a:bodyPr>
          <a:lstStyle/>
          <a:p>
            <a:pPr marL="0" marR="0" algn="just">
              <a:lnSpc>
                <a:spcPct val="107000"/>
              </a:lnSpc>
              <a:spcBef>
                <a:spcPts val="0"/>
              </a:spcBef>
              <a:spcAft>
                <a:spcPts val="1125"/>
              </a:spcAft>
            </a:pPr>
            <a:r>
              <a:rPr lang="en-US" sz="1800" b="1" dirty="0">
                <a:effectLst/>
                <a:ea typeface="Times New Roman" panose="02020603050405020304" pitchFamily="18" charset="0"/>
                <a:cs typeface="Calibri" panose="020F0502020204030204" pitchFamily="34" charset="0"/>
              </a:rPr>
              <a:t>SNF Medicaid funding for long-term “custodial” care in skilled nursing facilities</a:t>
            </a:r>
            <a:r>
              <a:rPr lang="en-US" b="1" dirty="0">
                <a:ea typeface="Times New Roman" panose="02020603050405020304" pitchFamily="18" charset="0"/>
                <a:cs typeface="Calibri" panose="020F0502020204030204" pitchFamily="34" charset="0"/>
              </a:rPr>
              <a:t>:</a:t>
            </a:r>
          </a:p>
          <a:p>
            <a:pPr marL="285750" marR="0" indent="-285750" algn="just">
              <a:lnSpc>
                <a:spcPct val="107000"/>
              </a:lnSpc>
              <a:spcBef>
                <a:spcPts val="0"/>
              </a:spcBef>
              <a:spcAft>
                <a:spcPts val="1125"/>
              </a:spcAft>
              <a:buFont typeface="Arial" panose="020B0604020202020204" pitchFamily="34" charset="0"/>
              <a:buChar char="•"/>
            </a:pPr>
            <a:r>
              <a:rPr lang="en-US" sz="1800" dirty="0">
                <a:effectLst/>
                <a:ea typeface="Times New Roman" panose="02020603050405020304" pitchFamily="18" charset="0"/>
              </a:rPr>
              <a:t>Basically, the client qualifies for Medicaid funding for SNF facility long-term (custodial) care </a:t>
            </a:r>
            <a:r>
              <a:rPr lang="en-US" sz="1800" dirty="0">
                <a:effectLst/>
                <a:ea typeface="Calibri" panose="020F0502020204030204" pitchFamily="34" charset="0"/>
              </a:rPr>
              <a:t>if the client income is less than the Medicaid nursing home rate plus any regular medical expenses</a:t>
            </a:r>
            <a:r>
              <a:rPr lang="en-US" dirty="0">
                <a:ea typeface="Calibri" panose="020F0502020204030204" pitchFamily="34" charset="0"/>
              </a:rPr>
              <a:t>.  </a:t>
            </a:r>
          </a:p>
          <a:p>
            <a:pPr marL="285750" indent="-285750" algn="just">
              <a:buFont typeface="Arial" panose="020B0604020202020204" pitchFamily="34" charset="0"/>
              <a:buChar char="•"/>
            </a:pPr>
            <a:r>
              <a:rPr lang="en-US" sz="1800" dirty="0">
                <a:effectLst/>
                <a:ea typeface="Times New Roman" panose="02020603050405020304" pitchFamily="18" charset="0"/>
              </a:rPr>
              <a:t>The client must also meet resource limits as a single person at $2000.00 or as a married couple at $157,920</a:t>
            </a:r>
            <a:r>
              <a:rPr lang="en-US" dirty="0">
                <a:ea typeface="Times New Roman" panose="02020603050405020304" pitchFamily="18" charset="0"/>
              </a:rPr>
              <a:t>.</a:t>
            </a:r>
          </a:p>
          <a:p>
            <a:pPr algn="just"/>
            <a:endParaRPr lang="en-US" dirty="0"/>
          </a:p>
          <a:p>
            <a:pPr marL="285750" indent="-285750" algn="just">
              <a:buFont typeface="Arial" panose="020B0604020202020204" pitchFamily="34" charset="0"/>
              <a:buChar char="•"/>
            </a:pPr>
            <a:r>
              <a:rPr lang="en-US" dirty="0"/>
              <a:t>In most cases the Medicaid benefit will start once the client’s Medicare benefit is exhausted at the SNF, which usually occurs about 21 days after admission.  </a:t>
            </a:r>
          </a:p>
        </p:txBody>
      </p:sp>
      <p:sp>
        <p:nvSpPr>
          <p:cNvPr id="13" name="TextBox 12">
            <a:extLst>
              <a:ext uri="{FF2B5EF4-FFF2-40B4-BE49-F238E27FC236}">
                <a16:creationId xmlns:a16="http://schemas.microsoft.com/office/drawing/2014/main" id="{146502F8-D97F-459A-A3FE-98AF1002A8EC}"/>
              </a:ext>
            </a:extLst>
          </p:cNvPr>
          <p:cNvSpPr txBox="1"/>
          <p:nvPr/>
        </p:nvSpPr>
        <p:spPr>
          <a:xfrm>
            <a:off x="858982" y="546951"/>
            <a:ext cx="10169147" cy="917046"/>
          </a:xfrm>
          <a:prstGeom prst="rect">
            <a:avLst/>
          </a:prstGeom>
          <a:noFill/>
        </p:spPr>
        <p:txBody>
          <a:bodyPr wrap="square" rtlCol="0">
            <a:spAutoFit/>
          </a:bodyPr>
          <a:lstStyle/>
          <a:p>
            <a:pPr marL="0" marR="0">
              <a:lnSpc>
                <a:spcPct val="107000"/>
              </a:lnSpc>
              <a:spcBef>
                <a:spcPts val="0"/>
              </a:spcBef>
              <a:spcAft>
                <a:spcPts val="1125"/>
              </a:spcAft>
            </a:pPr>
            <a:r>
              <a:rPr lang="en-US" sz="2600" b="1" dirty="0">
                <a:effectLst/>
                <a:ea typeface="Times New Roman" panose="02020603050405020304" pitchFamily="18" charset="0"/>
                <a:cs typeface="Calibri" panose="020F0502020204030204" pitchFamily="34" charset="0"/>
              </a:rPr>
              <a:t>Medicaid eligibility for Medicare recipients needing long-term custodial care in a Skilled Nursing Facility</a:t>
            </a:r>
            <a:endParaRPr lang="en-US" sz="2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3278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F5B82C-3E28-419C-8A34-47155A65FC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3" name="Group 2">
            <a:extLst>
              <a:ext uri="{FF2B5EF4-FFF2-40B4-BE49-F238E27FC236}">
                <a16:creationId xmlns:a16="http://schemas.microsoft.com/office/drawing/2014/main" id="{BFA32109-A6FA-4791-9B23-6EBFE1B7C5C4}"/>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7F377A90-6212-4D1C-ACDC-076FD86FCF0D}"/>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697CDAB4-B837-47C1-A508-F52334149A81}"/>
                </a:ext>
              </a:extLst>
            </p:cNvPr>
            <p:cNvSpPr txBox="1">
              <a:spLocks/>
            </p:cNvSpPr>
            <p:nvPr/>
          </p:nvSpPr>
          <p:spPr>
            <a:xfrm>
              <a:off x="11398928" y="6391522"/>
              <a:ext cx="658259"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11</a:t>
              </a:fld>
              <a:endParaRPr lang="en-US" sz="1100" dirty="0">
                <a:solidFill>
                  <a:schemeClr val="tx1"/>
                </a:solidFill>
              </a:endParaRPr>
            </a:p>
          </p:txBody>
        </p:sp>
        <p:pic>
          <p:nvPicPr>
            <p:cNvPr id="7" name="Picture 6">
              <a:extLst>
                <a:ext uri="{FF2B5EF4-FFF2-40B4-BE49-F238E27FC236}">
                  <a16:creationId xmlns:a16="http://schemas.microsoft.com/office/drawing/2014/main" id="{DAE74414-6E47-427A-A98A-1241DEB484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11" name="Date Placeholder 3">
            <a:extLst>
              <a:ext uri="{FF2B5EF4-FFF2-40B4-BE49-F238E27FC236}">
                <a16:creationId xmlns:a16="http://schemas.microsoft.com/office/drawing/2014/main" id="{BDEBA2D4-C6EA-4C47-AC67-F921488C7552}"/>
              </a:ext>
            </a:extLst>
          </p:cNvPr>
          <p:cNvSpPr txBox="1">
            <a:spLocks/>
          </p:cNvSpPr>
          <p:nvPr/>
        </p:nvSpPr>
        <p:spPr>
          <a:xfrm>
            <a:off x="10632834" y="6391522"/>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08/10/2024</a:t>
            </a:r>
          </a:p>
        </p:txBody>
      </p:sp>
      <p:sp>
        <p:nvSpPr>
          <p:cNvPr id="5" name="TextBox 4">
            <a:extLst>
              <a:ext uri="{FF2B5EF4-FFF2-40B4-BE49-F238E27FC236}">
                <a16:creationId xmlns:a16="http://schemas.microsoft.com/office/drawing/2014/main" id="{4CF20ADE-4AC7-4E41-8AE8-4553311BBD3F}"/>
              </a:ext>
            </a:extLst>
          </p:cNvPr>
          <p:cNvSpPr txBox="1"/>
          <p:nvPr/>
        </p:nvSpPr>
        <p:spPr>
          <a:xfrm>
            <a:off x="895927" y="1690624"/>
            <a:ext cx="9736907" cy="4524315"/>
          </a:xfrm>
          <a:prstGeom prst="rect">
            <a:avLst/>
          </a:prstGeom>
          <a:noFill/>
        </p:spPr>
        <p:txBody>
          <a:bodyPr wrap="square" rtlCol="0">
            <a:spAutoFit/>
          </a:bodyPr>
          <a:lstStyle/>
          <a:p>
            <a:pPr marL="285750" indent="-285750" algn="just">
              <a:buFont typeface="Arial" panose="020B0604020202020204" pitchFamily="34" charset="0"/>
              <a:buChar char="•"/>
            </a:pPr>
            <a:r>
              <a:rPr lang="en-US" dirty="0">
                <a:ea typeface="Times New Roman" panose="02020603050405020304" pitchFamily="18" charset="0"/>
                <a:cs typeface="Calibri" panose="020F0502020204030204" pitchFamily="34" charset="0"/>
              </a:rPr>
              <a:t>The client must have functional need for SNF level of care.  </a:t>
            </a:r>
          </a:p>
          <a:p>
            <a:pPr algn="just"/>
            <a:endParaRPr lang="en-US" dirty="0">
              <a:ea typeface="Times New Roman" panose="02020603050405020304" pitchFamily="18" charset="0"/>
              <a:cs typeface="Calibri" panose="020F0502020204030204" pitchFamily="34" charset="0"/>
            </a:endParaRPr>
          </a:p>
          <a:p>
            <a:pPr marL="285750" indent="-285750" algn="just">
              <a:buFont typeface="Arial" panose="020B0604020202020204" pitchFamily="34" charset="0"/>
              <a:buChar char="•"/>
            </a:pPr>
            <a:r>
              <a:rPr lang="en-US" sz="1800" dirty="0">
                <a:effectLst/>
                <a:ea typeface="Times New Roman" panose="02020603050405020304" pitchFamily="18" charset="0"/>
                <a:cs typeface="Calibri" panose="020F0502020204030204" pitchFamily="34" charset="0"/>
              </a:rPr>
              <a:t>The </a:t>
            </a:r>
            <a:r>
              <a:rPr lang="en-US" sz="1800" b="1" dirty="0">
                <a:effectLst/>
                <a:ea typeface="Times New Roman" panose="02020603050405020304" pitchFamily="18" charset="0"/>
                <a:cs typeface="Calibri" panose="020F0502020204030204" pitchFamily="34" charset="0"/>
              </a:rPr>
              <a:t>five-year lookback period and estate recovery provisions (if over the age of 55)</a:t>
            </a:r>
            <a:r>
              <a:rPr lang="en-US" sz="1800" dirty="0">
                <a:effectLst/>
                <a:ea typeface="Times New Roman" panose="02020603050405020304" pitchFamily="18" charset="0"/>
                <a:cs typeface="Calibri" panose="020F0502020204030204" pitchFamily="34" charset="0"/>
              </a:rPr>
              <a:t> are in place for this type of Medicaid benefit.  </a:t>
            </a:r>
          </a:p>
          <a:p>
            <a:pPr marL="285750" indent="-285750" algn="just">
              <a:buFont typeface="Arial" panose="020B0604020202020204" pitchFamily="34" charset="0"/>
              <a:buChar char="•"/>
            </a:pPr>
            <a:endParaRPr lang="en-US" dirty="0">
              <a:ea typeface="Times New Roman" panose="02020603050405020304" pitchFamily="18" charset="0"/>
              <a:cs typeface="Calibri" panose="020F0502020204030204" pitchFamily="34" charset="0"/>
            </a:endParaRPr>
          </a:p>
          <a:p>
            <a:pPr marL="285750" indent="-285750" algn="just">
              <a:buFont typeface="Arial" panose="020B0604020202020204" pitchFamily="34" charset="0"/>
              <a:buChar char="•"/>
            </a:pPr>
            <a:r>
              <a:rPr lang="en-US" sz="1800" dirty="0">
                <a:effectLst/>
                <a:ea typeface="Times New Roman" panose="02020603050405020304" pitchFamily="18" charset="0"/>
                <a:cs typeface="Calibri" panose="020F0502020204030204" pitchFamily="34" charset="0"/>
              </a:rPr>
              <a:t>During the first six months of the client status with Medicaid funding at the SNF, the client is allowed to keep a portion of their monthly income to pay the costs (such as rent/mortgage, property taxes, insurance, and utilities) to keep their current home or apartment but only if the client can declare their intention to return home and only if the attending physician at the SNF agrees in writing.      </a:t>
            </a:r>
          </a:p>
          <a:p>
            <a:pPr algn="just"/>
            <a:endParaRPr lang="en-US" sz="1800" dirty="0">
              <a:effectLst/>
              <a:ea typeface="Times New Roman" panose="02020603050405020304" pitchFamily="18" charset="0"/>
              <a:cs typeface="Calibri" panose="020F0502020204030204" pitchFamily="34" charset="0"/>
            </a:endParaRPr>
          </a:p>
          <a:p>
            <a:pPr marL="285750" indent="-285750" algn="just">
              <a:buFont typeface="Arial" panose="020B0604020202020204" pitchFamily="34" charset="0"/>
              <a:buChar char="•"/>
            </a:pPr>
            <a:r>
              <a:rPr lang="en-US" sz="1800" dirty="0">
                <a:effectLst/>
                <a:ea typeface="Times New Roman" panose="02020603050405020304" pitchFamily="18" charset="0"/>
                <a:cs typeface="Calibri" panose="020F0502020204030204" pitchFamily="34" charset="0"/>
              </a:rPr>
              <a:t>Otherwise, the client will pay to the SNF facility their monthly financial participation, which  will usually be their full monthly income less $</a:t>
            </a:r>
            <a:r>
              <a:rPr lang="en-US" dirty="0">
                <a:ea typeface="Times New Roman" panose="02020603050405020304" pitchFamily="18" charset="0"/>
                <a:cs typeface="Calibri" panose="020F0502020204030204" pitchFamily="34" charset="0"/>
              </a:rPr>
              <a:t>103.20 </a:t>
            </a:r>
            <a:r>
              <a:rPr lang="en-US" sz="1800" dirty="0">
                <a:effectLst/>
                <a:ea typeface="Times New Roman" panose="02020603050405020304" pitchFamily="18" charset="0"/>
                <a:cs typeface="Calibri" panose="020F0502020204030204" pitchFamily="34" charset="0"/>
              </a:rPr>
              <a:t>PNA  if they are single, or, if they are married, their full monthly income less $</a:t>
            </a:r>
            <a:r>
              <a:rPr lang="en-US" dirty="0">
                <a:ea typeface="Times New Roman" panose="02020603050405020304" pitchFamily="18" charset="0"/>
                <a:cs typeface="Calibri" panose="020F0502020204030204" pitchFamily="34" charset="0"/>
              </a:rPr>
              <a:t>103.20</a:t>
            </a:r>
            <a:r>
              <a:rPr lang="en-US" sz="1800" dirty="0">
                <a:effectLst/>
                <a:ea typeface="Times New Roman" panose="02020603050405020304" pitchFamily="18" charset="0"/>
                <a:cs typeface="Calibri" panose="020F0502020204030204" pitchFamily="34" charset="0"/>
              </a:rPr>
              <a:t> PNA and other household living expenses to support a spouse who is still at home.  </a:t>
            </a:r>
            <a:endParaRPr lang="en-US" sz="1800" dirty="0">
              <a:effectLst/>
              <a:ea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pPr>
            <a:endParaRPr lang="en-US" dirty="0"/>
          </a:p>
        </p:txBody>
      </p:sp>
      <p:sp>
        <p:nvSpPr>
          <p:cNvPr id="12" name="TextBox 11">
            <a:extLst>
              <a:ext uri="{FF2B5EF4-FFF2-40B4-BE49-F238E27FC236}">
                <a16:creationId xmlns:a16="http://schemas.microsoft.com/office/drawing/2014/main" id="{ACF43331-F5C2-438F-B31D-E424BAEFB502}"/>
              </a:ext>
            </a:extLst>
          </p:cNvPr>
          <p:cNvSpPr txBox="1"/>
          <p:nvPr/>
        </p:nvSpPr>
        <p:spPr>
          <a:xfrm>
            <a:off x="895927" y="546951"/>
            <a:ext cx="10132202" cy="917046"/>
          </a:xfrm>
          <a:prstGeom prst="rect">
            <a:avLst/>
          </a:prstGeom>
          <a:noFill/>
        </p:spPr>
        <p:txBody>
          <a:bodyPr wrap="square" rtlCol="0">
            <a:spAutoFit/>
          </a:bodyPr>
          <a:lstStyle/>
          <a:p>
            <a:pPr marL="0" marR="0">
              <a:lnSpc>
                <a:spcPct val="107000"/>
              </a:lnSpc>
              <a:spcBef>
                <a:spcPts val="0"/>
              </a:spcBef>
              <a:spcAft>
                <a:spcPts val="1125"/>
              </a:spcAft>
            </a:pPr>
            <a:r>
              <a:rPr lang="en-US" sz="2600" b="1" dirty="0">
                <a:effectLst/>
                <a:ea typeface="Times New Roman" panose="02020603050405020304" pitchFamily="18" charset="0"/>
                <a:cs typeface="Calibri" panose="020F0502020204030204" pitchFamily="34" charset="0"/>
              </a:rPr>
              <a:t>Medicaid eligibility for Medicare recipients needing long-term custodial care in a Skilled Nursing Facility (cont’d)</a:t>
            </a:r>
            <a:endParaRPr lang="en-US" sz="2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0534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F5B82C-3E28-419C-8A34-47155A65FC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3" name="Group 2">
            <a:extLst>
              <a:ext uri="{FF2B5EF4-FFF2-40B4-BE49-F238E27FC236}">
                <a16:creationId xmlns:a16="http://schemas.microsoft.com/office/drawing/2014/main" id="{BFA32109-A6FA-4791-9B23-6EBFE1B7C5C4}"/>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7F377A90-6212-4D1C-ACDC-076FD86FCF0D}"/>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697CDAB4-B837-47C1-A508-F52334149A81}"/>
                </a:ext>
              </a:extLst>
            </p:cNvPr>
            <p:cNvSpPr txBox="1">
              <a:spLocks/>
            </p:cNvSpPr>
            <p:nvPr/>
          </p:nvSpPr>
          <p:spPr>
            <a:xfrm>
              <a:off x="11398928" y="6391522"/>
              <a:ext cx="658259"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12</a:t>
              </a:fld>
              <a:endParaRPr lang="en-US" sz="1100" dirty="0">
                <a:solidFill>
                  <a:schemeClr val="tx1"/>
                </a:solidFill>
              </a:endParaRPr>
            </a:p>
          </p:txBody>
        </p:sp>
        <p:pic>
          <p:nvPicPr>
            <p:cNvPr id="7" name="Picture 6">
              <a:extLst>
                <a:ext uri="{FF2B5EF4-FFF2-40B4-BE49-F238E27FC236}">
                  <a16:creationId xmlns:a16="http://schemas.microsoft.com/office/drawing/2014/main" id="{DAE74414-6E47-427A-A98A-1241DEB484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11" name="Date Placeholder 3">
            <a:extLst>
              <a:ext uri="{FF2B5EF4-FFF2-40B4-BE49-F238E27FC236}">
                <a16:creationId xmlns:a16="http://schemas.microsoft.com/office/drawing/2014/main" id="{BDEBA2D4-C6EA-4C47-AC67-F921488C7552}"/>
              </a:ext>
            </a:extLst>
          </p:cNvPr>
          <p:cNvSpPr txBox="1">
            <a:spLocks/>
          </p:cNvSpPr>
          <p:nvPr/>
        </p:nvSpPr>
        <p:spPr>
          <a:xfrm>
            <a:off x="10632834" y="6391522"/>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08/10/2024</a:t>
            </a:r>
          </a:p>
        </p:txBody>
      </p:sp>
      <p:sp>
        <p:nvSpPr>
          <p:cNvPr id="5" name="TextBox 4">
            <a:extLst>
              <a:ext uri="{FF2B5EF4-FFF2-40B4-BE49-F238E27FC236}">
                <a16:creationId xmlns:a16="http://schemas.microsoft.com/office/drawing/2014/main" id="{8B7E99BB-B808-4B56-B2BF-CC48062DFCB1}"/>
              </a:ext>
            </a:extLst>
          </p:cNvPr>
          <p:cNvSpPr txBox="1"/>
          <p:nvPr/>
        </p:nvSpPr>
        <p:spPr>
          <a:xfrm>
            <a:off x="868218" y="1340523"/>
            <a:ext cx="9764616" cy="4801314"/>
          </a:xfrm>
          <a:prstGeom prst="rect">
            <a:avLst/>
          </a:prstGeom>
          <a:noFill/>
        </p:spPr>
        <p:txBody>
          <a:bodyPr wrap="square" rtlCol="0">
            <a:spAutoFit/>
          </a:bodyPr>
          <a:lstStyle/>
          <a:p>
            <a:pPr marL="285750" indent="-285750" algn="just">
              <a:buFont typeface="Arial" panose="020B0604020202020204" pitchFamily="34" charset="0"/>
              <a:buChar char="•"/>
            </a:pPr>
            <a:r>
              <a:rPr lang="en-US" sz="1800" dirty="0">
                <a:effectLst/>
                <a:ea typeface="Calibri" panose="020F0502020204030204" pitchFamily="34" charset="0"/>
                <a:cs typeface="Calibri" panose="020F0502020204030204" pitchFamily="34" charset="0"/>
              </a:rPr>
              <a:t>Applications for Medicaid-funded long-term care in the home or in a facility, for clients on SSI Medicaid or on SSA/SSDI with Medicare, can be made through </a:t>
            </a:r>
            <a:r>
              <a:rPr lang="en-US" sz="1800" b="1" dirty="0">
                <a:effectLst/>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www.washingtonconnection.org</a:t>
            </a:r>
            <a:r>
              <a:rPr lang="en-US" sz="1800" b="1" dirty="0">
                <a:effectLst/>
                <a:ea typeface="Calibri" panose="020F0502020204030204" pitchFamily="34" charset="0"/>
                <a:cs typeface="Calibri" panose="020F0502020204030204" pitchFamily="34" charset="0"/>
              </a:rPr>
              <a:t>.  </a:t>
            </a:r>
          </a:p>
          <a:p>
            <a:pPr marL="285750" indent="-285750" algn="just">
              <a:buFont typeface="Arial" panose="020B0604020202020204" pitchFamily="34" charset="0"/>
              <a:buChar char="•"/>
            </a:pPr>
            <a:r>
              <a:rPr lang="en-US" dirty="0">
                <a:ea typeface="Calibri" panose="020F0502020204030204" pitchFamily="34" charset="0"/>
                <a:cs typeface="Calibri" panose="020F0502020204030204" pitchFamily="34" charset="0"/>
              </a:rPr>
              <a:t>Guardians, payees, powers-of-attorney, or personal representatives can designate themselves as </a:t>
            </a:r>
            <a:r>
              <a:rPr lang="en-US" b="1" dirty="0">
                <a:ea typeface="Calibri" panose="020F0502020204030204" pitchFamily="34" charset="0"/>
                <a:cs typeface="Calibri" panose="020F0502020204030204" pitchFamily="34" charset="0"/>
              </a:rPr>
              <a:t>“authorized representatives” </a:t>
            </a:r>
            <a:r>
              <a:rPr lang="en-US" dirty="0">
                <a:ea typeface="Calibri" panose="020F0502020204030204" pitchFamily="34" charset="0"/>
                <a:cs typeface="Calibri" panose="020F0502020204030204" pitchFamily="34" charset="0"/>
              </a:rPr>
              <a:t>during this online application process.  </a:t>
            </a:r>
            <a:r>
              <a:rPr lang="en-US" b="1" dirty="0">
                <a:ea typeface="Calibri" panose="020F0502020204030204" pitchFamily="34" charset="0"/>
                <a:cs typeface="Calibri" panose="020F0502020204030204" pitchFamily="34" charset="0"/>
              </a:rPr>
              <a:t>Outside the application process, they must complete and sign the “Authorized Representative” document (DSHS 14-532) and fax to DSHS at  </a:t>
            </a:r>
            <a:r>
              <a:rPr lang="en-US" b="1" i="0" dirty="0">
                <a:effectLst/>
              </a:rPr>
              <a:t>888-338-7410. </a:t>
            </a:r>
          </a:p>
          <a:p>
            <a:pPr marL="285750" indent="-285750" algn="just">
              <a:buFont typeface="Arial" panose="020B0604020202020204" pitchFamily="34" charset="0"/>
              <a:buChar char="•"/>
            </a:pPr>
            <a:r>
              <a:rPr lang="en-US" b="1" dirty="0"/>
              <a:t>DSHS may also require “Consent” document</a:t>
            </a:r>
            <a:r>
              <a:rPr lang="en-US" b="1" i="0" dirty="0">
                <a:effectLst/>
              </a:rPr>
              <a:t> (DSHS 14-012) </a:t>
            </a:r>
            <a:r>
              <a:rPr lang="en-US" dirty="0"/>
              <a:t>as follows:  “HIPAA restrictions prevent DSHS from discussing the client's individual health information with the authorized representative unless the representative has power of attorney for the client or the client has signed a DSHS 14-012, Consent form. This includes disclosure of mental health information, HIV/AIDS and STD test results, or treatment and chemical dependency services”</a:t>
            </a:r>
            <a:endParaRPr lang="en-US" b="0" i="0" dirty="0">
              <a:effectLst/>
            </a:endParaRPr>
          </a:p>
          <a:p>
            <a:pPr marL="285750" indent="-285750" algn="just">
              <a:buFont typeface="Arial" panose="020B0604020202020204" pitchFamily="34" charset="0"/>
              <a:buChar char="•"/>
            </a:pPr>
            <a:r>
              <a:rPr lang="en-US" b="1" dirty="0">
                <a:ea typeface="Calibri" panose="020F0502020204030204" pitchFamily="34" charset="0"/>
                <a:cs typeface="Calibri" panose="020F0502020204030204" pitchFamily="34" charset="0"/>
              </a:rPr>
              <a:t>Applications for Medicaid-funded long-term care in Pierce County are processed by the DSHS Home and Community Services Tacoma Office, located at </a:t>
            </a:r>
            <a:r>
              <a:rPr lang="en-US" b="1" dirty="0"/>
              <a:t>1949 South State Street, Tacoma, WA 98405.  Primary Phone: (253) 476-7200 Alternate Phone: (800) 442-5129, TTY: (253) 593-5471, Fax: (253) 597-4161.</a:t>
            </a:r>
          </a:p>
        </p:txBody>
      </p:sp>
      <p:sp>
        <p:nvSpPr>
          <p:cNvPr id="12" name="TextBox 11">
            <a:extLst>
              <a:ext uri="{FF2B5EF4-FFF2-40B4-BE49-F238E27FC236}">
                <a16:creationId xmlns:a16="http://schemas.microsoft.com/office/drawing/2014/main" id="{0E97B09F-4C63-4484-9867-7F7C6BE3E098}"/>
              </a:ext>
            </a:extLst>
          </p:cNvPr>
          <p:cNvSpPr txBox="1"/>
          <p:nvPr/>
        </p:nvSpPr>
        <p:spPr>
          <a:xfrm>
            <a:off x="868218" y="546951"/>
            <a:ext cx="10159911" cy="499496"/>
          </a:xfrm>
          <a:prstGeom prst="rect">
            <a:avLst/>
          </a:prstGeom>
          <a:noFill/>
        </p:spPr>
        <p:txBody>
          <a:bodyPr wrap="square" rtlCol="0">
            <a:spAutoFit/>
          </a:bodyPr>
          <a:lstStyle/>
          <a:p>
            <a:pPr marL="0" marR="0">
              <a:lnSpc>
                <a:spcPct val="107000"/>
              </a:lnSpc>
              <a:spcBef>
                <a:spcPts val="0"/>
              </a:spcBef>
              <a:spcAft>
                <a:spcPts val="1125"/>
              </a:spcAft>
            </a:pPr>
            <a:r>
              <a:rPr lang="en-US" sz="2600" b="1" dirty="0">
                <a:ea typeface="Calibri" panose="020F0502020204030204" pitchFamily="34" charset="0"/>
                <a:cs typeface="Calibri" panose="020F0502020204030204" pitchFamily="34" charset="0"/>
              </a:rPr>
              <a:t>Some Additional Information On These Programs</a:t>
            </a:r>
            <a:endParaRPr lang="en-US" sz="2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5385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F5B82C-3E28-419C-8A34-47155A65FC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3" name="Group 2">
            <a:extLst>
              <a:ext uri="{FF2B5EF4-FFF2-40B4-BE49-F238E27FC236}">
                <a16:creationId xmlns:a16="http://schemas.microsoft.com/office/drawing/2014/main" id="{BFA32109-A6FA-4791-9B23-6EBFE1B7C5C4}"/>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7F377A90-6212-4D1C-ACDC-076FD86FCF0D}"/>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697CDAB4-B837-47C1-A508-F52334149A81}"/>
                </a:ext>
              </a:extLst>
            </p:cNvPr>
            <p:cNvSpPr txBox="1">
              <a:spLocks/>
            </p:cNvSpPr>
            <p:nvPr/>
          </p:nvSpPr>
          <p:spPr>
            <a:xfrm>
              <a:off x="11398928" y="6391522"/>
              <a:ext cx="658259"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13</a:t>
              </a:fld>
              <a:endParaRPr lang="en-US" sz="1100" dirty="0">
                <a:solidFill>
                  <a:schemeClr val="tx1"/>
                </a:solidFill>
              </a:endParaRPr>
            </a:p>
          </p:txBody>
        </p:sp>
        <p:pic>
          <p:nvPicPr>
            <p:cNvPr id="7" name="Picture 6">
              <a:extLst>
                <a:ext uri="{FF2B5EF4-FFF2-40B4-BE49-F238E27FC236}">
                  <a16:creationId xmlns:a16="http://schemas.microsoft.com/office/drawing/2014/main" id="{DAE74414-6E47-427A-A98A-1241DEB484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11" name="Date Placeholder 3">
            <a:extLst>
              <a:ext uri="{FF2B5EF4-FFF2-40B4-BE49-F238E27FC236}">
                <a16:creationId xmlns:a16="http://schemas.microsoft.com/office/drawing/2014/main" id="{BDEBA2D4-C6EA-4C47-AC67-F921488C7552}"/>
              </a:ext>
            </a:extLst>
          </p:cNvPr>
          <p:cNvSpPr txBox="1">
            <a:spLocks/>
          </p:cNvSpPr>
          <p:nvPr/>
        </p:nvSpPr>
        <p:spPr>
          <a:xfrm>
            <a:off x="10632834" y="6391522"/>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08/10/2024</a:t>
            </a:r>
          </a:p>
        </p:txBody>
      </p:sp>
      <p:sp>
        <p:nvSpPr>
          <p:cNvPr id="5" name="TextBox 4">
            <a:extLst>
              <a:ext uri="{FF2B5EF4-FFF2-40B4-BE49-F238E27FC236}">
                <a16:creationId xmlns:a16="http://schemas.microsoft.com/office/drawing/2014/main" id="{8B7E99BB-B808-4B56-B2BF-CC48062DFCB1}"/>
              </a:ext>
            </a:extLst>
          </p:cNvPr>
          <p:cNvSpPr txBox="1"/>
          <p:nvPr/>
        </p:nvSpPr>
        <p:spPr>
          <a:xfrm>
            <a:off x="868218" y="1340523"/>
            <a:ext cx="9764616" cy="5078313"/>
          </a:xfrm>
          <a:prstGeom prst="rect">
            <a:avLst/>
          </a:prstGeom>
          <a:noFill/>
        </p:spPr>
        <p:txBody>
          <a:bodyPr wrap="square" rtlCol="0">
            <a:spAutoFit/>
          </a:bodyPr>
          <a:lstStyle/>
          <a:p>
            <a:pPr marL="285750" indent="-285750" algn="just">
              <a:buFont typeface="Arial" panose="020B0604020202020204" pitchFamily="34" charset="0"/>
              <a:buChar char="•"/>
            </a:pPr>
            <a:r>
              <a:rPr lang="en-US" dirty="0">
                <a:ea typeface="Calibri" panose="020F0502020204030204" pitchFamily="34" charset="0"/>
                <a:cs typeface="Calibri" panose="020F0502020204030204" pitchFamily="34" charset="0"/>
              </a:rPr>
              <a:t>There can be circumstances where client incomes are higher than the COPES income limit of $2901 per month for single persons receiving care in their homes.  In these cases, the client must pay a </a:t>
            </a:r>
            <a:r>
              <a:rPr lang="en-US" b="1" dirty="0">
                <a:ea typeface="Calibri" panose="020F0502020204030204" pitchFamily="34" charset="0"/>
                <a:cs typeface="Calibri" panose="020F0502020204030204" pitchFamily="34" charset="0"/>
              </a:rPr>
              <a:t>“financial participation” </a:t>
            </a:r>
            <a:r>
              <a:rPr lang="en-US" dirty="0">
                <a:ea typeface="Calibri" panose="020F0502020204030204" pitchFamily="34" charset="0"/>
                <a:cs typeface="Calibri" panose="020F0502020204030204" pitchFamily="34" charset="0"/>
              </a:rPr>
              <a:t>to their Individual Provider or Care Agency for every dollar that they are over the limit.</a:t>
            </a:r>
          </a:p>
          <a:p>
            <a:pPr marL="285750" indent="-285750" algn="just">
              <a:buFont typeface="Arial" panose="020B0604020202020204" pitchFamily="34" charset="0"/>
              <a:buChar char="•"/>
            </a:pPr>
            <a:r>
              <a:rPr lang="en-US" dirty="0">
                <a:ea typeface="Calibri" panose="020F0502020204030204" pitchFamily="34" charset="0"/>
                <a:cs typeface="Calibri" panose="020F0502020204030204" pitchFamily="34" charset="0"/>
              </a:rPr>
              <a:t>There can be circumstances where clients have incomes higher than the Medicaid contracted monthly payment rate for care in a facility, but lower than the facility’s private pay rate.  In these circumstances, </a:t>
            </a:r>
            <a:r>
              <a:rPr lang="en-US" b="1" dirty="0">
                <a:ea typeface="Calibri" panose="020F0502020204030204" pitchFamily="34" charset="0"/>
                <a:cs typeface="Calibri" panose="020F0502020204030204" pitchFamily="34" charset="0"/>
              </a:rPr>
              <a:t>the client can keep their remaining income after they pay the Medicaid contracted amount</a:t>
            </a:r>
            <a:r>
              <a:rPr lang="en-US" dirty="0">
                <a:ea typeface="Calibri" panose="020F0502020204030204" pitchFamily="34" charset="0"/>
                <a:cs typeface="Calibri" panose="020F0502020204030204" pitchFamily="34" charset="0"/>
              </a:rPr>
              <a:t>, even if it will leave them with an amount higher than the Personal Needs Allowance (PNA) amount of $103.20.  </a:t>
            </a:r>
          </a:p>
          <a:p>
            <a:pPr marL="285750" indent="-285750" algn="just">
              <a:buFont typeface="Arial" panose="020B0604020202020204" pitchFamily="34" charset="0"/>
              <a:buChar char="•"/>
            </a:pPr>
            <a:r>
              <a:rPr lang="en-US" dirty="0">
                <a:ea typeface="Calibri" panose="020F0502020204030204" pitchFamily="34" charset="0"/>
                <a:cs typeface="Calibri" panose="020F0502020204030204" pitchFamily="34" charset="0"/>
              </a:rPr>
              <a:t>The </a:t>
            </a:r>
            <a:r>
              <a:rPr lang="en-US" b="1" dirty="0">
                <a:ea typeface="Calibri" panose="020F0502020204030204" pitchFamily="34" charset="0"/>
                <a:cs typeface="Calibri" panose="020F0502020204030204" pitchFamily="34" charset="0"/>
              </a:rPr>
              <a:t>Pierce County Long-Term Care (LTC) Ombudsman program </a:t>
            </a:r>
            <a:r>
              <a:rPr lang="en-US" dirty="0">
                <a:ea typeface="Calibri" panose="020F0502020204030204" pitchFamily="34" charset="0"/>
                <a:cs typeface="Calibri" panose="020F0502020204030204" pitchFamily="34" charset="0"/>
              </a:rPr>
              <a:t>advocates for residents of skilled nursing facilities, adult family homes and assisted living facilities. Our team consists of program staff and volunteers from the community. We serve residents through complaint investigation, resolution, and advocacy. Ombudsmen educate residents, staff, families and the community about long-term care issues, resources, resident rights and advocate for quality of life in long-term care settings.  Ombudsmen staff require no written consent from client to share information with Guardians but do require written consent to share information with powers-of-attorney and family members.   </a:t>
            </a:r>
            <a:endParaRPr lang="en-US" sz="1800" dirty="0">
              <a:effectLst/>
              <a:ea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0E97B09F-4C63-4484-9867-7F7C6BE3E098}"/>
              </a:ext>
            </a:extLst>
          </p:cNvPr>
          <p:cNvSpPr txBox="1"/>
          <p:nvPr/>
        </p:nvSpPr>
        <p:spPr>
          <a:xfrm>
            <a:off x="868218" y="546951"/>
            <a:ext cx="10159911" cy="499496"/>
          </a:xfrm>
          <a:prstGeom prst="rect">
            <a:avLst/>
          </a:prstGeom>
          <a:noFill/>
        </p:spPr>
        <p:txBody>
          <a:bodyPr wrap="square" rtlCol="0">
            <a:spAutoFit/>
          </a:bodyPr>
          <a:lstStyle/>
          <a:p>
            <a:pPr marL="0" marR="0">
              <a:lnSpc>
                <a:spcPct val="107000"/>
              </a:lnSpc>
              <a:spcBef>
                <a:spcPts val="0"/>
              </a:spcBef>
              <a:spcAft>
                <a:spcPts val="1125"/>
              </a:spcAft>
            </a:pPr>
            <a:r>
              <a:rPr lang="en-US" sz="2600" b="1" dirty="0">
                <a:ea typeface="Calibri" panose="020F0502020204030204" pitchFamily="34" charset="0"/>
                <a:cs typeface="Calibri" panose="020F0502020204030204" pitchFamily="34" charset="0"/>
              </a:rPr>
              <a:t>Some Additional Information On These Programs</a:t>
            </a:r>
            <a:endParaRPr lang="en-US" sz="2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0545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F5B82C-3E28-419C-8A34-47155A65FC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3" name="Group 2">
            <a:extLst>
              <a:ext uri="{FF2B5EF4-FFF2-40B4-BE49-F238E27FC236}">
                <a16:creationId xmlns:a16="http://schemas.microsoft.com/office/drawing/2014/main" id="{BFA32109-A6FA-4791-9B23-6EBFE1B7C5C4}"/>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7F377A90-6212-4D1C-ACDC-076FD86FCF0D}"/>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697CDAB4-B837-47C1-A508-F52334149A81}"/>
                </a:ext>
              </a:extLst>
            </p:cNvPr>
            <p:cNvSpPr txBox="1">
              <a:spLocks/>
            </p:cNvSpPr>
            <p:nvPr/>
          </p:nvSpPr>
          <p:spPr>
            <a:xfrm>
              <a:off x="11398928" y="6391522"/>
              <a:ext cx="658259"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14</a:t>
              </a:fld>
              <a:endParaRPr lang="en-US" sz="1100" dirty="0">
                <a:solidFill>
                  <a:schemeClr val="tx1"/>
                </a:solidFill>
              </a:endParaRPr>
            </a:p>
          </p:txBody>
        </p:sp>
        <p:pic>
          <p:nvPicPr>
            <p:cNvPr id="7" name="Picture 6">
              <a:extLst>
                <a:ext uri="{FF2B5EF4-FFF2-40B4-BE49-F238E27FC236}">
                  <a16:creationId xmlns:a16="http://schemas.microsoft.com/office/drawing/2014/main" id="{DAE74414-6E47-427A-A98A-1241DEB484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11" name="Date Placeholder 3">
            <a:extLst>
              <a:ext uri="{FF2B5EF4-FFF2-40B4-BE49-F238E27FC236}">
                <a16:creationId xmlns:a16="http://schemas.microsoft.com/office/drawing/2014/main" id="{BDEBA2D4-C6EA-4C47-AC67-F921488C7552}"/>
              </a:ext>
            </a:extLst>
          </p:cNvPr>
          <p:cNvSpPr txBox="1">
            <a:spLocks/>
          </p:cNvSpPr>
          <p:nvPr/>
        </p:nvSpPr>
        <p:spPr>
          <a:xfrm>
            <a:off x="10632834" y="6391522"/>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08/10/2024</a:t>
            </a:r>
          </a:p>
        </p:txBody>
      </p:sp>
      <p:sp>
        <p:nvSpPr>
          <p:cNvPr id="5" name="TextBox 4">
            <a:extLst>
              <a:ext uri="{FF2B5EF4-FFF2-40B4-BE49-F238E27FC236}">
                <a16:creationId xmlns:a16="http://schemas.microsoft.com/office/drawing/2014/main" id="{8B7E99BB-B808-4B56-B2BF-CC48062DFCB1}"/>
              </a:ext>
            </a:extLst>
          </p:cNvPr>
          <p:cNvSpPr txBox="1"/>
          <p:nvPr/>
        </p:nvSpPr>
        <p:spPr>
          <a:xfrm>
            <a:off x="417041" y="735352"/>
            <a:ext cx="9764616" cy="8517716"/>
          </a:xfrm>
          <a:prstGeom prst="rect">
            <a:avLst/>
          </a:prstGeom>
          <a:noFill/>
        </p:spPr>
        <p:txBody>
          <a:bodyPr wrap="square" rtlCol="0">
            <a:spAutoFit/>
          </a:bodyPr>
          <a:lstStyle/>
          <a:p>
            <a:pPr marL="285750" indent="-285750" algn="just">
              <a:buFont typeface="Arial" panose="020B0604020202020204" pitchFamily="34" charset="0"/>
              <a:buChar char="•"/>
            </a:pPr>
            <a:r>
              <a:rPr lang="en-US" dirty="0">
                <a:ea typeface="Calibri" panose="020F0502020204030204" pitchFamily="34" charset="0"/>
                <a:cs typeface="Calibri" panose="020F0502020204030204" pitchFamily="34" charset="0"/>
              </a:rPr>
              <a:t>Social Security offices are no longer seeing clients or client representatives as walk-ins.  You can schedule an appointment by calling the local Tacoma, WA Social Security office at (888) 487-9229 or by calling the Social Security toll-free number (800) 772-1213.   You cannot schedule an appointment online unless you are requesting Social Security card.   </a:t>
            </a:r>
          </a:p>
          <a:p>
            <a:pPr marL="285750" indent="-285750" algn="just">
              <a:buFont typeface="Arial" panose="020B0604020202020204" pitchFamily="34" charset="0"/>
              <a:buChar char="•"/>
            </a:pPr>
            <a:endParaRPr lang="en-US" b="1" dirty="0">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US" dirty="0">
                <a:ea typeface="Calibri" panose="020F0502020204030204" pitchFamily="34" charset="0"/>
                <a:cs typeface="Calibri" panose="020F0502020204030204" pitchFamily="34" charset="0"/>
              </a:rPr>
              <a:t>Representative payee information page at </a:t>
            </a:r>
            <a:r>
              <a:rPr lang="en-US" dirty="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https://www.ssa.gov/payee/index.htm</a:t>
            </a:r>
            <a:r>
              <a:rPr lang="en-US" dirty="0">
                <a:ea typeface="Calibri" panose="020F0502020204030204" pitchFamily="34" charset="0"/>
                <a:cs typeface="Calibri" panose="020F0502020204030204" pitchFamily="34" charset="0"/>
              </a:rPr>
              <a:t>  </a:t>
            </a:r>
          </a:p>
          <a:p>
            <a:pPr algn="just"/>
            <a:endParaRPr lang="en-US" dirty="0">
              <a:ea typeface="Calibri" panose="020F0502020204030204" pitchFamily="34" charset="0"/>
              <a:cs typeface="Calibri" panose="020F0502020204030204" pitchFamily="34" charset="0"/>
            </a:endParaRPr>
          </a:p>
          <a:p>
            <a:pPr algn="just"/>
            <a:r>
              <a:rPr lang="en-US" dirty="0">
                <a:ea typeface="Calibri" panose="020F0502020204030204" pitchFamily="34" charset="0"/>
                <a:cs typeface="Calibri" panose="020F0502020204030204" pitchFamily="34" charset="0"/>
              </a:rPr>
              <a:t>From the Social Security training manual that I found online:  </a:t>
            </a:r>
          </a:p>
          <a:p>
            <a:pPr marL="285750" indent="-285750" algn="just">
              <a:buFont typeface="Arial" panose="020B0604020202020204" pitchFamily="34" charset="0"/>
              <a:buChar char="•"/>
            </a:pPr>
            <a:endParaRPr lang="en-US" dirty="0">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US" dirty="0">
                <a:ea typeface="Calibri" panose="020F0502020204030204" pitchFamily="34" charset="0"/>
                <a:cs typeface="Calibri" panose="020F0502020204030204" pitchFamily="34" charset="0"/>
              </a:rPr>
              <a:t>“If you learn that the beneficiary has executed a power of attorney appointing a third- party to act as their agent to perform certain specified tasks, explain to the third-party agent that a </a:t>
            </a:r>
            <a:r>
              <a:rPr lang="en-US" b="1" dirty="0">
                <a:ea typeface="Calibri" panose="020F0502020204030204" pitchFamily="34" charset="0"/>
                <a:cs typeface="Calibri" panose="020F0502020204030204" pitchFamily="34" charset="0"/>
              </a:rPr>
              <a:t>power of attorney does not authorize the agent to negotiate the SS beneficiary’s benefit checks, and that the agent needs to file a payee application</a:t>
            </a:r>
            <a:r>
              <a:rPr lang="en-US" dirty="0">
                <a:ea typeface="Calibri" panose="020F0502020204030204" pitchFamily="34" charset="0"/>
                <a:cs typeface="Calibri" panose="020F0502020204030204" pitchFamily="34" charset="0"/>
              </a:rPr>
              <a:t>. Obtain proof of the power of attorney appointment and determine the beneficiary’s capability to serve as representative payee.”</a:t>
            </a:r>
          </a:p>
          <a:p>
            <a:pPr algn="just"/>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spcBef>
                <a:spcPts val="0"/>
              </a:spcBef>
              <a:spcAft>
                <a:spcPts val="300"/>
              </a:spcAft>
              <a:buFont typeface="Arial" panose="020B0604020202020204" pitchFamily="34" charset="0"/>
              <a:buChar char="•"/>
            </a:pPr>
            <a:r>
              <a:rPr lang="en-US" sz="1800" kern="100" dirty="0">
                <a:effectLst/>
                <a:latin typeface="Open Sans" panose="020B0606030504020204" pitchFamily="34" charset="0"/>
                <a:ea typeface="Open Sans" panose="020B0606030504020204" pitchFamily="34" charset="0"/>
                <a:cs typeface="Open Sans" panose="020B0606030504020204" pitchFamily="34" charset="0"/>
              </a:rPr>
              <a:t>“If you learn that the beneficiary has a court-appointed legal guardian/conservator:</a:t>
            </a:r>
          </a:p>
          <a:p>
            <a:pPr marL="742950" lvl="1" indent="-285750">
              <a:spcAft>
                <a:spcPts val="300"/>
              </a:spcAft>
              <a:buFont typeface="Arial" panose="020B0604020202020204" pitchFamily="34" charset="0"/>
              <a:buChar char="•"/>
            </a:pPr>
            <a:r>
              <a:rPr lang="en-US" kern="100" dirty="0">
                <a:effectLst/>
                <a:latin typeface="Open Sans" panose="020B0606030504020204" pitchFamily="34" charset="0"/>
                <a:ea typeface="Open Sans" panose="020B0606030504020204" pitchFamily="34" charset="0"/>
                <a:cs typeface="Open Sans" panose="020B0606030504020204" pitchFamily="34" charset="0"/>
              </a:rPr>
              <a:t>obtain proof of appointment, and</a:t>
            </a:r>
          </a:p>
          <a:p>
            <a:pPr marL="742950" marR="0" lvl="1" indent="-285750">
              <a:spcBef>
                <a:spcPts val="0"/>
              </a:spcBef>
              <a:spcAft>
                <a:spcPts val="300"/>
              </a:spcAft>
              <a:buFont typeface="Arial" panose="020B0604020202020204" pitchFamily="34" charset="0"/>
              <a:buChar char="•"/>
            </a:pPr>
            <a:r>
              <a:rPr lang="en-US" kern="100" dirty="0">
                <a:latin typeface="Open Sans" panose="020B0606030504020204" pitchFamily="34" charset="0"/>
                <a:ea typeface="Open Sans" panose="020B0606030504020204" pitchFamily="34" charset="0"/>
                <a:cs typeface="Open Sans" panose="020B0606030504020204" pitchFamily="34" charset="0"/>
              </a:rPr>
              <a:t>advise the guardian of the beneficiary’s entitlement to benefits and of a guardian’s right to file to be appointed payee.”</a:t>
            </a:r>
          </a:p>
          <a:p>
            <a:pPr marL="285750" indent="-285750" algn="just">
              <a:buFont typeface="Arial" panose="020B0604020202020204" pitchFamily="34" charset="0"/>
              <a:buChar char="•"/>
            </a:pPr>
            <a:endParaRPr lang="en-US" dirty="0">
              <a:ea typeface="Calibri" panose="020F0502020204030204" pitchFamily="34" charset="0"/>
              <a:cs typeface="Calibri" panose="020F0502020204030204" pitchFamily="34" charset="0"/>
            </a:endParaRPr>
          </a:p>
          <a:p>
            <a:pPr algn="just"/>
            <a:endParaRPr lang="en-US" sz="1800" dirty="0">
              <a:effectLst/>
              <a:ea typeface="Calibri" panose="020F0502020204030204" pitchFamily="34" charset="0"/>
              <a:cs typeface="Calibri" panose="020F0502020204030204" pitchFamily="34" charset="0"/>
            </a:endParaRPr>
          </a:p>
          <a:p>
            <a:pPr algn="just"/>
            <a:endParaRPr lang="en-US" dirty="0">
              <a:ea typeface="Calibri" panose="020F0502020204030204" pitchFamily="34" charset="0"/>
              <a:cs typeface="Calibri" panose="020F0502020204030204" pitchFamily="34" charset="0"/>
            </a:endParaRPr>
          </a:p>
          <a:p>
            <a:pPr algn="just"/>
            <a:endParaRPr lang="en-US" sz="1800" dirty="0">
              <a:effectLst/>
              <a:ea typeface="Calibri" panose="020F0502020204030204" pitchFamily="34" charset="0"/>
              <a:cs typeface="Calibri" panose="020F0502020204030204" pitchFamily="34" charset="0"/>
            </a:endParaRPr>
          </a:p>
          <a:p>
            <a:pPr algn="just"/>
            <a:endParaRPr lang="en-US" dirty="0">
              <a:ea typeface="Calibri" panose="020F0502020204030204" pitchFamily="34" charset="0"/>
              <a:cs typeface="Calibri" panose="020F0502020204030204" pitchFamily="34" charset="0"/>
            </a:endParaRPr>
          </a:p>
          <a:p>
            <a:pPr algn="just"/>
            <a:endParaRPr lang="en-US" sz="1800" dirty="0">
              <a:effectLst/>
              <a:ea typeface="Calibri" panose="020F0502020204030204" pitchFamily="34" charset="0"/>
              <a:cs typeface="Calibri" panose="020F0502020204030204" pitchFamily="34" charset="0"/>
            </a:endParaRPr>
          </a:p>
          <a:p>
            <a:pPr algn="just"/>
            <a:endParaRPr lang="en-US" dirty="0">
              <a:ea typeface="Calibri" panose="020F0502020204030204" pitchFamily="34" charset="0"/>
              <a:cs typeface="Calibri" panose="020F0502020204030204" pitchFamily="34" charset="0"/>
            </a:endParaRPr>
          </a:p>
          <a:p>
            <a:pPr algn="just"/>
            <a:endParaRPr lang="en-US" sz="1800" dirty="0">
              <a:effectLst/>
              <a:ea typeface="Calibri" panose="020F0502020204030204" pitchFamily="34" charset="0"/>
              <a:cs typeface="Calibri" panose="020F0502020204030204" pitchFamily="34" charset="0"/>
            </a:endParaRPr>
          </a:p>
          <a:p>
            <a:pPr algn="just"/>
            <a:endParaRPr lang="en-US" sz="1800" dirty="0">
              <a:effectLst/>
              <a:ea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0E97B09F-4C63-4484-9867-7F7C6BE3E098}"/>
              </a:ext>
            </a:extLst>
          </p:cNvPr>
          <p:cNvSpPr txBox="1"/>
          <p:nvPr/>
        </p:nvSpPr>
        <p:spPr>
          <a:xfrm>
            <a:off x="824257" y="235856"/>
            <a:ext cx="10159911" cy="499496"/>
          </a:xfrm>
          <a:prstGeom prst="rect">
            <a:avLst/>
          </a:prstGeom>
          <a:noFill/>
        </p:spPr>
        <p:txBody>
          <a:bodyPr wrap="square" rtlCol="0">
            <a:spAutoFit/>
          </a:bodyPr>
          <a:lstStyle/>
          <a:p>
            <a:pPr marL="0" marR="0">
              <a:lnSpc>
                <a:spcPct val="107000"/>
              </a:lnSpc>
              <a:spcBef>
                <a:spcPts val="0"/>
              </a:spcBef>
              <a:spcAft>
                <a:spcPts val="1125"/>
              </a:spcAft>
            </a:pPr>
            <a:r>
              <a:rPr lang="en-US" sz="2600" b="1" dirty="0">
                <a:effectLst/>
                <a:ea typeface="Calibri" panose="020F0502020204030204" pitchFamily="34" charset="0"/>
                <a:cs typeface="Calibri" panose="020F0502020204030204" pitchFamily="34" charset="0"/>
              </a:rPr>
              <a:t>Social Security Updates</a:t>
            </a:r>
            <a:endParaRPr lang="en-US" sz="2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1373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F5B82C-3E28-419C-8A34-47155A65FC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3" name="Group 2">
            <a:extLst>
              <a:ext uri="{FF2B5EF4-FFF2-40B4-BE49-F238E27FC236}">
                <a16:creationId xmlns:a16="http://schemas.microsoft.com/office/drawing/2014/main" id="{BFA32109-A6FA-4791-9B23-6EBFE1B7C5C4}"/>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7F377A90-6212-4D1C-ACDC-076FD86FCF0D}"/>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697CDAB4-B837-47C1-A508-F52334149A81}"/>
                </a:ext>
              </a:extLst>
            </p:cNvPr>
            <p:cNvSpPr txBox="1">
              <a:spLocks/>
            </p:cNvSpPr>
            <p:nvPr/>
          </p:nvSpPr>
          <p:spPr>
            <a:xfrm>
              <a:off x="11398928" y="6391522"/>
              <a:ext cx="658259"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15</a:t>
              </a:fld>
              <a:endParaRPr lang="en-US" sz="1100" dirty="0">
                <a:solidFill>
                  <a:schemeClr val="tx1"/>
                </a:solidFill>
              </a:endParaRPr>
            </a:p>
          </p:txBody>
        </p:sp>
        <p:pic>
          <p:nvPicPr>
            <p:cNvPr id="7" name="Picture 6">
              <a:extLst>
                <a:ext uri="{FF2B5EF4-FFF2-40B4-BE49-F238E27FC236}">
                  <a16:creationId xmlns:a16="http://schemas.microsoft.com/office/drawing/2014/main" id="{DAE74414-6E47-427A-A98A-1241DEB484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11" name="Date Placeholder 3">
            <a:extLst>
              <a:ext uri="{FF2B5EF4-FFF2-40B4-BE49-F238E27FC236}">
                <a16:creationId xmlns:a16="http://schemas.microsoft.com/office/drawing/2014/main" id="{BDEBA2D4-C6EA-4C47-AC67-F921488C7552}"/>
              </a:ext>
            </a:extLst>
          </p:cNvPr>
          <p:cNvSpPr txBox="1">
            <a:spLocks/>
          </p:cNvSpPr>
          <p:nvPr/>
        </p:nvSpPr>
        <p:spPr>
          <a:xfrm>
            <a:off x="10632834" y="6391522"/>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08/10/2024</a:t>
            </a:r>
          </a:p>
        </p:txBody>
      </p:sp>
      <p:sp>
        <p:nvSpPr>
          <p:cNvPr id="5" name="TextBox 4">
            <a:extLst>
              <a:ext uri="{FF2B5EF4-FFF2-40B4-BE49-F238E27FC236}">
                <a16:creationId xmlns:a16="http://schemas.microsoft.com/office/drawing/2014/main" id="{8B7E99BB-B808-4B56-B2BF-CC48062DFCB1}"/>
              </a:ext>
            </a:extLst>
          </p:cNvPr>
          <p:cNvSpPr txBox="1"/>
          <p:nvPr/>
        </p:nvSpPr>
        <p:spPr>
          <a:xfrm>
            <a:off x="868218" y="1046447"/>
            <a:ext cx="9764616" cy="5355312"/>
          </a:xfrm>
          <a:prstGeom prst="rect">
            <a:avLst/>
          </a:prstGeom>
          <a:noFill/>
        </p:spPr>
        <p:txBody>
          <a:bodyPr wrap="square" rtlCol="0">
            <a:spAutoFit/>
          </a:bodyPr>
          <a:lstStyle/>
          <a:p>
            <a:pPr marL="285750" indent="-285750" algn="just">
              <a:buFont typeface="Arial" panose="020B0604020202020204" pitchFamily="34" charset="0"/>
              <a:buChar char="•"/>
            </a:pPr>
            <a:r>
              <a:rPr lang="en-US" b="1" kern="100" dirty="0">
                <a:ea typeface="Calibri" panose="020F0502020204030204" pitchFamily="34" charset="0"/>
                <a:cs typeface="Times New Roman" panose="02020603050405020304" pitchFamily="18" charset="0"/>
              </a:rPr>
              <a:t>Adult Protective Services (APS)</a:t>
            </a:r>
            <a:r>
              <a:rPr lang="en-US" kern="100" dirty="0">
                <a:ea typeface="Calibri" panose="020F0502020204030204" pitchFamily="34" charset="0"/>
                <a:cs typeface="Times New Roman" panose="02020603050405020304" pitchFamily="18" charset="0"/>
              </a:rPr>
              <a:t> is dedicated to serving vulnerable adults. They investigate reports about abuse, abandonment, neglect, exploitation and self-neglect of vulnerable adults in Washington State. They collaborate with other agencies to offer protective services as needed. Their goal is to promote lives free of harm while respecting individual choice.</a:t>
            </a:r>
          </a:p>
          <a:p>
            <a:pPr algn="just"/>
            <a:endParaRPr lang="en-US" kern="100" dirty="0">
              <a:ea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pPr>
            <a:r>
              <a:rPr lang="en-US" sz="1800" dirty="0">
                <a:effectLst/>
                <a:ea typeface="Calibri" panose="020F0502020204030204" pitchFamily="34" charset="0"/>
                <a:cs typeface="Calibri" panose="020F0502020204030204" pitchFamily="34" charset="0"/>
              </a:rPr>
              <a:t>The State of Washington defines a </a:t>
            </a:r>
            <a:r>
              <a:rPr lang="en-US" sz="1800" b="1" dirty="0">
                <a:effectLst/>
                <a:ea typeface="Calibri" panose="020F0502020204030204" pitchFamily="34" charset="0"/>
                <a:cs typeface="Calibri" panose="020F0502020204030204" pitchFamily="34" charset="0"/>
              </a:rPr>
              <a:t>vulnerable adult </a:t>
            </a:r>
            <a:r>
              <a:rPr lang="en-US" sz="1800" dirty="0">
                <a:effectLst/>
                <a:ea typeface="Calibri" panose="020F0502020204030204" pitchFamily="34" charset="0"/>
                <a:cs typeface="Calibri" panose="020F0502020204030204" pitchFamily="34" charset="0"/>
              </a:rPr>
              <a:t>by law as a person who is:</a:t>
            </a:r>
          </a:p>
          <a:p>
            <a:pPr marL="285750" indent="-285750" algn="just">
              <a:buFont typeface="Arial" panose="020B0604020202020204" pitchFamily="34" charset="0"/>
              <a:buChar char="•"/>
            </a:pPr>
            <a:endParaRPr lang="en-US" sz="1800" dirty="0">
              <a:effectLst/>
              <a:ea typeface="Calibri" panose="020F0502020204030204" pitchFamily="34" charset="0"/>
              <a:cs typeface="Calibri" panose="020F0502020204030204" pitchFamily="34" charset="0"/>
            </a:endParaRPr>
          </a:p>
          <a:p>
            <a:pPr marL="742950" lvl="1" indent="-285750" algn="just">
              <a:buFont typeface="Arial" panose="020B0604020202020204" pitchFamily="34" charset="0"/>
              <a:buChar char="•"/>
            </a:pPr>
            <a:r>
              <a:rPr lang="en-US" dirty="0">
                <a:effectLst/>
                <a:ea typeface="Calibri" panose="020F0502020204030204" pitchFamily="34" charset="0"/>
                <a:cs typeface="Calibri" panose="020F0502020204030204" pitchFamily="34" charset="0"/>
              </a:rPr>
              <a:t>60 years of age or older who has the functional, mental, or physical inability to care for himself or herself; or</a:t>
            </a:r>
          </a:p>
          <a:p>
            <a:pPr marL="742950" lvl="1" indent="-285750" algn="just">
              <a:buFont typeface="Arial" panose="020B0604020202020204" pitchFamily="34" charset="0"/>
              <a:buChar char="•"/>
            </a:pPr>
            <a:r>
              <a:rPr lang="en-US" dirty="0">
                <a:effectLst/>
                <a:ea typeface="Calibri" panose="020F0502020204030204" pitchFamily="34" charset="0"/>
                <a:cs typeface="Calibri" panose="020F0502020204030204" pitchFamily="34" charset="0"/>
              </a:rPr>
              <a:t>Is subject to a guardianship under RCW 11.130.265 or subject to conservatorship under RCW 11.130.360; or</a:t>
            </a:r>
          </a:p>
          <a:p>
            <a:pPr marL="742950" lvl="1" indent="-285750" algn="just">
              <a:buFont typeface="Arial" panose="020B0604020202020204" pitchFamily="34" charset="0"/>
              <a:buChar char="•"/>
            </a:pPr>
            <a:r>
              <a:rPr lang="en-US" dirty="0">
                <a:effectLst/>
                <a:ea typeface="Calibri" panose="020F0502020204030204" pitchFamily="34" charset="0"/>
                <a:cs typeface="Calibri" panose="020F0502020204030204" pitchFamily="34" charset="0"/>
              </a:rPr>
              <a:t>Who has a developmental disability as defined under RCW 71A.10.020; or</a:t>
            </a:r>
          </a:p>
          <a:p>
            <a:pPr marL="742950" lvl="1" indent="-285750" algn="just">
              <a:buFont typeface="Arial" panose="020B0604020202020204" pitchFamily="34" charset="0"/>
              <a:buChar char="•"/>
            </a:pPr>
            <a:r>
              <a:rPr lang="en-US" dirty="0">
                <a:effectLst/>
                <a:ea typeface="Calibri" panose="020F0502020204030204" pitchFamily="34" charset="0"/>
                <a:cs typeface="Calibri" panose="020F0502020204030204" pitchFamily="34" charset="0"/>
              </a:rPr>
              <a:t>Admitted to any facility; or</a:t>
            </a:r>
          </a:p>
          <a:p>
            <a:pPr marL="742950" lvl="1" indent="-285750" algn="just">
              <a:buFont typeface="Arial" panose="020B0604020202020204" pitchFamily="34" charset="0"/>
              <a:buChar char="•"/>
            </a:pPr>
            <a:r>
              <a:rPr lang="en-US" dirty="0">
                <a:effectLst/>
                <a:ea typeface="Calibri" panose="020F0502020204030204" pitchFamily="34" charset="0"/>
                <a:cs typeface="Calibri" panose="020F0502020204030204" pitchFamily="34" charset="0"/>
              </a:rPr>
              <a:t>Receiving services from home health, hospice, or home care agencies licensed or required to be licensed under chapter 70.127 RCW; or</a:t>
            </a:r>
          </a:p>
          <a:p>
            <a:pPr marL="742950" lvl="1" indent="-285750" algn="just">
              <a:buFont typeface="Arial" panose="020B0604020202020204" pitchFamily="34" charset="0"/>
              <a:buChar char="•"/>
            </a:pPr>
            <a:r>
              <a:rPr lang="en-US" dirty="0">
                <a:effectLst/>
                <a:ea typeface="Calibri" panose="020F0502020204030204" pitchFamily="34" charset="0"/>
                <a:cs typeface="Calibri" panose="020F0502020204030204" pitchFamily="34" charset="0"/>
              </a:rPr>
              <a:t>Receiving services from an individual provider; or</a:t>
            </a:r>
          </a:p>
          <a:p>
            <a:pPr marL="742950" lvl="1" indent="-285750" algn="just">
              <a:buFont typeface="Arial" panose="020B0604020202020204" pitchFamily="34" charset="0"/>
              <a:buChar char="•"/>
            </a:pPr>
            <a:r>
              <a:rPr lang="en-US" dirty="0">
                <a:effectLst/>
                <a:ea typeface="Calibri" panose="020F0502020204030204" pitchFamily="34" charset="0"/>
                <a:cs typeface="Calibri" panose="020F0502020204030204" pitchFamily="34" charset="0"/>
              </a:rPr>
              <a:t>Who self-directs his or her own care and receives services from a personal aide under chapter 74.39 RCW.</a:t>
            </a:r>
          </a:p>
        </p:txBody>
      </p:sp>
      <p:sp>
        <p:nvSpPr>
          <p:cNvPr id="12" name="TextBox 11">
            <a:extLst>
              <a:ext uri="{FF2B5EF4-FFF2-40B4-BE49-F238E27FC236}">
                <a16:creationId xmlns:a16="http://schemas.microsoft.com/office/drawing/2014/main" id="{0E97B09F-4C63-4484-9867-7F7C6BE3E098}"/>
              </a:ext>
            </a:extLst>
          </p:cNvPr>
          <p:cNvSpPr txBox="1"/>
          <p:nvPr/>
        </p:nvSpPr>
        <p:spPr>
          <a:xfrm>
            <a:off x="868218" y="445598"/>
            <a:ext cx="10159911" cy="499496"/>
          </a:xfrm>
          <a:prstGeom prst="rect">
            <a:avLst/>
          </a:prstGeom>
          <a:noFill/>
        </p:spPr>
        <p:txBody>
          <a:bodyPr wrap="square" rtlCol="0">
            <a:spAutoFit/>
          </a:bodyPr>
          <a:lstStyle/>
          <a:p>
            <a:pPr marL="0" marR="0">
              <a:lnSpc>
                <a:spcPct val="107000"/>
              </a:lnSpc>
              <a:spcBef>
                <a:spcPts val="0"/>
              </a:spcBef>
              <a:spcAft>
                <a:spcPts val="1125"/>
              </a:spcAft>
            </a:pPr>
            <a:r>
              <a:rPr lang="en-US" sz="2600" b="1" dirty="0">
                <a:ea typeface="Calibri" panose="020F0502020204030204" pitchFamily="34" charset="0"/>
                <a:cs typeface="Calibri" panose="020F0502020204030204" pitchFamily="34" charset="0"/>
              </a:rPr>
              <a:t>Adult Protective Services Updates</a:t>
            </a:r>
            <a:endParaRPr lang="en-US" sz="2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9934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F5B82C-3E28-419C-8A34-47155A65FC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3" name="Group 2">
            <a:extLst>
              <a:ext uri="{FF2B5EF4-FFF2-40B4-BE49-F238E27FC236}">
                <a16:creationId xmlns:a16="http://schemas.microsoft.com/office/drawing/2014/main" id="{BFA32109-A6FA-4791-9B23-6EBFE1B7C5C4}"/>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7F377A90-6212-4D1C-ACDC-076FD86FCF0D}"/>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697CDAB4-B837-47C1-A508-F52334149A81}"/>
                </a:ext>
              </a:extLst>
            </p:cNvPr>
            <p:cNvSpPr txBox="1">
              <a:spLocks/>
            </p:cNvSpPr>
            <p:nvPr/>
          </p:nvSpPr>
          <p:spPr>
            <a:xfrm>
              <a:off x="11398928" y="6391522"/>
              <a:ext cx="658259"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16</a:t>
              </a:fld>
              <a:endParaRPr lang="en-US" sz="1100" dirty="0">
                <a:solidFill>
                  <a:schemeClr val="tx1"/>
                </a:solidFill>
              </a:endParaRPr>
            </a:p>
          </p:txBody>
        </p:sp>
        <p:pic>
          <p:nvPicPr>
            <p:cNvPr id="7" name="Picture 6">
              <a:extLst>
                <a:ext uri="{FF2B5EF4-FFF2-40B4-BE49-F238E27FC236}">
                  <a16:creationId xmlns:a16="http://schemas.microsoft.com/office/drawing/2014/main" id="{DAE74414-6E47-427A-A98A-1241DEB484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11" name="Date Placeholder 3">
            <a:extLst>
              <a:ext uri="{FF2B5EF4-FFF2-40B4-BE49-F238E27FC236}">
                <a16:creationId xmlns:a16="http://schemas.microsoft.com/office/drawing/2014/main" id="{BDEBA2D4-C6EA-4C47-AC67-F921488C7552}"/>
              </a:ext>
            </a:extLst>
          </p:cNvPr>
          <p:cNvSpPr txBox="1">
            <a:spLocks/>
          </p:cNvSpPr>
          <p:nvPr/>
        </p:nvSpPr>
        <p:spPr>
          <a:xfrm>
            <a:off x="10632834" y="6391522"/>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08/10/2024</a:t>
            </a:r>
          </a:p>
        </p:txBody>
      </p:sp>
      <p:sp>
        <p:nvSpPr>
          <p:cNvPr id="5" name="TextBox 4">
            <a:extLst>
              <a:ext uri="{FF2B5EF4-FFF2-40B4-BE49-F238E27FC236}">
                <a16:creationId xmlns:a16="http://schemas.microsoft.com/office/drawing/2014/main" id="{8B7E99BB-B808-4B56-B2BF-CC48062DFCB1}"/>
              </a:ext>
            </a:extLst>
          </p:cNvPr>
          <p:cNvSpPr txBox="1"/>
          <p:nvPr/>
        </p:nvSpPr>
        <p:spPr>
          <a:xfrm>
            <a:off x="868218" y="911459"/>
            <a:ext cx="9764616" cy="5632311"/>
          </a:xfrm>
          <a:prstGeom prst="rect">
            <a:avLst/>
          </a:prstGeom>
          <a:noFill/>
        </p:spPr>
        <p:txBody>
          <a:bodyPr wrap="square" rtlCol="0">
            <a:spAutoFit/>
          </a:bodyPr>
          <a:lstStyle/>
          <a:p>
            <a:pPr algn="just"/>
            <a:r>
              <a:rPr lang="en-US" b="1" kern="100" dirty="0">
                <a:ea typeface="Calibri" panose="020F0502020204030204" pitchFamily="34" charset="0"/>
                <a:cs typeface="Times New Roman" panose="02020603050405020304" pitchFamily="18" charset="0"/>
              </a:rPr>
              <a:t>Adult Protective Services does not have the authority to:</a:t>
            </a:r>
          </a:p>
          <a:p>
            <a:pPr algn="just"/>
            <a:endParaRPr lang="en-US" b="1" kern="100" dirty="0">
              <a:ea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pPr>
            <a:r>
              <a:rPr lang="en-US" b="1" kern="100" dirty="0">
                <a:ea typeface="Calibri" panose="020F0502020204030204" pitchFamily="34" charset="0"/>
                <a:cs typeface="Times New Roman" panose="02020603050405020304" pitchFamily="18" charset="0"/>
              </a:rPr>
              <a:t>Remove a client against his or her own will</a:t>
            </a:r>
          </a:p>
          <a:p>
            <a:pPr marL="285750" indent="-285750" algn="just">
              <a:buFont typeface="Arial" panose="020B0604020202020204" pitchFamily="34" charset="0"/>
              <a:buChar char="•"/>
            </a:pPr>
            <a:r>
              <a:rPr lang="en-US" b="1" kern="100" dirty="0">
                <a:ea typeface="Calibri" panose="020F0502020204030204" pitchFamily="34" charset="0"/>
                <a:cs typeface="Times New Roman" panose="02020603050405020304" pitchFamily="18" charset="0"/>
              </a:rPr>
              <a:t>Detain or arrest an individual</a:t>
            </a:r>
          </a:p>
          <a:p>
            <a:pPr marL="285750" indent="-285750" algn="just">
              <a:buFont typeface="Arial" panose="020B0604020202020204" pitchFamily="34" charset="0"/>
              <a:buChar char="•"/>
            </a:pPr>
            <a:r>
              <a:rPr lang="en-US" b="1" kern="100" dirty="0">
                <a:ea typeface="Calibri" panose="020F0502020204030204" pitchFamily="34" charset="0"/>
                <a:cs typeface="Times New Roman" panose="02020603050405020304" pitchFamily="18" charset="0"/>
              </a:rPr>
              <a:t>Act as guardianship services</a:t>
            </a:r>
          </a:p>
          <a:p>
            <a:pPr marL="285750" indent="-285750" algn="just">
              <a:buFont typeface="Arial" panose="020B0604020202020204" pitchFamily="34" charset="0"/>
              <a:buChar char="•"/>
            </a:pPr>
            <a:r>
              <a:rPr lang="en-US" b="1" kern="100" dirty="0">
                <a:ea typeface="Calibri" panose="020F0502020204030204" pitchFamily="34" charset="0"/>
                <a:cs typeface="Times New Roman" panose="02020603050405020304" pitchFamily="18" charset="0"/>
              </a:rPr>
              <a:t>Act as emergency response (such as law enforcement or EMT)</a:t>
            </a:r>
          </a:p>
          <a:p>
            <a:pPr marL="285750" indent="-285750" algn="just">
              <a:buFont typeface="Arial" panose="020B0604020202020204" pitchFamily="34" charset="0"/>
              <a:buChar char="•"/>
            </a:pPr>
            <a:r>
              <a:rPr lang="en-US" b="1" kern="100" dirty="0">
                <a:ea typeface="Calibri" panose="020F0502020204030204" pitchFamily="34" charset="0"/>
                <a:cs typeface="Times New Roman" panose="02020603050405020304" pitchFamily="18" charset="0"/>
              </a:rPr>
              <a:t>Force people to accept services </a:t>
            </a:r>
          </a:p>
          <a:p>
            <a:pPr algn="just"/>
            <a:endParaRPr lang="en-US" kern="100" dirty="0">
              <a:ea typeface="Calibri" panose="020F0502020204030204" pitchFamily="34" charset="0"/>
              <a:cs typeface="Times New Roman" panose="02020603050405020304" pitchFamily="18" charset="0"/>
            </a:endParaRPr>
          </a:p>
          <a:p>
            <a:pPr algn="just"/>
            <a:r>
              <a:rPr lang="en-US" kern="100" dirty="0">
                <a:ea typeface="Calibri" panose="020F0502020204030204" pitchFamily="34" charset="0"/>
                <a:cs typeface="Times New Roman" panose="02020603050405020304" pitchFamily="18" charset="0"/>
              </a:rPr>
              <a:t>Mandatory reporters are professionals identified by law who </a:t>
            </a:r>
            <a:r>
              <a:rPr lang="en-US" b="1" kern="100" dirty="0">
                <a:ea typeface="Calibri" panose="020F0502020204030204" pitchFamily="34" charset="0"/>
                <a:cs typeface="Times New Roman" panose="02020603050405020304" pitchFamily="18" charset="0"/>
              </a:rPr>
              <a:t>must </a:t>
            </a:r>
            <a:r>
              <a:rPr lang="en-US" kern="100" dirty="0">
                <a:ea typeface="Calibri" panose="020F0502020204030204" pitchFamily="34" charset="0"/>
                <a:cs typeface="Times New Roman" panose="02020603050405020304" pitchFamily="18" charset="0"/>
              </a:rPr>
              <a:t>make a report to APS if they suspect the abuse, abandonment, neglect, or exploitation of a vulnerable adult has occurred. </a:t>
            </a:r>
          </a:p>
          <a:p>
            <a:pPr algn="just"/>
            <a:r>
              <a:rPr lang="en-US" kern="100" dirty="0">
                <a:ea typeface="Calibri" panose="020F0502020204030204" pitchFamily="34" charset="0"/>
                <a:cs typeface="Times New Roman" panose="02020603050405020304" pitchFamily="18" charset="0"/>
              </a:rPr>
              <a:t>Mandatory reporters must also make a report to </a:t>
            </a:r>
            <a:r>
              <a:rPr lang="en-US" b="1" kern="100" dirty="0">
                <a:ea typeface="Calibri" panose="020F0502020204030204" pitchFamily="34" charset="0"/>
                <a:cs typeface="Times New Roman" panose="02020603050405020304" pitchFamily="18" charset="0"/>
              </a:rPr>
              <a:t>law enforcement </a:t>
            </a:r>
            <a:r>
              <a:rPr lang="en-US" kern="100" dirty="0">
                <a:ea typeface="Calibri" panose="020F0502020204030204" pitchFamily="34" charset="0"/>
                <a:cs typeface="Times New Roman" panose="02020603050405020304" pitchFamily="18" charset="0"/>
              </a:rPr>
              <a:t>if they suspect a vulnerable adult has been sexually or physically assaulted, or if they have reasonable cause to believe that an act has caused fear of imminent harm.</a:t>
            </a:r>
          </a:p>
          <a:p>
            <a:pPr algn="just"/>
            <a:r>
              <a:rPr lang="en-US" kern="100" dirty="0">
                <a:ea typeface="Calibri" panose="020F0502020204030204" pitchFamily="34" charset="0"/>
                <a:cs typeface="Times New Roman" panose="02020603050405020304" pitchFamily="18" charset="0"/>
              </a:rPr>
              <a:t>Mandatory reporters may not have to make a report to law enforcement for some types of physical assault between two vulnerable adults. For these types of physical assault, see RCW 74.34.035(4).</a:t>
            </a:r>
          </a:p>
          <a:p>
            <a:pPr algn="just"/>
            <a:r>
              <a:rPr lang="en-US" kern="100" dirty="0">
                <a:ea typeface="Calibri" panose="020F0502020204030204" pitchFamily="34" charset="0"/>
                <a:cs typeface="Times New Roman" panose="02020603050405020304" pitchFamily="18" charset="0"/>
              </a:rPr>
              <a:t>Mandatory reporters are also required by law to report a death to the local </a:t>
            </a:r>
            <a:r>
              <a:rPr lang="en-US" b="1" kern="100" dirty="0">
                <a:ea typeface="Calibri" panose="020F0502020204030204" pitchFamily="34" charset="0"/>
                <a:cs typeface="Times New Roman" panose="02020603050405020304" pitchFamily="18" charset="0"/>
              </a:rPr>
              <a:t>Medical Examiner or Coroner </a:t>
            </a:r>
            <a:r>
              <a:rPr lang="en-US" kern="100" dirty="0">
                <a:ea typeface="Calibri" panose="020F0502020204030204" pitchFamily="34" charset="0"/>
                <a:cs typeface="Times New Roman" panose="02020603050405020304" pitchFamily="18" charset="0"/>
              </a:rPr>
              <a:t>if there is reason to suspect that the death of a vulnerable adult was caused by abuse.</a:t>
            </a:r>
          </a:p>
        </p:txBody>
      </p:sp>
      <p:sp>
        <p:nvSpPr>
          <p:cNvPr id="12" name="TextBox 11">
            <a:extLst>
              <a:ext uri="{FF2B5EF4-FFF2-40B4-BE49-F238E27FC236}">
                <a16:creationId xmlns:a16="http://schemas.microsoft.com/office/drawing/2014/main" id="{0E97B09F-4C63-4484-9867-7F7C6BE3E098}"/>
              </a:ext>
            </a:extLst>
          </p:cNvPr>
          <p:cNvSpPr txBox="1"/>
          <p:nvPr/>
        </p:nvSpPr>
        <p:spPr>
          <a:xfrm>
            <a:off x="868218" y="314230"/>
            <a:ext cx="10159911" cy="499496"/>
          </a:xfrm>
          <a:prstGeom prst="rect">
            <a:avLst/>
          </a:prstGeom>
          <a:noFill/>
        </p:spPr>
        <p:txBody>
          <a:bodyPr wrap="square" rtlCol="0">
            <a:spAutoFit/>
          </a:bodyPr>
          <a:lstStyle/>
          <a:p>
            <a:pPr marL="0" marR="0">
              <a:lnSpc>
                <a:spcPct val="107000"/>
              </a:lnSpc>
              <a:spcBef>
                <a:spcPts val="0"/>
              </a:spcBef>
              <a:spcAft>
                <a:spcPts val="1125"/>
              </a:spcAft>
            </a:pPr>
            <a:r>
              <a:rPr lang="en-US" sz="2600" b="1" dirty="0">
                <a:ea typeface="Calibri" panose="020F0502020204030204" pitchFamily="34" charset="0"/>
                <a:cs typeface="Calibri" panose="020F0502020204030204" pitchFamily="34" charset="0"/>
              </a:rPr>
              <a:t>More Adult Protective Services Updates</a:t>
            </a:r>
            <a:endParaRPr lang="en-US" sz="2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0474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F5B82C-3E28-419C-8A34-47155A65FC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3" name="Group 2">
            <a:extLst>
              <a:ext uri="{FF2B5EF4-FFF2-40B4-BE49-F238E27FC236}">
                <a16:creationId xmlns:a16="http://schemas.microsoft.com/office/drawing/2014/main" id="{BFA32109-A6FA-4791-9B23-6EBFE1B7C5C4}"/>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7F377A90-6212-4D1C-ACDC-076FD86FCF0D}"/>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697CDAB4-B837-47C1-A508-F52334149A81}"/>
                </a:ext>
              </a:extLst>
            </p:cNvPr>
            <p:cNvSpPr txBox="1">
              <a:spLocks/>
            </p:cNvSpPr>
            <p:nvPr/>
          </p:nvSpPr>
          <p:spPr>
            <a:xfrm>
              <a:off x="11398928" y="6391522"/>
              <a:ext cx="658259"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17</a:t>
              </a:fld>
              <a:endParaRPr lang="en-US" sz="1100" dirty="0">
                <a:solidFill>
                  <a:schemeClr val="tx1"/>
                </a:solidFill>
              </a:endParaRPr>
            </a:p>
          </p:txBody>
        </p:sp>
        <p:pic>
          <p:nvPicPr>
            <p:cNvPr id="7" name="Picture 6">
              <a:extLst>
                <a:ext uri="{FF2B5EF4-FFF2-40B4-BE49-F238E27FC236}">
                  <a16:creationId xmlns:a16="http://schemas.microsoft.com/office/drawing/2014/main" id="{DAE74414-6E47-427A-A98A-1241DEB484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11" name="Date Placeholder 3">
            <a:extLst>
              <a:ext uri="{FF2B5EF4-FFF2-40B4-BE49-F238E27FC236}">
                <a16:creationId xmlns:a16="http://schemas.microsoft.com/office/drawing/2014/main" id="{BDEBA2D4-C6EA-4C47-AC67-F921488C7552}"/>
              </a:ext>
            </a:extLst>
          </p:cNvPr>
          <p:cNvSpPr txBox="1">
            <a:spLocks/>
          </p:cNvSpPr>
          <p:nvPr/>
        </p:nvSpPr>
        <p:spPr>
          <a:xfrm>
            <a:off x="10632834" y="6391522"/>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08/10/2024</a:t>
            </a:r>
          </a:p>
        </p:txBody>
      </p:sp>
      <p:sp>
        <p:nvSpPr>
          <p:cNvPr id="5" name="TextBox 4">
            <a:extLst>
              <a:ext uri="{FF2B5EF4-FFF2-40B4-BE49-F238E27FC236}">
                <a16:creationId xmlns:a16="http://schemas.microsoft.com/office/drawing/2014/main" id="{8B7E99BB-B808-4B56-B2BF-CC48062DFCB1}"/>
              </a:ext>
            </a:extLst>
          </p:cNvPr>
          <p:cNvSpPr txBox="1"/>
          <p:nvPr/>
        </p:nvSpPr>
        <p:spPr>
          <a:xfrm>
            <a:off x="780295" y="730318"/>
            <a:ext cx="9764616" cy="5632311"/>
          </a:xfrm>
          <a:prstGeom prst="rect">
            <a:avLst/>
          </a:prstGeom>
          <a:noFill/>
        </p:spPr>
        <p:txBody>
          <a:bodyPr wrap="square" rtlCol="0">
            <a:spAutoFit/>
          </a:bodyPr>
          <a:lstStyle/>
          <a:p>
            <a:pPr marL="285750" indent="-285750" algn="just">
              <a:buFont typeface="Arial" panose="020B0604020202020204" pitchFamily="34" charset="0"/>
              <a:buChar char="•"/>
            </a:pPr>
            <a:r>
              <a:rPr lang="en-US" kern="100" dirty="0">
                <a:ea typeface="Calibri" panose="020F0502020204030204" pitchFamily="34" charset="0"/>
                <a:cs typeface="Times New Roman" panose="02020603050405020304" pitchFamily="18" charset="0"/>
              </a:rPr>
              <a:t>All reports will be screened by Adult Protective Services and/or Residential Care Services. </a:t>
            </a:r>
            <a:r>
              <a:rPr lang="en-US" b="1" kern="100" dirty="0">
                <a:ea typeface="Calibri" panose="020F0502020204030204" pitchFamily="34" charset="0"/>
                <a:cs typeface="Times New Roman" panose="02020603050405020304" pitchFamily="18" charset="0"/>
              </a:rPr>
              <a:t>If the person is in immediate danger, call 911</a:t>
            </a:r>
            <a:r>
              <a:rPr lang="en-US" kern="100" dirty="0">
                <a:ea typeface="Calibri" panose="020F0502020204030204" pitchFamily="34" charset="0"/>
                <a:cs typeface="Times New Roman" panose="02020603050405020304" pitchFamily="18" charset="0"/>
              </a:rPr>
              <a:t>. You do not need proof to report suspected abuse, and you do not need to give your name. If you are an employee making a mandated report on behalf of a licensed long-term care facility or certified supported living agency, please complete a Residential Care Services Online Report.</a:t>
            </a:r>
          </a:p>
          <a:p>
            <a:pPr marL="285750" indent="-285750" algn="just">
              <a:buFont typeface="Arial" panose="020B0604020202020204" pitchFamily="34" charset="0"/>
              <a:buChar char="•"/>
            </a:pPr>
            <a:r>
              <a:rPr lang="en-US" kern="100" dirty="0">
                <a:ea typeface="Calibri" panose="020F0502020204030204" pitchFamily="34" charset="0"/>
                <a:cs typeface="Times New Roman" panose="02020603050405020304" pitchFamily="18" charset="0"/>
              </a:rPr>
              <a:t>When you report, you will be asked to give the person’s name, address, contact information and details about why you are concerned. You will also be asked for your name and number or some way of contacting you if the investigator has follow-up questions. Unless there is a court action, law enforcement has been called in, or you agree, your identity is confidential. If you report in good faith, you cannot be held liable for any damages resulting from reporting.</a:t>
            </a:r>
          </a:p>
          <a:p>
            <a:pPr marL="285750" indent="-285750" algn="just">
              <a:buFont typeface="Arial" panose="020B0604020202020204" pitchFamily="34" charset="0"/>
              <a:buChar char="•"/>
            </a:pPr>
            <a:r>
              <a:rPr lang="en-US" kern="100" dirty="0">
                <a:ea typeface="Calibri" panose="020F0502020204030204" pitchFamily="34" charset="0"/>
                <a:cs typeface="Times New Roman" panose="02020603050405020304" pitchFamily="18" charset="0"/>
              </a:rPr>
              <a:t>With regard to false reports, the Revised Code of Washington (RCW) 74.34.053 Failure to report — False reports — Penalties, Section (2) states that:  a person who intentionally, maliciously, or in bad faith makes a false report of alleged abandonment, abuse, financial exploitation, or neglect of a vulnerable adult is guilty of a misdemeanor.</a:t>
            </a:r>
          </a:p>
          <a:p>
            <a:pPr marL="285750" indent="-285750" algn="just">
              <a:buFont typeface="Arial" panose="020B0604020202020204" pitchFamily="34" charset="0"/>
              <a:buChar char="•"/>
            </a:pPr>
            <a:r>
              <a:rPr lang="en-US" kern="100" dirty="0">
                <a:ea typeface="Calibri" panose="020F0502020204030204" pitchFamily="34" charset="0"/>
                <a:cs typeface="Times New Roman" panose="02020603050405020304" pitchFamily="18" charset="0"/>
              </a:rPr>
              <a:t>After APS receives a report, the report will be triaged and prioritized for investigation.  A DSHS staff member may contact the reporter for more information.  </a:t>
            </a:r>
            <a:r>
              <a:rPr lang="en-US" b="1" kern="100" dirty="0">
                <a:ea typeface="Calibri" panose="020F0502020204030204" pitchFamily="34" charset="0"/>
                <a:cs typeface="Times New Roman" panose="02020603050405020304" pitchFamily="18" charset="0"/>
              </a:rPr>
              <a:t>All reports are confidential (public disclosure or other state and federal regulations may apply).</a:t>
            </a:r>
          </a:p>
        </p:txBody>
      </p:sp>
      <p:sp>
        <p:nvSpPr>
          <p:cNvPr id="12" name="TextBox 11">
            <a:extLst>
              <a:ext uri="{FF2B5EF4-FFF2-40B4-BE49-F238E27FC236}">
                <a16:creationId xmlns:a16="http://schemas.microsoft.com/office/drawing/2014/main" id="{0E97B09F-4C63-4484-9867-7F7C6BE3E098}"/>
              </a:ext>
            </a:extLst>
          </p:cNvPr>
          <p:cNvSpPr txBox="1"/>
          <p:nvPr/>
        </p:nvSpPr>
        <p:spPr>
          <a:xfrm>
            <a:off x="723424" y="154908"/>
            <a:ext cx="10159911" cy="499496"/>
          </a:xfrm>
          <a:prstGeom prst="rect">
            <a:avLst/>
          </a:prstGeom>
          <a:noFill/>
        </p:spPr>
        <p:txBody>
          <a:bodyPr wrap="square" rtlCol="0">
            <a:spAutoFit/>
          </a:bodyPr>
          <a:lstStyle/>
          <a:p>
            <a:pPr marL="0" marR="0">
              <a:lnSpc>
                <a:spcPct val="107000"/>
              </a:lnSpc>
              <a:spcBef>
                <a:spcPts val="0"/>
              </a:spcBef>
              <a:spcAft>
                <a:spcPts val="1125"/>
              </a:spcAft>
            </a:pPr>
            <a:r>
              <a:rPr lang="en-US" sz="2600" b="1" dirty="0">
                <a:ea typeface="Calibri" panose="020F0502020204030204" pitchFamily="34" charset="0"/>
                <a:cs typeface="Calibri" panose="020F0502020204030204" pitchFamily="34" charset="0"/>
              </a:rPr>
              <a:t>More Adult Protective Services Updates</a:t>
            </a:r>
            <a:endParaRPr lang="en-US" sz="2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2993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F5B82C-3E28-419C-8A34-47155A65FC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3" name="Group 2">
            <a:extLst>
              <a:ext uri="{FF2B5EF4-FFF2-40B4-BE49-F238E27FC236}">
                <a16:creationId xmlns:a16="http://schemas.microsoft.com/office/drawing/2014/main" id="{BFA32109-A6FA-4791-9B23-6EBFE1B7C5C4}"/>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7F377A90-6212-4D1C-ACDC-076FD86FCF0D}"/>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697CDAB4-B837-47C1-A508-F52334149A81}"/>
                </a:ext>
              </a:extLst>
            </p:cNvPr>
            <p:cNvSpPr txBox="1">
              <a:spLocks/>
            </p:cNvSpPr>
            <p:nvPr/>
          </p:nvSpPr>
          <p:spPr>
            <a:xfrm>
              <a:off x="11398928" y="6391522"/>
              <a:ext cx="658259"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18</a:t>
              </a:fld>
              <a:endParaRPr lang="en-US" sz="1100" dirty="0">
                <a:solidFill>
                  <a:schemeClr val="tx1"/>
                </a:solidFill>
              </a:endParaRPr>
            </a:p>
          </p:txBody>
        </p:sp>
        <p:pic>
          <p:nvPicPr>
            <p:cNvPr id="7" name="Picture 6">
              <a:extLst>
                <a:ext uri="{FF2B5EF4-FFF2-40B4-BE49-F238E27FC236}">
                  <a16:creationId xmlns:a16="http://schemas.microsoft.com/office/drawing/2014/main" id="{DAE74414-6E47-427A-A98A-1241DEB484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11" name="Date Placeholder 3">
            <a:extLst>
              <a:ext uri="{FF2B5EF4-FFF2-40B4-BE49-F238E27FC236}">
                <a16:creationId xmlns:a16="http://schemas.microsoft.com/office/drawing/2014/main" id="{BDEBA2D4-C6EA-4C47-AC67-F921488C7552}"/>
              </a:ext>
            </a:extLst>
          </p:cNvPr>
          <p:cNvSpPr txBox="1">
            <a:spLocks/>
          </p:cNvSpPr>
          <p:nvPr/>
        </p:nvSpPr>
        <p:spPr>
          <a:xfrm>
            <a:off x="10632834" y="6391522"/>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08/10/2024</a:t>
            </a:r>
          </a:p>
        </p:txBody>
      </p:sp>
      <p:sp>
        <p:nvSpPr>
          <p:cNvPr id="5" name="TextBox 4">
            <a:extLst>
              <a:ext uri="{FF2B5EF4-FFF2-40B4-BE49-F238E27FC236}">
                <a16:creationId xmlns:a16="http://schemas.microsoft.com/office/drawing/2014/main" id="{E455342A-95D5-4F93-9DCE-BF20EB7438F6}"/>
              </a:ext>
            </a:extLst>
          </p:cNvPr>
          <p:cNvSpPr txBox="1"/>
          <p:nvPr/>
        </p:nvSpPr>
        <p:spPr>
          <a:xfrm>
            <a:off x="658278" y="320324"/>
            <a:ext cx="10727566" cy="6230167"/>
          </a:xfrm>
          <a:prstGeom prst="rect">
            <a:avLst/>
          </a:prstGeom>
          <a:noFill/>
        </p:spPr>
        <p:txBody>
          <a:bodyPr wrap="square" rtlCol="0">
            <a:spAutoFit/>
          </a:bodyPr>
          <a:lstStyle/>
          <a:p>
            <a:pPr marR="0">
              <a:lnSpc>
                <a:spcPct val="105000"/>
              </a:lnSpc>
              <a:spcBef>
                <a:spcPts val="0"/>
              </a:spcBef>
              <a:spcAft>
                <a:spcPts val="1200"/>
              </a:spcAft>
            </a:pPr>
            <a:r>
              <a:rPr lang="en-US" sz="2600" b="1" dirty="0">
                <a:effectLst/>
                <a:ea typeface="Calibri" panose="020F0502020204030204" pitchFamily="34" charset="0"/>
              </a:rPr>
              <a:t>RESOURCES</a:t>
            </a:r>
          </a:p>
          <a:p>
            <a:pPr marR="0">
              <a:lnSpc>
                <a:spcPct val="105000"/>
              </a:lnSpc>
              <a:spcBef>
                <a:spcPts val="0"/>
              </a:spcBef>
              <a:spcAft>
                <a:spcPts val="1200"/>
              </a:spcAft>
            </a:pPr>
            <a:r>
              <a:rPr lang="en-US" sz="1800" dirty="0">
                <a:effectLst/>
                <a:ea typeface="Calibri" panose="020F0502020204030204" pitchFamily="34" charset="0"/>
              </a:rPr>
              <a:t>For more comprehensive information about </a:t>
            </a:r>
            <a:r>
              <a:rPr lang="en-US" dirty="0">
                <a:ea typeface="Calibri" panose="020F0502020204030204" pitchFamily="34" charset="0"/>
              </a:rPr>
              <a:t>Medicaid caregiver</a:t>
            </a:r>
            <a:r>
              <a:rPr lang="en-US" sz="1800" dirty="0">
                <a:effectLst/>
                <a:ea typeface="Calibri" panose="020F0502020204030204" pitchFamily="34" charset="0"/>
              </a:rPr>
              <a:t> programs and other elder/disabled resources, visit </a:t>
            </a:r>
            <a:r>
              <a:rPr lang="en-US" sz="1800" b="1" dirty="0">
                <a:effectLst/>
                <a:ea typeface="Calibri" panose="020F0502020204030204" pitchFamily="34" charset="0"/>
              </a:rPr>
              <a:t>Washington Law Help </a:t>
            </a:r>
            <a:r>
              <a:rPr lang="en-US" sz="1800" dirty="0">
                <a:effectLst/>
                <a:ea typeface="Calibri" panose="020F0502020204030204" pitchFamily="34" charset="0"/>
              </a:rPr>
              <a:t>at </a:t>
            </a:r>
            <a:r>
              <a:rPr lang="en-US" sz="1800" b="1" dirty="0">
                <a:effectLst/>
                <a:ea typeface="Calibri" panose="020F0502020204030204" pitchFamily="34" charset="0"/>
              </a:rPr>
              <a:t>www.washingtonlawhelp.org</a:t>
            </a:r>
            <a:r>
              <a:rPr lang="en-US" sz="1800" dirty="0">
                <a:effectLst/>
                <a:ea typeface="Calibri" panose="020F0502020204030204" pitchFamily="34" charset="0"/>
              </a:rPr>
              <a:t>.  </a:t>
            </a:r>
          </a:p>
          <a:p>
            <a:pPr marR="0">
              <a:lnSpc>
                <a:spcPct val="105000"/>
              </a:lnSpc>
              <a:spcBef>
                <a:spcPts val="0"/>
              </a:spcBef>
              <a:spcAft>
                <a:spcPts val="1200"/>
              </a:spcAft>
            </a:pPr>
            <a:r>
              <a:rPr lang="en-US" sz="1800" u="none" strike="noStrike" dirty="0">
                <a:effectLst/>
                <a:ea typeface="Calibri" panose="020F0502020204030204" pitchFamily="34" charset="0"/>
              </a:rPr>
              <a:t>For more </a:t>
            </a:r>
            <a:r>
              <a:rPr lang="en-US" sz="1800" b="1" u="none" strike="noStrike" dirty="0">
                <a:effectLst/>
                <a:ea typeface="Calibri" panose="020F0502020204030204" pitchFamily="34" charset="0"/>
              </a:rPr>
              <a:t>information about Medicare benefits</a:t>
            </a:r>
            <a:r>
              <a:rPr lang="en-US" sz="1800" u="none" strike="noStrike" dirty="0">
                <a:effectLst/>
                <a:ea typeface="Calibri" panose="020F0502020204030204" pitchFamily="34" charset="0"/>
              </a:rPr>
              <a:t>, visit </a:t>
            </a:r>
            <a:r>
              <a:rPr lang="en-US" sz="1800" b="1" u="none" strike="noStrike" dirty="0">
                <a:effectLst/>
                <a:ea typeface="Calibri" panose="020F0502020204030204" pitchFamily="34" charset="0"/>
              </a:rPr>
              <a:t>www.medicare.gov </a:t>
            </a:r>
            <a:r>
              <a:rPr lang="en-US" sz="1800" u="none" strike="noStrike" dirty="0">
                <a:effectLst/>
                <a:ea typeface="Calibri" panose="020F0502020204030204" pitchFamily="34" charset="0"/>
              </a:rPr>
              <a:t>or </a:t>
            </a:r>
            <a:r>
              <a:rPr lang="en-US" sz="1800" b="1" u="none" strike="noStrike" dirty="0">
                <a:effectLst/>
                <a:ea typeface="Calibri" panose="020F0502020204030204" pitchFamily="34" charset="0"/>
              </a:rPr>
              <a:t>call 1-800-633-4227. </a:t>
            </a:r>
            <a:endParaRPr lang="en-US" sz="1800" b="1" dirty="0">
              <a:effectLst/>
              <a:ea typeface="Calibri" panose="020F0502020204030204" pitchFamily="34" charset="0"/>
            </a:endParaRPr>
          </a:p>
          <a:p>
            <a:pPr marR="0">
              <a:lnSpc>
                <a:spcPct val="105000"/>
              </a:lnSpc>
              <a:spcBef>
                <a:spcPts val="0"/>
              </a:spcBef>
              <a:spcAft>
                <a:spcPts val="1200"/>
              </a:spcAft>
            </a:pPr>
            <a:r>
              <a:rPr lang="en-US" sz="1800" u="none" strike="noStrike" dirty="0">
                <a:effectLst/>
                <a:ea typeface="Calibri" panose="020F0502020204030204" pitchFamily="34" charset="0"/>
              </a:rPr>
              <a:t>For more </a:t>
            </a:r>
            <a:r>
              <a:rPr lang="en-US" sz="1800" b="1" u="none" strike="noStrike" dirty="0">
                <a:effectLst/>
                <a:ea typeface="Calibri" panose="020F0502020204030204" pitchFamily="34" charset="0"/>
              </a:rPr>
              <a:t>information about Social Security benefits</a:t>
            </a:r>
            <a:r>
              <a:rPr lang="en-US" sz="1800" u="none" strike="noStrike" dirty="0">
                <a:effectLst/>
                <a:ea typeface="Calibri" panose="020F0502020204030204" pitchFamily="34" charset="0"/>
              </a:rPr>
              <a:t>, including online </a:t>
            </a:r>
            <a:r>
              <a:rPr lang="en-US" dirty="0">
                <a:ea typeface="Calibri" panose="020F0502020204030204" pitchFamily="34" charset="0"/>
              </a:rPr>
              <a:t>access through </a:t>
            </a:r>
            <a:r>
              <a:rPr lang="en-US" b="1" dirty="0">
                <a:ea typeface="Calibri" panose="020F0502020204030204" pitchFamily="34" charset="0"/>
                <a:hlinkClick r:id="rId3">
                  <a:extLst>
                    <a:ext uri="{A12FA001-AC4F-418D-AE19-62706E023703}">
                      <ahyp:hlinkClr xmlns:ahyp="http://schemas.microsoft.com/office/drawing/2018/hyperlinkcolor" val="tx"/>
                    </a:ext>
                  </a:extLst>
                </a:hlinkClick>
              </a:rPr>
              <a:t>https://www.ssa.gov/myaccount/</a:t>
            </a:r>
            <a:r>
              <a:rPr lang="en-US" b="1" dirty="0">
                <a:ea typeface="Calibri" panose="020F0502020204030204" pitchFamily="34" charset="0"/>
              </a:rPr>
              <a:t> ,</a:t>
            </a:r>
            <a:r>
              <a:rPr lang="en-US" dirty="0">
                <a:ea typeface="Calibri" panose="020F0502020204030204" pitchFamily="34" charset="0"/>
              </a:rPr>
              <a:t> </a:t>
            </a:r>
            <a:r>
              <a:rPr lang="en-US" sz="1800" u="none" strike="noStrike" dirty="0">
                <a:effectLst/>
                <a:ea typeface="Calibri" panose="020F0502020204030204" pitchFamily="34" charset="0"/>
              </a:rPr>
              <a:t>visit </a:t>
            </a:r>
            <a:r>
              <a:rPr lang="en-US" sz="1800" b="1" u="none" strike="noStrike" dirty="0">
                <a:effectLst/>
                <a:ea typeface="Calibri" panose="020F0502020204030204" pitchFamily="34" charset="0"/>
              </a:rPr>
              <a:t>www.socialsecurity.gov </a:t>
            </a:r>
            <a:r>
              <a:rPr lang="en-US" sz="1800" u="none" strike="noStrike" dirty="0">
                <a:effectLst/>
                <a:ea typeface="Calibri" panose="020F0502020204030204" pitchFamily="34" charset="0"/>
              </a:rPr>
              <a:t>or call </a:t>
            </a:r>
            <a:r>
              <a:rPr lang="en-US" sz="1800" b="1" u="none" strike="noStrike" dirty="0">
                <a:effectLst/>
                <a:ea typeface="Calibri" panose="020F0502020204030204" pitchFamily="34" charset="0"/>
              </a:rPr>
              <a:t>1-800-772-1213 </a:t>
            </a:r>
            <a:r>
              <a:rPr lang="en-US" sz="1800" u="none" strike="noStrike" dirty="0">
                <a:effectLst/>
                <a:ea typeface="Calibri" panose="020F0502020204030204" pitchFamily="34" charset="0"/>
              </a:rPr>
              <a:t>.</a:t>
            </a:r>
          </a:p>
          <a:p>
            <a:pPr marR="0">
              <a:lnSpc>
                <a:spcPct val="105000"/>
              </a:lnSpc>
              <a:spcBef>
                <a:spcPts val="0"/>
              </a:spcBef>
              <a:spcAft>
                <a:spcPts val="1200"/>
              </a:spcAft>
            </a:pPr>
            <a:r>
              <a:rPr lang="en-US" sz="1800" u="none" strike="noStrike" dirty="0">
                <a:effectLst/>
                <a:ea typeface="Calibri" panose="020F0502020204030204" pitchFamily="34" charset="0"/>
              </a:rPr>
              <a:t>To </a:t>
            </a:r>
            <a:r>
              <a:rPr lang="en-US" sz="1800" b="1" u="none" strike="noStrike" dirty="0">
                <a:effectLst/>
                <a:ea typeface="Calibri" panose="020F0502020204030204" pitchFamily="34" charset="0"/>
              </a:rPr>
              <a:t>apply </a:t>
            </a:r>
            <a:r>
              <a:rPr lang="en-US" b="1" dirty="0">
                <a:ea typeface="Calibri" panose="020F0502020204030204" pitchFamily="34" charset="0"/>
              </a:rPr>
              <a:t>for </a:t>
            </a:r>
            <a:r>
              <a:rPr lang="en-US" sz="1800" b="1" u="none" strike="noStrike" dirty="0">
                <a:effectLst/>
                <a:ea typeface="Calibri" panose="020F0502020204030204" pitchFamily="34" charset="0"/>
              </a:rPr>
              <a:t>COPES, TSOA, or SNF Medicaid for a client already on Medicare</a:t>
            </a:r>
            <a:r>
              <a:rPr lang="en-US" sz="1800" u="none" strike="noStrike" dirty="0">
                <a:effectLst/>
                <a:ea typeface="Calibri" panose="020F0502020204030204" pitchFamily="34" charset="0"/>
              </a:rPr>
              <a:t>, visit </a:t>
            </a:r>
            <a:r>
              <a:rPr lang="en-US" sz="1800" b="1" u="none" strike="noStrike" dirty="0">
                <a:effectLst/>
                <a:ea typeface="Calibri" panose="020F0502020204030204" pitchFamily="34" charset="0"/>
              </a:rPr>
              <a:t>www.washingtonconnection.org</a:t>
            </a:r>
            <a:r>
              <a:rPr lang="en-US" sz="1800" u="none" strike="noStrike" dirty="0">
                <a:effectLst/>
                <a:ea typeface="Calibri" panose="020F0502020204030204" pitchFamily="34" charset="0"/>
              </a:rPr>
              <a:t>.   </a:t>
            </a:r>
            <a:endParaRPr lang="en-US" sz="1800" dirty="0">
              <a:effectLst/>
              <a:ea typeface="Calibri" panose="020F0502020204030204" pitchFamily="34" charset="0"/>
            </a:endParaRPr>
          </a:p>
          <a:p>
            <a:pPr marR="0">
              <a:lnSpc>
                <a:spcPct val="105000"/>
              </a:lnSpc>
              <a:spcBef>
                <a:spcPts val="0"/>
              </a:spcBef>
              <a:spcAft>
                <a:spcPts val="1200"/>
              </a:spcAft>
            </a:pPr>
            <a:r>
              <a:rPr lang="en-US" sz="1800" u="none" strike="noStrike" dirty="0">
                <a:effectLst/>
                <a:ea typeface="Calibri" panose="020F0502020204030204" pitchFamily="34" charset="0"/>
              </a:rPr>
              <a:t>For more information and assistance to apply for these Medicaid programs, the </a:t>
            </a:r>
            <a:r>
              <a:rPr lang="en-US" sz="1800" b="1" u="none" strike="noStrike" dirty="0">
                <a:effectLst/>
                <a:ea typeface="Calibri" panose="020F0502020204030204" pitchFamily="34" charset="0"/>
              </a:rPr>
              <a:t>Family Caregiver Support Program (a non-Medicaid in-home care program)</a:t>
            </a:r>
            <a:r>
              <a:rPr lang="en-US" sz="1800" u="none" strike="noStrike" dirty="0">
                <a:effectLst/>
                <a:ea typeface="Calibri" panose="020F0502020204030204" pitchFamily="34" charset="0"/>
              </a:rPr>
              <a:t>, and many other elder/disabled programs and services available through our Pierce County ADRC, visit </a:t>
            </a:r>
            <a:r>
              <a:rPr lang="en-US" sz="1800" b="1" u="none" strike="noStrike" dirty="0">
                <a:effectLst/>
                <a:ea typeface="Calibri" panose="020F0502020204030204" pitchFamily="34" charset="0"/>
              </a:rPr>
              <a:t>www.pierceadrc.org </a:t>
            </a:r>
            <a:r>
              <a:rPr lang="en-US" sz="1800" u="none" strike="noStrike" dirty="0">
                <a:effectLst/>
                <a:ea typeface="Calibri" panose="020F0502020204030204" pitchFamily="34" charset="0"/>
              </a:rPr>
              <a:t>or call </a:t>
            </a:r>
            <a:r>
              <a:rPr lang="en-US" sz="1800" b="1" u="none" strike="noStrike" dirty="0">
                <a:effectLst/>
                <a:ea typeface="Calibri" panose="020F0502020204030204" pitchFamily="34" charset="0"/>
              </a:rPr>
              <a:t>253-798-4600</a:t>
            </a:r>
            <a:r>
              <a:rPr lang="en-US" sz="1800" u="none" strike="noStrike" dirty="0">
                <a:effectLst/>
                <a:ea typeface="Calibri" panose="020F0502020204030204" pitchFamily="34" charset="0"/>
              </a:rPr>
              <a:t>.  </a:t>
            </a:r>
          </a:p>
          <a:p>
            <a:pPr marR="0">
              <a:lnSpc>
                <a:spcPct val="105000"/>
              </a:lnSpc>
              <a:spcBef>
                <a:spcPts val="0"/>
              </a:spcBef>
              <a:spcAft>
                <a:spcPts val="1200"/>
              </a:spcAft>
            </a:pPr>
            <a:r>
              <a:rPr lang="en-US" b="1" dirty="0">
                <a:ea typeface="Calibri" panose="020F0502020204030204" pitchFamily="34" charset="0"/>
              </a:rPr>
              <a:t>Pierce County Long-Term Care Ombudsman</a:t>
            </a:r>
            <a:r>
              <a:rPr lang="en-US" dirty="0">
                <a:ea typeface="Calibri" panose="020F0502020204030204" pitchFamily="34" charset="0"/>
              </a:rPr>
              <a:t> at phone </a:t>
            </a:r>
            <a:r>
              <a:rPr lang="en-US" b="1" dirty="0">
                <a:ea typeface="Calibri" panose="020F0502020204030204" pitchFamily="34" charset="0"/>
              </a:rPr>
              <a:t>253-798-3789 </a:t>
            </a:r>
            <a:r>
              <a:rPr lang="en-US" dirty="0">
                <a:ea typeface="Calibri" panose="020F0502020204030204" pitchFamily="34" charset="0"/>
              </a:rPr>
              <a:t>or email </a:t>
            </a:r>
            <a:r>
              <a:rPr lang="en-US" b="1" dirty="0">
                <a:ea typeface="Calibri" panose="020F0502020204030204" pitchFamily="34" charset="0"/>
                <a:hlinkClick r:id="rId4">
                  <a:extLst>
                    <a:ext uri="{A12FA001-AC4F-418D-AE19-62706E023703}">
                      <ahyp:hlinkClr xmlns:ahyp="http://schemas.microsoft.com/office/drawing/2018/hyperlinkcolor" val="tx"/>
                    </a:ext>
                  </a:extLst>
                </a:hlinkClick>
              </a:rPr>
              <a:t>LTCOmbudsintake@piercecountywa.gov</a:t>
            </a:r>
            <a:r>
              <a:rPr lang="en-US" b="1" dirty="0">
                <a:ea typeface="Calibri" panose="020F0502020204030204" pitchFamily="34" charset="0"/>
              </a:rPr>
              <a:t>  </a:t>
            </a:r>
            <a:r>
              <a:rPr lang="en-US" dirty="0">
                <a:ea typeface="Calibri" panose="020F0502020204030204" pitchFamily="34" charset="0"/>
              </a:rPr>
              <a:t>or website </a:t>
            </a:r>
            <a:r>
              <a:rPr lang="en-US" b="1" dirty="0">
                <a:ea typeface="Calibri" panose="020F0502020204030204" pitchFamily="34" charset="0"/>
                <a:hlinkClick r:id="rId5">
                  <a:extLst>
                    <a:ext uri="{A12FA001-AC4F-418D-AE19-62706E023703}">
                      <ahyp:hlinkClr xmlns:ahyp="http://schemas.microsoft.com/office/drawing/2018/hyperlinkcolor" val="tx"/>
                    </a:ext>
                  </a:extLst>
                </a:hlinkClick>
              </a:rPr>
              <a:t>https://www.piercecountywa.gov/607/Long-Term-Care-Ombudsman-Program</a:t>
            </a:r>
            <a:r>
              <a:rPr lang="en-US" b="1" dirty="0">
                <a:ea typeface="Calibri" panose="020F0502020204030204" pitchFamily="34" charset="0"/>
              </a:rPr>
              <a:t> </a:t>
            </a:r>
          </a:p>
          <a:p>
            <a:pPr marR="0">
              <a:lnSpc>
                <a:spcPct val="105000"/>
              </a:lnSpc>
              <a:spcBef>
                <a:spcPts val="0"/>
              </a:spcBef>
              <a:spcAft>
                <a:spcPts val="1200"/>
              </a:spcAft>
            </a:pPr>
            <a:r>
              <a:rPr lang="en-US" b="1" dirty="0">
                <a:ea typeface="Calibri" panose="020F0502020204030204" pitchFamily="34" charset="0"/>
              </a:rPr>
              <a:t>Adult Protective Services </a:t>
            </a:r>
            <a:r>
              <a:rPr lang="en-US" dirty="0">
                <a:ea typeface="Calibri" panose="020F0502020204030204" pitchFamily="34" charset="0"/>
              </a:rPr>
              <a:t>at phone </a:t>
            </a:r>
            <a:r>
              <a:rPr lang="en-US" b="1" dirty="0">
                <a:ea typeface="Calibri" panose="020F0502020204030204" pitchFamily="34" charset="0"/>
              </a:rPr>
              <a:t>1-877-734-6277</a:t>
            </a:r>
            <a:r>
              <a:rPr lang="en-US" dirty="0">
                <a:ea typeface="Calibri" panose="020F0502020204030204" pitchFamily="34" charset="0"/>
              </a:rPr>
              <a:t> and </a:t>
            </a:r>
            <a:r>
              <a:rPr lang="en-US" b="1" dirty="0">
                <a:ea typeface="Calibri" panose="020F0502020204030204" pitchFamily="34" charset="0"/>
                <a:hlinkClick r:id="rId6">
                  <a:extLst>
                    <a:ext uri="{A12FA001-AC4F-418D-AE19-62706E023703}">
                      <ahyp:hlinkClr xmlns:ahyp="http://schemas.microsoft.com/office/drawing/2018/hyperlinkcolor" val="tx"/>
                    </a:ext>
                  </a:extLst>
                </a:hlinkClick>
              </a:rPr>
              <a:t>https://www.dshs.wa.gov/altsa/adult-protective-services-aps</a:t>
            </a:r>
            <a:r>
              <a:rPr lang="en-US" b="1" dirty="0">
                <a:ea typeface="Calibri" panose="020F0502020204030204" pitchFamily="34" charset="0"/>
              </a:rPr>
              <a:t> </a:t>
            </a:r>
            <a:endParaRPr lang="en-US" b="1" dirty="0"/>
          </a:p>
        </p:txBody>
      </p:sp>
    </p:spTree>
    <p:extLst>
      <p:ext uri="{BB962C8B-B14F-4D97-AF65-F5344CB8AC3E}">
        <p14:creationId xmlns:p14="http://schemas.microsoft.com/office/powerpoint/2010/main" val="3624428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3D6DCD3E-044C-441A-A956-9DCF1752A659}"/>
              </a:ext>
            </a:extLst>
          </p:cNvPr>
          <p:cNvSpPr txBox="1"/>
          <p:nvPr/>
        </p:nvSpPr>
        <p:spPr>
          <a:xfrm>
            <a:off x="134813" y="3446191"/>
            <a:ext cx="11901739" cy="584775"/>
          </a:xfrm>
          <a:prstGeom prst="rect">
            <a:avLst/>
          </a:prstGeom>
          <a:noFill/>
        </p:spPr>
        <p:txBody>
          <a:bodyPr wrap="square" rtlCol="0">
            <a:spAutoFit/>
          </a:bodyPr>
          <a:lstStyle/>
          <a:p>
            <a:pPr algn="ctr"/>
            <a:endParaRPr lang="en-US" sz="1600" dirty="0">
              <a:effectLst/>
              <a:ea typeface="Times New Roman" panose="02020603050405020304" pitchFamily="18" charset="0"/>
              <a:cs typeface="Times New Roman" panose="02020603050405020304" pitchFamily="18" charset="0"/>
            </a:endParaRPr>
          </a:p>
          <a:p>
            <a:pPr algn="ctr"/>
            <a:endParaRPr lang="en-US" sz="1600" dirty="0">
              <a:latin typeface="+mj-lt"/>
            </a:endParaRPr>
          </a:p>
        </p:txBody>
      </p:sp>
      <p:sp>
        <p:nvSpPr>
          <p:cNvPr id="15" name="TextBox 14">
            <a:extLst>
              <a:ext uri="{FF2B5EF4-FFF2-40B4-BE49-F238E27FC236}">
                <a16:creationId xmlns:a16="http://schemas.microsoft.com/office/drawing/2014/main" id="{BEE8010B-0C25-4FCD-A69A-F5DC2BFE88CD}"/>
              </a:ext>
            </a:extLst>
          </p:cNvPr>
          <p:cNvSpPr txBox="1"/>
          <p:nvPr/>
        </p:nvSpPr>
        <p:spPr>
          <a:xfrm>
            <a:off x="279942" y="2021760"/>
            <a:ext cx="11680410" cy="1200329"/>
          </a:xfrm>
          <a:prstGeom prst="rect">
            <a:avLst/>
          </a:prstGeom>
          <a:noFill/>
        </p:spPr>
        <p:txBody>
          <a:bodyPr wrap="square" rtlCol="0">
            <a:spAutoFit/>
          </a:bodyPr>
          <a:lstStyle/>
          <a:p>
            <a:pPr algn="ctr">
              <a:spcAft>
                <a:spcPts val="600"/>
              </a:spcAft>
            </a:pPr>
            <a:r>
              <a:rPr lang="en-US" dirty="0">
                <a:ea typeface="Calibri" panose="020F0502020204030204" pitchFamily="34" charset="0"/>
                <a:cs typeface="Times New Roman" panose="02020603050405020304" pitchFamily="18" charset="0"/>
              </a:rPr>
              <a:t>Matt Santelli has worked at Pierce County Human Services for 23 years.  He is currently employed there as an Education and Outreach Specialist on the Aging and Disability Resources Team.  Matt enjoys teaching the elder and disabled adult population of Pierce County about Medicare and Medicaid, so that they can better understand these important programs.  </a:t>
            </a:r>
            <a:endParaRPr lang="en-US" dirty="0">
              <a:effectLst/>
              <a:ea typeface="Calibri" panose="020F0502020204030204" pitchFamily="34" charset="0"/>
              <a:cs typeface="Times New Roman" panose="02020603050405020304" pitchFamily="18" charset="0"/>
            </a:endParaRPr>
          </a:p>
        </p:txBody>
      </p:sp>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8C093292-AC66-42C9-BCD2-9AFDBC7BA5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13" name="Group 12">
            <a:extLst>
              <a:ext uri="{FF2B5EF4-FFF2-40B4-BE49-F238E27FC236}">
                <a16:creationId xmlns:a16="http://schemas.microsoft.com/office/drawing/2014/main" id="{8DC9DDD1-24A6-4E19-B1FA-BCF676804DFE}"/>
              </a:ext>
            </a:extLst>
          </p:cNvPr>
          <p:cNvGrpSpPr/>
          <p:nvPr/>
        </p:nvGrpSpPr>
        <p:grpSpPr>
          <a:xfrm>
            <a:off x="10058400" y="6295053"/>
            <a:ext cx="2133600" cy="562947"/>
            <a:chOff x="10058400" y="6295053"/>
            <a:chExt cx="2133600" cy="562947"/>
          </a:xfrm>
        </p:grpSpPr>
        <p:sp>
          <p:nvSpPr>
            <p:cNvPr id="16" name="Rectangle 15">
              <a:extLst>
                <a:ext uri="{FF2B5EF4-FFF2-40B4-BE49-F238E27FC236}">
                  <a16:creationId xmlns:a16="http://schemas.microsoft.com/office/drawing/2014/main" id="{07DF6FEC-D62B-44C6-9764-77B84132CAC7}"/>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Date Placeholder 3">
              <a:extLst>
                <a:ext uri="{FF2B5EF4-FFF2-40B4-BE49-F238E27FC236}">
                  <a16:creationId xmlns:a16="http://schemas.microsoft.com/office/drawing/2014/main" id="{A1EA9926-B9B1-4204-B984-DB1B71A318C5}"/>
                </a:ext>
              </a:extLst>
            </p:cNvPr>
            <p:cNvSpPr txBox="1">
              <a:spLocks/>
            </p:cNvSpPr>
            <p:nvPr/>
          </p:nvSpPr>
          <p:spPr>
            <a:xfrm>
              <a:off x="10632834" y="6391522"/>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08/10/2024</a:t>
              </a:r>
            </a:p>
          </p:txBody>
        </p:sp>
        <p:sp>
          <p:nvSpPr>
            <p:cNvPr id="19" name="Slide Number Placeholder 5">
              <a:extLst>
                <a:ext uri="{FF2B5EF4-FFF2-40B4-BE49-F238E27FC236}">
                  <a16:creationId xmlns:a16="http://schemas.microsoft.com/office/drawing/2014/main" id="{17F12C2F-779E-4369-B5C6-6A2639F94660}"/>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2</a:t>
              </a:fld>
              <a:endParaRPr lang="en-US" sz="1100" dirty="0">
                <a:solidFill>
                  <a:schemeClr val="tx1"/>
                </a:solidFill>
              </a:endParaRPr>
            </a:p>
          </p:txBody>
        </p:sp>
        <p:pic>
          <p:nvPicPr>
            <p:cNvPr id="20" name="Picture 19">
              <a:extLst>
                <a:ext uri="{FF2B5EF4-FFF2-40B4-BE49-F238E27FC236}">
                  <a16:creationId xmlns:a16="http://schemas.microsoft.com/office/drawing/2014/main" id="{13B12E9E-FA8B-40C6-9C28-292D0BA558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spTree>
    <p:extLst>
      <p:ext uri="{BB962C8B-B14F-4D97-AF65-F5344CB8AC3E}">
        <p14:creationId xmlns:p14="http://schemas.microsoft.com/office/powerpoint/2010/main" val="3755946447"/>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9824AD-8005-4985-88B2-2C59257CAE6E}"/>
              </a:ext>
            </a:extLst>
          </p:cNvPr>
          <p:cNvSpPr txBox="1"/>
          <p:nvPr/>
        </p:nvSpPr>
        <p:spPr>
          <a:xfrm>
            <a:off x="844242" y="1260587"/>
            <a:ext cx="10488776" cy="2663934"/>
          </a:xfrm>
          <a:prstGeom prst="rect">
            <a:avLst/>
          </a:prstGeom>
          <a:noFill/>
        </p:spPr>
        <p:txBody>
          <a:bodyPr wrap="square" lIns="91440" tIns="45720" rIns="91440" bIns="45720" rtlCol="0" anchor="t">
            <a:spAutoFit/>
          </a:bodyPr>
          <a:lstStyle/>
          <a:p>
            <a:pPr algn="just">
              <a:lnSpc>
                <a:spcPct val="107000"/>
              </a:lnSpc>
              <a:spcAft>
                <a:spcPts val="800"/>
              </a:spcAft>
            </a:pPr>
            <a:r>
              <a:rPr lang="en-US" sz="1800" dirty="0">
                <a:effectLst/>
                <a:ea typeface="Calibri" panose="020F0502020204030204" pitchFamily="34" charset="0"/>
                <a:cs typeface="Times New Roman" panose="02020603050405020304" pitchFamily="18" charset="0"/>
              </a:rPr>
              <a:t> </a:t>
            </a:r>
          </a:p>
          <a:p>
            <a:pPr marL="0" marR="0">
              <a:lnSpc>
                <a:spcPct val="113000"/>
              </a:lnSpc>
              <a:spcBef>
                <a:spcPts val="0"/>
              </a:spcBef>
              <a:spcAft>
                <a:spcPts val="800"/>
              </a:spcAft>
            </a:pPr>
            <a:r>
              <a:rPr lang="en-US" sz="1800" b="1" dirty="0">
                <a:effectLst/>
                <a:ea typeface="Times New Roman" panose="02020603050405020304" pitchFamily="18" charset="0"/>
              </a:rPr>
              <a:t>Disclaimer</a:t>
            </a:r>
            <a:r>
              <a:rPr lang="en-US" sz="1800" dirty="0">
                <a:effectLst/>
                <a:ea typeface="Times New Roman" panose="02020603050405020304" pitchFamily="18" charset="0"/>
              </a:rPr>
              <a:t>:  </a:t>
            </a:r>
            <a:r>
              <a:rPr lang="en-US" sz="1800" kern="1200" dirty="0">
                <a:effectLst/>
                <a:ea typeface="Calibri" panose="020F0502020204030204" pitchFamily="34" charset="0"/>
              </a:rPr>
              <a:t>The information provided during this presentation is not intended to serve as an exhaustive review of client eligibility and client obligations required through Medicaid coverage and/or specific Medicaid programs, Social Security, or Adult Protective Services.  Medicaid eligibility depends upon client income, resources, and functional need, as determined by DSHS financial workers and social workers.  Medicaid / Social Security / Adult Protective Services eligibility and obligations can change over time, so as a result, today’s presentation reflects the presenter’s best knowledge of Medicaid programs at the time of the presentation.    </a:t>
            </a:r>
            <a:endParaRPr lang="en-US" sz="2200" b="1" dirty="0">
              <a:effectLst/>
              <a:ea typeface="Times New Roman" panose="02020603050405020304" pitchFamily="18" charset="0"/>
              <a:cs typeface="Times New Roman" panose="02020603050405020304" pitchFamily="18" charset="0"/>
            </a:endParaRPr>
          </a:p>
        </p:txBody>
      </p:sp>
      <p:grpSp>
        <p:nvGrpSpPr>
          <p:cNvPr id="3" name="Group 2">
            <a:extLst>
              <a:ext uri="{FF2B5EF4-FFF2-40B4-BE49-F238E27FC236}">
                <a16:creationId xmlns:a16="http://schemas.microsoft.com/office/drawing/2014/main" id="{FDBA77CC-4C7C-4776-A928-069A91CDBC8E}"/>
              </a:ext>
            </a:extLst>
          </p:cNvPr>
          <p:cNvGrpSpPr/>
          <p:nvPr/>
        </p:nvGrpSpPr>
        <p:grpSpPr>
          <a:xfrm>
            <a:off x="10058400" y="6295053"/>
            <a:ext cx="2133600" cy="562947"/>
            <a:chOff x="10058400" y="6295053"/>
            <a:chExt cx="2133600" cy="562947"/>
          </a:xfrm>
        </p:grpSpPr>
        <p:sp>
          <p:nvSpPr>
            <p:cNvPr id="4" name="Rectangle 3">
              <a:extLst>
                <a:ext uri="{FF2B5EF4-FFF2-40B4-BE49-F238E27FC236}">
                  <a16:creationId xmlns:a16="http://schemas.microsoft.com/office/drawing/2014/main" id="{5A92E36D-E3D0-43E1-A45C-36F51517979D}"/>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0FDEC111-25C9-4E56-9E0D-E688F31F758A}"/>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3</a:t>
              </a:fld>
              <a:endParaRPr lang="en-US" sz="1100" dirty="0">
                <a:solidFill>
                  <a:schemeClr val="tx1"/>
                </a:solidFill>
              </a:endParaRPr>
            </a:p>
          </p:txBody>
        </p:sp>
        <p:pic>
          <p:nvPicPr>
            <p:cNvPr id="7" name="Picture 6">
              <a:extLst>
                <a:ext uri="{FF2B5EF4-FFF2-40B4-BE49-F238E27FC236}">
                  <a16:creationId xmlns:a16="http://schemas.microsoft.com/office/drawing/2014/main" id="{C289E6D2-F36E-4EAE-A3C2-420A94A65B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sp>
        <p:nvSpPr>
          <p:cNvPr id="9" name="Date Placeholder 3">
            <a:extLst>
              <a:ext uri="{FF2B5EF4-FFF2-40B4-BE49-F238E27FC236}">
                <a16:creationId xmlns:a16="http://schemas.microsoft.com/office/drawing/2014/main" id="{70176F2B-5A1F-4832-A569-9941839DA39C}"/>
              </a:ext>
            </a:extLst>
          </p:cNvPr>
          <p:cNvSpPr txBox="1">
            <a:spLocks/>
          </p:cNvSpPr>
          <p:nvPr/>
        </p:nvSpPr>
        <p:spPr>
          <a:xfrm>
            <a:off x="10632834" y="6391522"/>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08/10/2024</a:t>
            </a:r>
          </a:p>
        </p:txBody>
      </p:sp>
      <p:pic>
        <p:nvPicPr>
          <p:cNvPr id="8" name="Picture 7">
            <a:extLst>
              <a:ext uri="{FF2B5EF4-FFF2-40B4-BE49-F238E27FC236}">
                <a16:creationId xmlns:a16="http://schemas.microsoft.com/office/drawing/2014/main" id="{3BBE068F-6FE9-4E7A-BF93-217A11B151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Tree>
    <p:extLst>
      <p:ext uri="{BB962C8B-B14F-4D97-AF65-F5344CB8AC3E}">
        <p14:creationId xmlns:p14="http://schemas.microsoft.com/office/powerpoint/2010/main" val="380030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02FE4887-F9A8-41F7-884E-1BDA990EF40D}"/>
              </a:ext>
            </a:extLst>
          </p:cNvPr>
          <p:cNvGrpSpPr/>
          <p:nvPr/>
        </p:nvGrpSpPr>
        <p:grpSpPr>
          <a:xfrm>
            <a:off x="10050649" y="6292610"/>
            <a:ext cx="2133600" cy="562947"/>
            <a:chOff x="10058400" y="6295053"/>
            <a:chExt cx="2133600" cy="562947"/>
          </a:xfrm>
        </p:grpSpPr>
        <p:sp>
          <p:nvSpPr>
            <p:cNvPr id="19" name="Rectangle 18">
              <a:extLst>
                <a:ext uri="{FF2B5EF4-FFF2-40B4-BE49-F238E27FC236}">
                  <a16:creationId xmlns:a16="http://schemas.microsoft.com/office/drawing/2014/main" id="{999102B1-D763-43EB-A57C-BB7ECDCFC545}"/>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Slide Number Placeholder 5">
              <a:extLst>
                <a:ext uri="{FF2B5EF4-FFF2-40B4-BE49-F238E27FC236}">
                  <a16:creationId xmlns:a16="http://schemas.microsoft.com/office/drawing/2014/main" id="{344DEB26-1837-4A78-8E48-656DC493EC95}"/>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4</a:t>
              </a:fld>
              <a:endParaRPr lang="en-US" sz="1100" dirty="0">
                <a:solidFill>
                  <a:schemeClr val="tx1"/>
                </a:solidFill>
              </a:endParaRPr>
            </a:p>
          </p:txBody>
        </p:sp>
        <p:pic>
          <p:nvPicPr>
            <p:cNvPr id="22" name="Picture 21">
              <a:extLst>
                <a:ext uri="{FF2B5EF4-FFF2-40B4-BE49-F238E27FC236}">
                  <a16:creationId xmlns:a16="http://schemas.microsoft.com/office/drawing/2014/main" id="{7230F053-CD50-4277-B2C3-55EA1A76D4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sp>
        <p:nvSpPr>
          <p:cNvPr id="3" name="TextBox 2">
            <a:extLst>
              <a:ext uri="{FF2B5EF4-FFF2-40B4-BE49-F238E27FC236}">
                <a16:creationId xmlns:a16="http://schemas.microsoft.com/office/drawing/2014/main" id="{85BE2FD6-E8FC-4F18-9EC6-47D93701EA17}"/>
              </a:ext>
            </a:extLst>
          </p:cNvPr>
          <p:cNvSpPr txBox="1"/>
          <p:nvPr/>
        </p:nvSpPr>
        <p:spPr>
          <a:xfrm>
            <a:off x="875258" y="497999"/>
            <a:ext cx="9478173" cy="492443"/>
          </a:xfrm>
          <a:prstGeom prst="rect">
            <a:avLst/>
          </a:prstGeom>
          <a:noFill/>
        </p:spPr>
        <p:txBody>
          <a:bodyPr wrap="square" rtlCol="0">
            <a:spAutoFit/>
          </a:bodyPr>
          <a:lstStyle/>
          <a:p>
            <a:pPr marL="0" marR="0">
              <a:spcBef>
                <a:spcPts val="0"/>
              </a:spcBef>
              <a:spcAft>
                <a:spcPts val="0"/>
              </a:spcAft>
              <a:tabLst>
                <a:tab pos="2172970" algn="l"/>
              </a:tabLst>
            </a:pPr>
            <a:r>
              <a:rPr lang="en-US" sz="2600" b="1" dirty="0">
                <a:ea typeface="Calibri" panose="020F0502020204030204" pitchFamily="34" charset="0"/>
                <a:cs typeface="Times New Roman" panose="02020603050405020304" pitchFamily="18" charset="0"/>
              </a:rPr>
              <a:t>Five</a:t>
            </a:r>
            <a:r>
              <a:rPr lang="en-US" sz="2600" b="1" dirty="0">
                <a:effectLst/>
                <a:ea typeface="Calibri" panose="020F0502020204030204" pitchFamily="34" charset="0"/>
                <a:cs typeface="Times New Roman" panose="02020603050405020304" pitchFamily="18" charset="0"/>
              </a:rPr>
              <a:t> Important Things to </a:t>
            </a:r>
            <a:r>
              <a:rPr lang="en-US" sz="2600" b="1" dirty="0">
                <a:ea typeface="Calibri" panose="020F0502020204030204" pitchFamily="34" charset="0"/>
                <a:cs typeface="Times New Roman" panose="02020603050405020304" pitchFamily="18" charset="0"/>
              </a:rPr>
              <a:t>Remember about Medicaid</a:t>
            </a:r>
            <a:r>
              <a:rPr lang="en-US" sz="2600" b="1" dirty="0">
                <a:effectLst/>
                <a:ea typeface="Calibri" panose="020F0502020204030204" pitchFamily="34" charset="0"/>
                <a:cs typeface="Times New Roman" panose="02020603050405020304" pitchFamily="18" charset="0"/>
              </a:rPr>
              <a:t> </a:t>
            </a:r>
            <a:endParaRPr lang="en-US" sz="2600" dirty="0">
              <a:effectLst/>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411117F6-4743-4507-9E98-2F120D48A68F}"/>
              </a:ext>
            </a:extLst>
          </p:cNvPr>
          <p:cNvSpPr txBox="1"/>
          <p:nvPr/>
        </p:nvSpPr>
        <p:spPr>
          <a:xfrm>
            <a:off x="589935" y="796919"/>
            <a:ext cx="10370374" cy="5774722"/>
          </a:xfrm>
          <a:prstGeom prst="rect">
            <a:avLst/>
          </a:prstGeom>
          <a:noFill/>
        </p:spPr>
        <p:txBody>
          <a:bodyPr wrap="square" lIns="91440" tIns="45720" rIns="91440" bIns="45720" rtlCol="0" anchor="t">
            <a:spAutoFit/>
          </a:bodyPr>
          <a:lstStyle/>
          <a:p>
            <a:pPr marR="0" lvl="0" algn="just">
              <a:lnSpc>
                <a:spcPct val="107000"/>
              </a:lnSpc>
              <a:spcBef>
                <a:spcPts val="0"/>
              </a:spcBef>
              <a:spcAft>
                <a:spcPts val="0"/>
              </a:spcAft>
            </a:pPr>
            <a:r>
              <a:rPr lang="en-US" dirty="0">
                <a:ea typeface="Calibri" panose="020F0502020204030204" pitchFamily="34" charset="0"/>
                <a:cs typeface="Times New Roman" panose="02020603050405020304" pitchFamily="18" charset="0"/>
              </a:rPr>
              <a:t> </a:t>
            </a:r>
            <a:r>
              <a:rPr lang="en-US" dirty="0">
                <a:effectLst/>
                <a:ea typeface="Calibri" panose="020F0502020204030204" pitchFamily="34" charset="0"/>
                <a:cs typeface="Times New Roman" panose="02020603050405020304" pitchFamily="18" charset="0"/>
              </a:rPr>
              <a:t>    </a:t>
            </a:r>
          </a:p>
          <a:p>
            <a:pPr marL="342900" indent="-342900">
              <a:lnSpc>
                <a:spcPct val="107000"/>
              </a:lnSpc>
              <a:buFont typeface="+mj-lt"/>
              <a:buAutoNum type="arabicPeriod"/>
            </a:pPr>
            <a:r>
              <a:rPr lang="en-US" dirty="0">
                <a:ea typeface="Calibri" panose="020F0502020204030204" pitchFamily="34" charset="0"/>
                <a:cs typeface="Times New Roman"/>
              </a:rPr>
              <a:t>Medicare and Medicaid are </a:t>
            </a:r>
            <a:r>
              <a:rPr lang="en-US" b="1" dirty="0">
                <a:ea typeface="Calibri" panose="020F0502020204030204" pitchFamily="34" charset="0"/>
                <a:cs typeface="Times New Roman"/>
              </a:rPr>
              <a:t>two different programs.      </a:t>
            </a:r>
          </a:p>
          <a:p>
            <a:pPr marL="342900" indent="-342900">
              <a:lnSpc>
                <a:spcPct val="107000"/>
              </a:lnSpc>
              <a:buFont typeface="+mj-lt"/>
              <a:buAutoNum type="arabicPeriod"/>
            </a:pPr>
            <a:r>
              <a:rPr lang="en-US" dirty="0">
                <a:ea typeface="Calibri" panose="020F0502020204030204" pitchFamily="34" charset="0"/>
                <a:cs typeface="Times New Roman"/>
              </a:rPr>
              <a:t>Medicare is health coverage (red/white/blue card) issued by the Federal Government to most people at age 65, and to some people at an earlier age, if they have been collecting Social Security Disability payments for 24 consecutive months.  Medicare eligibility is </a:t>
            </a:r>
            <a:r>
              <a:rPr lang="en-US" sz="2000" b="1" dirty="0">
                <a:ea typeface="Calibri" panose="020F0502020204030204" pitchFamily="34" charset="0"/>
                <a:cs typeface="Times New Roman"/>
              </a:rPr>
              <a:t>not linked </a:t>
            </a:r>
            <a:r>
              <a:rPr lang="en-US" dirty="0">
                <a:ea typeface="Calibri" panose="020F0502020204030204" pitchFamily="34" charset="0"/>
                <a:cs typeface="Times New Roman"/>
              </a:rPr>
              <a:t>to the income or resources of the recipient.   Medicare </a:t>
            </a:r>
            <a:r>
              <a:rPr lang="en-US" b="1" dirty="0">
                <a:ea typeface="Calibri" panose="020F0502020204030204" pitchFamily="34" charset="0"/>
                <a:cs typeface="Times New Roman"/>
              </a:rPr>
              <a:t>does not pay </a:t>
            </a:r>
            <a:r>
              <a:rPr lang="en-US" dirty="0">
                <a:ea typeface="Calibri" panose="020F0502020204030204" pitchFamily="34" charset="0"/>
                <a:cs typeface="Times New Roman"/>
              </a:rPr>
              <a:t>for long-term care at home or in a care facility.   </a:t>
            </a:r>
          </a:p>
          <a:p>
            <a:pPr marL="342900" indent="-342900">
              <a:lnSpc>
                <a:spcPct val="107000"/>
              </a:lnSpc>
              <a:buFont typeface="+mj-lt"/>
              <a:buAutoNum type="arabicPeriod"/>
            </a:pPr>
            <a:r>
              <a:rPr lang="en-US" dirty="0">
                <a:ea typeface="Calibri" panose="020F0502020204030204" pitchFamily="34" charset="0"/>
                <a:cs typeface="Times New Roman"/>
              </a:rPr>
              <a:t>Medicaid </a:t>
            </a:r>
            <a:r>
              <a:rPr lang="en-US" b="1" dirty="0">
                <a:ea typeface="Calibri" panose="020F0502020204030204" pitchFamily="34" charset="0"/>
                <a:cs typeface="Times New Roman"/>
              </a:rPr>
              <a:t>does pay </a:t>
            </a:r>
            <a:r>
              <a:rPr lang="en-US" dirty="0">
                <a:ea typeface="Calibri" panose="020F0502020204030204" pitchFamily="34" charset="0"/>
                <a:cs typeface="Times New Roman"/>
              </a:rPr>
              <a:t>for long-term care at home or in a care facility.    </a:t>
            </a:r>
          </a:p>
          <a:p>
            <a:pPr marL="342900" indent="-342900">
              <a:lnSpc>
                <a:spcPct val="107000"/>
              </a:lnSpc>
              <a:buFont typeface="+mj-lt"/>
              <a:buAutoNum type="arabicPeriod"/>
            </a:pPr>
            <a:r>
              <a:rPr lang="en-US" dirty="0">
                <a:effectLst/>
                <a:ea typeface="Calibri" panose="020F0502020204030204" pitchFamily="34" charset="0"/>
                <a:cs typeface="Times New Roman"/>
              </a:rPr>
              <a:t>Medicaid eligibility across different types of programs is </a:t>
            </a:r>
            <a:r>
              <a:rPr lang="en-US" b="1" dirty="0">
                <a:ea typeface="Calibri" panose="020F0502020204030204" pitchFamily="34" charset="0"/>
                <a:cs typeface="Times New Roman"/>
              </a:rPr>
              <a:t>a</a:t>
            </a:r>
            <a:r>
              <a:rPr lang="en-US" b="1" dirty="0">
                <a:effectLst/>
                <a:ea typeface="Calibri" panose="020F0502020204030204" pitchFamily="34" charset="0"/>
                <a:cs typeface="Times New Roman"/>
              </a:rPr>
              <a:t>lways linked </a:t>
            </a:r>
            <a:r>
              <a:rPr lang="en-US" dirty="0">
                <a:effectLst/>
                <a:ea typeface="Calibri" panose="020F0502020204030204" pitchFamily="34" charset="0"/>
                <a:cs typeface="Times New Roman"/>
              </a:rPr>
              <a:t>to income and/or resources</a:t>
            </a:r>
            <a:r>
              <a:rPr lang="en-US" dirty="0">
                <a:ea typeface="Calibri" panose="020F0502020204030204" pitchFamily="34" charset="0"/>
                <a:cs typeface="Times New Roman"/>
              </a:rPr>
              <a:t> (DSHS Financial Worker determines eligibility).</a:t>
            </a:r>
            <a:r>
              <a:rPr lang="en-US" dirty="0">
                <a:effectLst/>
                <a:ea typeface="Calibri" panose="020F0502020204030204" pitchFamily="34" charset="0"/>
                <a:cs typeface="Times New Roman"/>
              </a:rPr>
              <a:t> </a:t>
            </a:r>
            <a:r>
              <a:rPr lang="en-US" dirty="0">
                <a:ea typeface="Calibri" panose="020F0502020204030204" pitchFamily="34" charset="0"/>
                <a:cs typeface="Times New Roman"/>
              </a:rPr>
              <a:t>Medicaid programs that pay for care at home or in a care facility also require the recipient to exhibit a </a:t>
            </a:r>
            <a:r>
              <a:rPr lang="en-US" b="1" dirty="0">
                <a:ea typeface="Calibri" panose="020F0502020204030204" pitchFamily="34" charset="0"/>
                <a:cs typeface="Times New Roman"/>
              </a:rPr>
              <a:t>functional need </a:t>
            </a:r>
            <a:r>
              <a:rPr lang="en-US" dirty="0">
                <a:ea typeface="Calibri" panose="020F0502020204030204" pitchFamily="34" charset="0"/>
                <a:cs typeface="Times New Roman"/>
              </a:rPr>
              <a:t>for the care (DSHS Social Worker determines eligibility).   </a:t>
            </a:r>
          </a:p>
          <a:p>
            <a:pPr marL="342900" indent="-342900">
              <a:lnSpc>
                <a:spcPct val="107000"/>
              </a:lnSpc>
              <a:buFont typeface="+mj-lt"/>
              <a:buAutoNum type="arabicPeriod"/>
            </a:pPr>
            <a:r>
              <a:rPr lang="en-US" dirty="0">
                <a:ea typeface="Calibri" panose="020F0502020204030204" pitchFamily="34" charset="0"/>
                <a:cs typeface="Times New Roman"/>
              </a:rPr>
              <a:t>The Medicaid information in this presentation is </a:t>
            </a:r>
            <a:r>
              <a:rPr lang="en-US" b="1" dirty="0">
                <a:ea typeface="Calibri" panose="020F0502020204030204" pitchFamily="34" charset="0"/>
                <a:cs typeface="Times New Roman"/>
              </a:rPr>
              <a:t>specific to the State of Washington.  </a:t>
            </a:r>
          </a:p>
          <a:p>
            <a:pPr marL="342900" indent="-342900">
              <a:lnSpc>
                <a:spcPct val="107000"/>
              </a:lnSpc>
              <a:buFont typeface="+mj-lt"/>
              <a:buAutoNum type="arabicPeriod"/>
            </a:pPr>
            <a:r>
              <a:rPr lang="en-US" dirty="0">
                <a:ea typeface="Calibri" panose="020F0502020204030204" pitchFamily="34" charset="0"/>
                <a:cs typeface="Times New Roman"/>
              </a:rPr>
              <a:t>The Medicaid programs described in this presentation assume that the client is receiving </a:t>
            </a:r>
            <a:r>
              <a:rPr lang="en-US" b="1" dirty="0">
                <a:ea typeface="Calibri" panose="020F0502020204030204" pitchFamily="34" charset="0"/>
                <a:cs typeface="Times New Roman"/>
              </a:rPr>
              <a:t>Supplemental Security Income (SSI) </a:t>
            </a:r>
            <a:r>
              <a:rPr lang="en-US" dirty="0">
                <a:ea typeface="Calibri" panose="020F0502020204030204" pitchFamily="34" charset="0"/>
                <a:cs typeface="Times New Roman"/>
              </a:rPr>
              <a:t>OR receiving </a:t>
            </a:r>
            <a:r>
              <a:rPr lang="en-US" b="1" dirty="0">
                <a:ea typeface="Calibri" panose="020F0502020204030204" pitchFamily="34" charset="0"/>
                <a:cs typeface="Times New Roman"/>
              </a:rPr>
              <a:t>Social Security Retirement SSA </a:t>
            </a:r>
            <a:r>
              <a:rPr lang="en-US" dirty="0">
                <a:ea typeface="Calibri" panose="020F0502020204030204" pitchFamily="34" charset="0"/>
                <a:cs typeface="Times New Roman"/>
              </a:rPr>
              <a:t>or </a:t>
            </a:r>
            <a:r>
              <a:rPr lang="en-US" b="1" dirty="0">
                <a:ea typeface="Calibri" panose="020F0502020204030204" pitchFamily="34" charset="0"/>
                <a:cs typeface="Times New Roman"/>
              </a:rPr>
              <a:t>Social Security Disability (SSD) </a:t>
            </a:r>
            <a:r>
              <a:rPr lang="en-US" dirty="0">
                <a:ea typeface="Calibri" panose="020F0502020204030204" pitchFamily="34" charset="0"/>
                <a:cs typeface="Times New Roman"/>
              </a:rPr>
              <a:t>and on Medicare.  DSHS administers these programs.   </a:t>
            </a:r>
          </a:p>
          <a:p>
            <a:pPr marL="342900" indent="-342900">
              <a:lnSpc>
                <a:spcPct val="107000"/>
              </a:lnSpc>
              <a:buFont typeface="+mj-lt"/>
              <a:buAutoNum type="arabicPeriod"/>
            </a:pPr>
            <a:r>
              <a:rPr lang="en-US" dirty="0">
                <a:effectLst/>
                <a:ea typeface="Calibri" panose="020F0502020204030204" pitchFamily="34" charset="0"/>
                <a:cs typeface="Times New Roman"/>
              </a:rPr>
              <a:t>We will not address clients receiving </a:t>
            </a:r>
            <a:r>
              <a:rPr lang="en-US" b="1" dirty="0">
                <a:effectLst/>
                <a:ea typeface="Calibri" panose="020F0502020204030204" pitchFamily="34" charset="0"/>
                <a:cs typeface="Times New Roman"/>
              </a:rPr>
              <a:t>Modified Adjusted Gross Income (MAGI) </a:t>
            </a:r>
            <a:r>
              <a:rPr lang="en-US" dirty="0">
                <a:effectLst/>
                <a:ea typeface="Calibri" panose="020F0502020204030204" pitchFamily="34" charset="0"/>
                <a:cs typeface="Times New Roman"/>
              </a:rPr>
              <a:t>Medicaid since these clients qualify based on income only ($1732 max monthly income for single person), there is no asset test and they do not need to be aged, blind, or disabled.  </a:t>
            </a:r>
            <a:endParaRPr lang="en-US" dirty="0">
              <a:effectLst/>
              <a:ea typeface="Calibri" panose="020F0502020204030204" pitchFamily="34" charset="0"/>
              <a:cs typeface="Times New Roman" panose="02020603050405020304" pitchFamily="18" charset="0"/>
            </a:endParaRPr>
          </a:p>
        </p:txBody>
      </p:sp>
      <p:pic>
        <p:nvPicPr>
          <p:cNvPr id="16" name="Picture 15">
            <a:extLst>
              <a:ext uri="{FF2B5EF4-FFF2-40B4-BE49-F238E27FC236}">
                <a16:creationId xmlns:a16="http://schemas.microsoft.com/office/drawing/2014/main" id="{8B1811B1-9993-42A7-B18F-311987AD64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2" name="Date Placeholder 3">
            <a:extLst>
              <a:ext uri="{FF2B5EF4-FFF2-40B4-BE49-F238E27FC236}">
                <a16:creationId xmlns:a16="http://schemas.microsoft.com/office/drawing/2014/main" id="{8FFC84E5-A49A-4675-BEF8-6178D096FD41}"/>
              </a:ext>
            </a:extLst>
          </p:cNvPr>
          <p:cNvSpPr txBox="1">
            <a:spLocks/>
          </p:cNvSpPr>
          <p:nvPr/>
        </p:nvSpPr>
        <p:spPr>
          <a:xfrm>
            <a:off x="10632834" y="6391522"/>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08/10/2024</a:t>
            </a:r>
          </a:p>
        </p:txBody>
      </p:sp>
    </p:spTree>
    <p:extLst>
      <p:ext uri="{BB962C8B-B14F-4D97-AF65-F5344CB8AC3E}">
        <p14:creationId xmlns:p14="http://schemas.microsoft.com/office/powerpoint/2010/main" val="1516465271"/>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F5B82C-3E28-419C-8A34-47155A65FC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3" name="Group 2">
            <a:extLst>
              <a:ext uri="{FF2B5EF4-FFF2-40B4-BE49-F238E27FC236}">
                <a16:creationId xmlns:a16="http://schemas.microsoft.com/office/drawing/2014/main" id="{BFA32109-A6FA-4791-9B23-6EBFE1B7C5C4}"/>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7F377A90-6212-4D1C-ACDC-076FD86FCF0D}"/>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697CDAB4-B837-47C1-A508-F52334149A81}"/>
                </a:ext>
              </a:extLst>
            </p:cNvPr>
            <p:cNvSpPr txBox="1">
              <a:spLocks/>
            </p:cNvSpPr>
            <p:nvPr/>
          </p:nvSpPr>
          <p:spPr>
            <a:xfrm>
              <a:off x="11398928" y="6391522"/>
              <a:ext cx="658259"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5</a:t>
              </a:fld>
              <a:endParaRPr lang="en-US" sz="1100" dirty="0">
                <a:solidFill>
                  <a:schemeClr val="tx1"/>
                </a:solidFill>
              </a:endParaRPr>
            </a:p>
          </p:txBody>
        </p:sp>
        <p:pic>
          <p:nvPicPr>
            <p:cNvPr id="7" name="Picture 6">
              <a:extLst>
                <a:ext uri="{FF2B5EF4-FFF2-40B4-BE49-F238E27FC236}">
                  <a16:creationId xmlns:a16="http://schemas.microsoft.com/office/drawing/2014/main" id="{DAE74414-6E47-427A-A98A-1241DEB484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8" name="TextBox 7">
            <a:extLst>
              <a:ext uri="{FF2B5EF4-FFF2-40B4-BE49-F238E27FC236}">
                <a16:creationId xmlns:a16="http://schemas.microsoft.com/office/drawing/2014/main" id="{5FDA2273-1F76-4419-920D-5E4F3CC7FF90}"/>
              </a:ext>
            </a:extLst>
          </p:cNvPr>
          <p:cNvSpPr txBox="1"/>
          <p:nvPr/>
        </p:nvSpPr>
        <p:spPr>
          <a:xfrm>
            <a:off x="849745" y="631419"/>
            <a:ext cx="10162637" cy="1355756"/>
          </a:xfrm>
          <a:prstGeom prst="rect">
            <a:avLst/>
          </a:prstGeom>
          <a:noFill/>
        </p:spPr>
        <p:txBody>
          <a:bodyPr wrap="square" rtlCol="0">
            <a:spAutoFit/>
          </a:bodyPr>
          <a:lstStyle/>
          <a:p>
            <a:pPr marL="0" marR="0">
              <a:lnSpc>
                <a:spcPct val="107000"/>
              </a:lnSpc>
              <a:spcBef>
                <a:spcPts val="0"/>
              </a:spcBef>
              <a:spcAft>
                <a:spcPts val="1125"/>
              </a:spcAft>
            </a:pPr>
            <a:r>
              <a:rPr lang="en-US" sz="2600" b="1" dirty="0">
                <a:effectLst/>
                <a:ea typeface="Times New Roman" panose="02020603050405020304" pitchFamily="18" charset="0"/>
                <a:cs typeface="Calibri" panose="020F0502020204030204" pitchFamily="34" charset="0"/>
              </a:rPr>
              <a:t>Medicaid eligibility for Medicare recipients needing long-term care at home or in care facilities due to limited income/resources and due to functional need for care</a:t>
            </a:r>
            <a:endParaRPr lang="en-US" sz="2600" dirty="0">
              <a:effectLst/>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4ACFA605-8FFE-4AD3-977C-0052C4EB3B01}"/>
              </a:ext>
            </a:extLst>
          </p:cNvPr>
          <p:cNvSpPr txBox="1"/>
          <p:nvPr/>
        </p:nvSpPr>
        <p:spPr>
          <a:xfrm>
            <a:off x="849744" y="2298270"/>
            <a:ext cx="9783089" cy="3605795"/>
          </a:xfrm>
          <a:prstGeom prst="rect">
            <a:avLst/>
          </a:prstGeom>
          <a:noFill/>
        </p:spPr>
        <p:txBody>
          <a:bodyPr wrap="square" rtlCol="0">
            <a:spAutoFit/>
          </a:bodyPr>
          <a:lstStyle/>
          <a:p>
            <a:pPr marL="0" marR="0" algn="just">
              <a:lnSpc>
                <a:spcPct val="107000"/>
              </a:lnSpc>
              <a:spcBef>
                <a:spcPts val="0"/>
              </a:spcBef>
              <a:spcAft>
                <a:spcPts val="1125"/>
              </a:spcAft>
            </a:pPr>
            <a:r>
              <a:rPr lang="en-US" sz="1800" dirty="0">
                <a:effectLst/>
                <a:latin typeface="Open Sans" panose="020B0606030504020204"/>
                <a:ea typeface="Times New Roman" panose="02020603050405020304" pitchFamily="18" charset="0"/>
                <a:cs typeface="Calibri" panose="020F0502020204030204" pitchFamily="34" charset="0"/>
              </a:rPr>
              <a:t>For married couple descriptions, we are assuming that only one spouse is seeking Medicaid-funded care.  As a result, only the income of the spouse seeking care is reviewed for Medicaid eligibility.  </a:t>
            </a:r>
          </a:p>
          <a:p>
            <a:pPr marL="0" marR="0" algn="just">
              <a:lnSpc>
                <a:spcPct val="107000"/>
              </a:lnSpc>
              <a:spcBef>
                <a:spcPts val="0"/>
              </a:spcBef>
              <a:spcAft>
                <a:spcPts val="1125"/>
              </a:spcAft>
            </a:pPr>
            <a:r>
              <a:rPr lang="en-US" sz="1800" b="1" dirty="0">
                <a:effectLst/>
                <a:latin typeface="Open Sans" panose="020B0606030504020204"/>
                <a:ea typeface="Calibri" panose="020F0502020204030204" pitchFamily="34" charset="0"/>
              </a:rPr>
              <a:t>COPES program for long-term care in the home</a:t>
            </a:r>
            <a:r>
              <a:rPr lang="en-US" sz="1800" dirty="0">
                <a:effectLst/>
                <a:latin typeface="Open Sans" panose="020B0606030504020204"/>
                <a:ea typeface="Calibri" panose="020F0502020204030204" pitchFamily="34" charset="0"/>
              </a:rPr>
              <a:t>:  </a:t>
            </a:r>
          </a:p>
          <a:p>
            <a:pPr marL="285750" marR="0" indent="-285750" algn="just">
              <a:lnSpc>
                <a:spcPct val="107000"/>
              </a:lnSpc>
              <a:spcBef>
                <a:spcPts val="0"/>
              </a:spcBef>
              <a:spcAft>
                <a:spcPts val="1125"/>
              </a:spcAft>
              <a:buFont typeface="Arial" panose="020B0604020202020204" pitchFamily="34" charset="0"/>
              <a:buChar char="•"/>
            </a:pPr>
            <a:r>
              <a:rPr lang="en-US" sz="1800" dirty="0">
                <a:effectLst/>
                <a:latin typeface="Open Sans" panose="020B0606030504020204"/>
                <a:ea typeface="Calibri" panose="020F0502020204030204" pitchFamily="34" charset="0"/>
              </a:rPr>
              <a:t>This program provides in-home care for elder/disabled clients (age 18 and over) who require help to meet their daily personal care needs.  </a:t>
            </a:r>
          </a:p>
          <a:p>
            <a:pPr marL="285750" marR="0" indent="-285750" algn="just">
              <a:lnSpc>
                <a:spcPct val="107000"/>
              </a:lnSpc>
              <a:spcBef>
                <a:spcPts val="0"/>
              </a:spcBef>
              <a:spcAft>
                <a:spcPts val="1125"/>
              </a:spcAft>
              <a:buFont typeface="Arial" panose="020B0604020202020204" pitchFamily="34" charset="0"/>
              <a:buChar char="•"/>
            </a:pPr>
            <a:r>
              <a:rPr lang="en-US" sz="1800" dirty="0">
                <a:effectLst/>
                <a:latin typeface="Open Sans" panose="020B0606030504020204"/>
                <a:ea typeface="Calibri" panose="020F0502020204030204" pitchFamily="34" charset="0"/>
              </a:rPr>
              <a:t>Care hours can vary depending upon client need.  </a:t>
            </a:r>
          </a:p>
          <a:p>
            <a:pPr marL="285750" marR="0" indent="-285750" algn="just">
              <a:lnSpc>
                <a:spcPct val="107000"/>
              </a:lnSpc>
              <a:spcBef>
                <a:spcPts val="0"/>
              </a:spcBef>
              <a:spcAft>
                <a:spcPts val="1125"/>
              </a:spcAft>
              <a:buFont typeface="Arial" panose="020B0604020202020204" pitchFamily="34" charset="0"/>
              <a:buChar char="•"/>
            </a:pPr>
            <a:r>
              <a:rPr lang="en-US" sz="1800" dirty="0">
                <a:effectLst/>
                <a:latin typeface="Open Sans" panose="020B0606030504020204"/>
                <a:ea typeface="Calibri" panose="020F0502020204030204" pitchFamily="34" charset="0"/>
              </a:rPr>
              <a:t>Care can be provided by a licensed, contracted care agency caregiver or by any adult (except for the client spouse) who completes a fundamentals of caregiving class and passes a criminal background check.  </a:t>
            </a:r>
            <a:endParaRPr lang="en-US" sz="1800" dirty="0">
              <a:effectLst/>
              <a:latin typeface="Open Sans" panose="020B0606030504020204"/>
              <a:ea typeface="Calibri" panose="020F0502020204030204" pitchFamily="34" charset="0"/>
              <a:cs typeface="Times New Roman" panose="02020603050405020304" pitchFamily="18" charset="0"/>
            </a:endParaRPr>
          </a:p>
        </p:txBody>
      </p:sp>
      <p:sp>
        <p:nvSpPr>
          <p:cNvPr id="11" name="Date Placeholder 3">
            <a:extLst>
              <a:ext uri="{FF2B5EF4-FFF2-40B4-BE49-F238E27FC236}">
                <a16:creationId xmlns:a16="http://schemas.microsoft.com/office/drawing/2014/main" id="{BDEBA2D4-C6EA-4C47-AC67-F921488C7552}"/>
              </a:ext>
            </a:extLst>
          </p:cNvPr>
          <p:cNvSpPr txBox="1">
            <a:spLocks/>
          </p:cNvSpPr>
          <p:nvPr/>
        </p:nvSpPr>
        <p:spPr>
          <a:xfrm>
            <a:off x="10632834" y="6391522"/>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08/10/2024</a:t>
            </a:r>
          </a:p>
        </p:txBody>
      </p:sp>
    </p:spTree>
    <p:extLst>
      <p:ext uri="{BB962C8B-B14F-4D97-AF65-F5344CB8AC3E}">
        <p14:creationId xmlns:p14="http://schemas.microsoft.com/office/powerpoint/2010/main" val="382556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F5B82C-3E28-419C-8A34-47155A65FC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3" name="Group 2">
            <a:extLst>
              <a:ext uri="{FF2B5EF4-FFF2-40B4-BE49-F238E27FC236}">
                <a16:creationId xmlns:a16="http://schemas.microsoft.com/office/drawing/2014/main" id="{BFA32109-A6FA-4791-9B23-6EBFE1B7C5C4}"/>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7F377A90-6212-4D1C-ACDC-076FD86FCF0D}"/>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697CDAB4-B837-47C1-A508-F52334149A81}"/>
                </a:ext>
              </a:extLst>
            </p:cNvPr>
            <p:cNvSpPr txBox="1">
              <a:spLocks/>
            </p:cNvSpPr>
            <p:nvPr/>
          </p:nvSpPr>
          <p:spPr>
            <a:xfrm>
              <a:off x="11398928" y="6391522"/>
              <a:ext cx="658259"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6</a:t>
              </a:fld>
              <a:endParaRPr lang="en-US" sz="1100" dirty="0">
                <a:solidFill>
                  <a:schemeClr val="tx1"/>
                </a:solidFill>
              </a:endParaRPr>
            </a:p>
          </p:txBody>
        </p:sp>
        <p:pic>
          <p:nvPicPr>
            <p:cNvPr id="7" name="Picture 6">
              <a:extLst>
                <a:ext uri="{FF2B5EF4-FFF2-40B4-BE49-F238E27FC236}">
                  <a16:creationId xmlns:a16="http://schemas.microsoft.com/office/drawing/2014/main" id="{DAE74414-6E47-427A-A98A-1241DEB484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11" name="Date Placeholder 3">
            <a:extLst>
              <a:ext uri="{FF2B5EF4-FFF2-40B4-BE49-F238E27FC236}">
                <a16:creationId xmlns:a16="http://schemas.microsoft.com/office/drawing/2014/main" id="{BDEBA2D4-C6EA-4C47-AC67-F921488C7552}"/>
              </a:ext>
            </a:extLst>
          </p:cNvPr>
          <p:cNvSpPr txBox="1">
            <a:spLocks/>
          </p:cNvSpPr>
          <p:nvPr/>
        </p:nvSpPr>
        <p:spPr>
          <a:xfrm>
            <a:off x="10632834" y="6391522"/>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08/10/2024</a:t>
            </a:r>
          </a:p>
        </p:txBody>
      </p:sp>
      <p:sp>
        <p:nvSpPr>
          <p:cNvPr id="5" name="TextBox 4">
            <a:extLst>
              <a:ext uri="{FF2B5EF4-FFF2-40B4-BE49-F238E27FC236}">
                <a16:creationId xmlns:a16="http://schemas.microsoft.com/office/drawing/2014/main" id="{16D92414-4A19-4E1B-830A-513A865A60B2}"/>
              </a:ext>
            </a:extLst>
          </p:cNvPr>
          <p:cNvSpPr txBox="1"/>
          <p:nvPr/>
        </p:nvSpPr>
        <p:spPr>
          <a:xfrm>
            <a:off x="858982" y="2364333"/>
            <a:ext cx="9773852" cy="3693319"/>
          </a:xfrm>
          <a:prstGeom prst="rect">
            <a:avLst/>
          </a:prstGeom>
          <a:noFill/>
        </p:spPr>
        <p:txBody>
          <a:bodyPr wrap="square" rtlCol="0">
            <a:spAutoFit/>
          </a:bodyPr>
          <a:lstStyle/>
          <a:p>
            <a:pPr marL="285750" indent="-285750" algn="just">
              <a:buFont typeface="Arial" panose="020B0604020202020204" pitchFamily="34" charset="0"/>
              <a:buChar char="•"/>
            </a:pPr>
            <a:r>
              <a:rPr lang="en-US" sz="1800" dirty="0">
                <a:effectLst/>
                <a:latin typeface="Open Sans" panose="020B0606030504020204"/>
                <a:ea typeface="Calibri" panose="020F0502020204030204" pitchFamily="34" charset="0"/>
              </a:rPr>
              <a:t>A single person can keep monthly income up to </a:t>
            </a:r>
            <a:r>
              <a:rPr lang="en-US" sz="1800" b="1" dirty="0">
                <a:effectLst/>
                <a:latin typeface="Open Sans" panose="020B0606030504020204"/>
                <a:ea typeface="Calibri" panose="020F0502020204030204" pitchFamily="34" charset="0"/>
              </a:rPr>
              <a:t>$</a:t>
            </a:r>
            <a:r>
              <a:rPr lang="en-US" b="1" dirty="0">
                <a:latin typeface="Open Sans" panose="020B0606030504020204"/>
                <a:ea typeface="Calibri" panose="020F0502020204030204" pitchFamily="34" charset="0"/>
              </a:rPr>
              <a:t>2901</a:t>
            </a:r>
            <a:r>
              <a:rPr lang="en-US" dirty="0">
                <a:latin typeface="Open Sans" panose="020B0606030504020204"/>
                <a:ea typeface="Calibri" panose="020F0502020204030204" pitchFamily="34" charset="0"/>
              </a:rPr>
              <a:t>.  </a:t>
            </a:r>
            <a:r>
              <a:rPr lang="en-US" b="1" dirty="0">
                <a:latin typeface="Open Sans" panose="020B0606030504020204"/>
                <a:ea typeface="Calibri" panose="020F0502020204030204" pitchFamily="34" charset="0"/>
              </a:rPr>
              <a:t>A spouse of a</a:t>
            </a:r>
            <a:r>
              <a:rPr lang="en-US" sz="1800" b="1" dirty="0">
                <a:effectLst/>
                <a:latin typeface="Open Sans" panose="020B0606030504020204"/>
                <a:ea typeface="Calibri" panose="020F0502020204030204" pitchFamily="34" charset="0"/>
              </a:rPr>
              <a:t> married person on COPES services can keep all of their own income AND some income </a:t>
            </a:r>
            <a:r>
              <a:rPr lang="en-US" b="1" dirty="0">
                <a:latin typeface="Open Sans" panose="020B0606030504020204"/>
                <a:ea typeface="Calibri" panose="020F0502020204030204" pitchFamily="34" charset="0"/>
              </a:rPr>
              <a:t>from the spouse on services for</a:t>
            </a:r>
            <a:r>
              <a:rPr lang="en-US" sz="1800" b="1" dirty="0">
                <a:effectLst/>
                <a:latin typeface="Open Sans" panose="020B0606030504020204"/>
                <a:ea typeface="Calibri" panose="020F0502020204030204" pitchFamily="34" charset="0"/>
              </a:rPr>
              <a:t> housing </a:t>
            </a:r>
            <a:r>
              <a:rPr lang="en-US" b="1" dirty="0">
                <a:latin typeface="Open Sans" panose="020B0606030504020204"/>
                <a:ea typeface="Calibri" panose="020F0502020204030204" pitchFamily="34" charset="0"/>
              </a:rPr>
              <a:t>costs</a:t>
            </a:r>
            <a:r>
              <a:rPr lang="en-US" sz="1800" b="1" dirty="0">
                <a:effectLst/>
                <a:latin typeface="Open Sans" panose="020B0606030504020204"/>
                <a:ea typeface="Calibri" panose="020F0502020204030204" pitchFamily="34" charset="0"/>
              </a:rPr>
              <a:t>. </a:t>
            </a:r>
          </a:p>
          <a:p>
            <a:pPr algn="just"/>
            <a:r>
              <a:rPr lang="en-US" sz="1800" dirty="0">
                <a:effectLst/>
                <a:latin typeface="Open Sans" panose="020B0606030504020204"/>
                <a:ea typeface="Calibri" panose="020F0502020204030204" pitchFamily="34" charset="0"/>
              </a:rPr>
              <a:t> </a:t>
            </a:r>
          </a:p>
          <a:p>
            <a:pPr marL="285750" indent="-285750" algn="just">
              <a:buFont typeface="Arial" panose="020B0604020202020204" pitchFamily="34" charset="0"/>
              <a:buChar char="•"/>
            </a:pPr>
            <a:r>
              <a:rPr lang="en-US" sz="1800" dirty="0">
                <a:effectLst/>
                <a:latin typeface="Open Sans" panose="020B0606030504020204"/>
                <a:ea typeface="Calibri" panose="020F0502020204030204" pitchFamily="34" charset="0"/>
              </a:rPr>
              <a:t>Single resource limit is </a:t>
            </a:r>
            <a:r>
              <a:rPr lang="en-US" sz="1800" b="1" dirty="0">
                <a:effectLst/>
                <a:latin typeface="Open Sans" panose="020B0606030504020204"/>
                <a:ea typeface="Calibri" panose="020F0502020204030204" pitchFamily="34" charset="0"/>
              </a:rPr>
              <a:t>$2000 </a:t>
            </a:r>
            <a:r>
              <a:rPr lang="en-US" sz="1800" dirty="0">
                <a:effectLst/>
                <a:latin typeface="Open Sans" panose="020B0606030504020204"/>
                <a:ea typeface="Calibri" panose="020F0502020204030204" pitchFamily="34" charset="0"/>
              </a:rPr>
              <a:t>and married resource limit is </a:t>
            </a:r>
            <a:r>
              <a:rPr lang="en-US" sz="1800" b="1" dirty="0">
                <a:effectLst/>
                <a:latin typeface="Open Sans" panose="020B0606030504020204"/>
                <a:ea typeface="Calibri" panose="020F0502020204030204" pitchFamily="34" charset="0"/>
              </a:rPr>
              <a:t>$68,301</a:t>
            </a:r>
            <a:r>
              <a:rPr lang="en-US" sz="1800" dirty="0">
                <a:effectLst/>
                <a:latin typeface="Open Sans" panose="020B0606030504020204"/>
                <a:ea typeface="Calibri" panose="020F0502020204030204" pitchFamily="34" charset="0"/>
              </a:rPr>
              <a:t>.  </a:t>
            </a:r>
          </a:p>
          <a:p>
            <a:pPr algn="just"/>
            <a:endParaRPr lang="en-US" sz="1800" dirty="0">
              <a:effectLst/>
              <a:latin typeface="Open Sans" panose="020B0606030504020204"/>
              <a:ea typeface="Calibri" panose="020F0502020204030204" pitchFamily="34" charset="0"/>
            </a:endParaRPr>
          </a:p>
          <a:p>
            <a:pPr marL="285750" indent="-285750" algn="just">
              <a:buFont typeface="Arial" panose="020B0604020202020204" pitchFamily="34" charset="0"/>
              <a:buChar char="•"/>
            </a:pPr>
            <a:r>
              <a:rPr lang="en-US" sz="1800" dirty="0">
                <a:effectLst/>
                <a:latin typeface="Open Sans" panose="020B0606030504020204"/>
                <a:ea typeface="Calibri" panose="020F0502020204030204" pitchFamily="34" charset="0"/>
              </a:rPr>
              <a:t>Clients may have a financial “participation” if their income is above the single or married income limit.  </a:t>
            </a:r>
          </a:p>
          <a:p>
            <a:pPr algn="just"/>
            <a:endParaRPr lang="en-US" dirty="0">
              <a:latin typeface="Open Sans" panose="020B0606030504020204"/>
              <a:ea typeface="Calibri" panose="020F0502020204030204" pitchFamily="34" charset="0"/>
            </a:endParaRPr>
          </a:p>
          <a:p>
            <a:pPr marL="285750" indent="-285750" algn="just">
              <a:buFont typeface="Arial" panose="020B0604020202020204" pitchFamily="34" charset="0"/>
              <a:buChar char="•"/>
            </a:pPr>
            <a:r>
              <a:rPr lang="en-US" sz="1800" dirty="0">
                <a:effectLst/>
                <a:latin typeface="Open Sans" panose="020B0606030504020204"/>
                <a:ea typeface="Calibri" panose="020F0502020204030204" pitchFamily="34" charset="0"/>
              </a:rPr>
              <a:t>There is </a:t>
            </a:r>
            <a:r>
              <a:rPr lang="en-US" sz="1800" b="1" dirty="0">
                <a:effectLst/>
                <a:latin typeface="Open Sans" panose="020B0606030504020204"/>
                <a:ea typeface="Calibri" panose="020F0502020204030204" pitchFamily="34" charset="0"/>
              </a:rPr>
              <a:t>Estate Recovery for these services for clients over the age of 55 and there is a five- year </a:t>
            </a:r>
            <a:r>
              <a:rPr lang="en-US" b="1" dirty="0">
                <a:latin typeface="Open Sans" panose="020B0606030504020204"/>
                <a:ea typeface="Calibri" panose="020F0502020204030204" pitchFamily="34" charset="0"/>
              </a:rPr>
              <a:t>Lookback Period</a:t>
            </a:r>
            <a:r>
              <a:rPr lang="en-US" sz="1800" b="1" dirty="0">
                <a:effectLst/>
                <a:latin typeface="Open Sans" panose="020B0606030504020204"/>
                <a:ea typeface="Calibri" panose="020F0502020204030204" pitchFamily="34" charset="0"/>
              </a:rPr>
              <a:t> </a:t>
            </a:r>
            <a:r>
              <a:rPr lang="en-US" sz="1800" dirty="0">
                <a:effectLst/>
                <a:latin typeface="Open Sans" panose="020B0606030504020204"/>
                <a:ea typeface="Calibri" panose="020F0502020204030204" pitchFamily="34" charset="0"/>
              </a:rPr>
              <a:t>to check for </a:t>
            </a:r>
            <a:r>
              <a:rPr lang="en-US" dirty="0">
                <a:latin typeface="Open Sans" panose="020B0606030504020204"/>
                <a:ea typeface="Calibri" panose="020F0502020204030204" pitchFamily="34" charset="0"/>
              </a:rPr>
              <a:t>resource</a:t>
            </a:r>
            <a:r>
              <a:rPr lang="en-US" sz="1800" dirty="0">
                <a:effectLst/>
                <a:latin typeface="Open Sans" panose="020B0606030504020204"/>
                <a:ea typeface="Calibri" panose="020F0502020204030204" pitchFamily="34" charset="0"/>
              </a:rPr>
              <a:t> transfers which can impact eligibility.  </a:t>
            </a:r>
          </a:p>
          <a:p>
            <a:pPr algn="just"/>
            <a:endParaRPr lang="en-US" dirty="0"/>
          </a:p>
        </p:txBody>
      </p:sp>
      <p:sp>
        <p:nvSpPr>
          <p:cNvPr id="12" name="TextBox 11">
            <a:extLst>
              <a:ext uri="{FF2B5EF4-FFF2-40B4-BE49-F238E27FC236}">
                <a16:creationId xmlns:a16="http://schemas.microsoft.com/office/drawing/2014/main" id="{F13C6611-BF32-460D-99B0-85CB4EBC9B09}"/>
              </a:ext>
            </a:extLst>
          </p:cNvPr>
          <p:cNvSpPr txBox="1"/>
          <p:nvPr/>
        </p:nvSpPr>
        <p:spPr>
          <a:xfrm>
            <a:off x="858982" y="631419"/>
            <a:ext cx="10153400" cy="1355756"/>
          </a:xfrm>
          <a:prstGeom prst="rect">
            <a:avLst/>
          </a:prstGeom>
          <a:noFill/>
        </p:spPr>
        <p:txBody>
          <a:bodyPr wrap="square" rtlCol="0">
            <a:spAutoFit/>
          </a:bodyPr>
          <a:lstStyle/>
          <a:p>
            <a:pPr marL="0" marR="0">
              <a:lnSpc>
                <a:spcPct val="107000"/>
              </a:lnSpc>
              <a:spcBef>
                <a:spcPts val="0"/>
              </a:spcBef>
              <a:spcAft>
                <a:spcPts val="1125"/>
              </a:spcAft>
            </a:pPr>
            <a:r>
              <a:rPr lang="en-US" sz="2600" b="1" dirty="0">
                <a:effectLst/>
                <a:ea typeface="Times New Roman" panose="02020603050405020304" pitchFamily="18" charset="0"/>
                <a:cs typeface="Calibri" panose="020F0502020204030204" pitchFamily="34" charset="0"/>
              </a:rPr>
              <a:t>Medicaid eligibility for Medicare recipients needing long-term care at home or in care facilities due to limited income/resources and due to functional need for care</a:t>
            </a:r>
            <a:endParaRPr lang="en-US" sz="2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0197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F5B82C-3E28-419C-8A34-47155A65FC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3" name="Group 2">
            <a:extLst>
              <a:ext uri="{FF2B5EF4-FFF2-40B4-BE49-F238E27FC236}">
                <a16:creationId xmlns:a16="http://schemas.microsoft.com/office/drawing/2014/main" id="{BFA32109-A6FA-4791-9B23-6EBFE1B7C5C4}"/>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7F377A90-6212-4D1C-ACDC-076FD86FCF0D}"/>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697CDAB4-B837-47C1-A508-F52334149A81}"/>
                </a:ext>
              </a:extLst>
            </p:cNvPr>
            <p:cNvSpPr txBox="1">
              <a:spLocks/>
            </p:cNvSpPr>
            <p:nvPr/>
          </p:nvSpPr>
          <p:spPr>
            <a:xfrm>
              <a:off x="11398928" y="6391522"/>
              <a:ext cx="658259"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7</a:t>
              </a:fld>
              <a:endParaRPr lang="en-US" sz="1100" dirty="0">
                <a:solidFill>
                  <a:schemeClr val="tx1"/>
                </a:solidFill>
              </a:endParaRPr>
            </a:p>
          </p:txBody>
        </p:sp>
        <p:pic>
          <p:nvPicPr>
            <p:cNvPr id="7" name="Picture 6">
              <a:extLst>
                <a:ext uri="{FF2B5EF4-FFF2-40B4-BE49-F238E27FC236}">
                  <a16:creationId xmlns:a16="http://schemas.microsoft.com/office/drawing/2014/main" id="{DAE74414-6E47-427A-A98A-1241DEB484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9" name="TextBox 8">
            <a:extLst>
              <a:ext uri="{FF2B5EF4-FFF2-40B4-BE49-F238E27FC236}">
                <a16:creationId xmlns:a16="http://schemas.microsoft.com/office/drawing/2014/main" id="{4ACFA605-8FFE-4AD3-977C-0052C4EB3B01}"/>
              </a:ext>
            </a:extLst>
          </p:cNvPr>
          <p:cNvSpPr txBox="1"/>
          <p:nvPr/>
        </p:nvSpPr>
        <p:spPr>
          <a:xfrm>
            <a:off x="868218" y="2141264"/>
            <a:ext cx="9900397" cy="4523354"/>
          </a:xfrm>
          <a:prstGeom prst="rect">
            <a:avLst/>
          </a:prstGeom>
          <a:noFill/>
        </p:spPr>
        <p:txBody>
          <a:bodyPr wrap="square" rtlCol="0">
            <a:spAutoFit/>
          </a:bodyPr>
          <a:lstStyle/>
          <a:p>
            <a:pPr marL="0" marR="0" algn="just">
              <a:lnSpc>
                <a:spcPct val="107000"/>
              </a:lnSpc>
              <a:spcBef>
                <a:spcPts val="0"/>
              </a:spcBef>
              <a:spcAft>
                <a:spcPts val="0"/>
              </a:spcAft>
            </a:pPr>
            <a:r>
              <a:rPr lang="en-US" sz="1800" b="1" dirty="0">
                <a:effectLst/>
                <a:ea typeface="Calibri" panose="020F0502020204030204" pitchFamily="34" charset="0"/>
                <a:cs typeface="Calibri" panose="020F0502020204030204" pitchFamily="34" charset="0"/>
              </a:rPr>
              <a:t>TSOA program for long-term care in the home</a:t>
            </a:r>
            <a:r>
              <a:rPr lang="en-US" sz="1800" dirty="0">
                <a:effectLst/>
                <a:ea typeface="Calibri" panose="020F0502020204030204" pitchFamily="34" charset="0"/>
                <a:cs typeface="Calibri" panose="020F0502020204030204" pitchFamily="34" charset="0"/>
              </a:rPr>
              <a:t>:  </a:t>
            </a:r>
          </a:p>
          <a:p>
            <a:pPr marL="0" marR="0" algn="just">
              <a:lnSpc>
                <a:spcPct val="107000"/>
              </a:lnSpc>
              <a:spcBef>
                <a:spcPts val="0"/>
              </a:spcBef>
              <a:spcAft>
                <a:spcPts val="0"/>
              </a:spcAft>
            </a:pPr>
            <a:endParaRPr lang="en-US" dirty="0">
              <a:ea typeface="Calibri" panose="020F0502020204030204" pitchFamily="34" charset="0"/>
              <a:cs typeface="Calibri" panose="020F0502020204030204" pitchFamily="34" charset="0"/>
            </a:endParaRPr>
          </a:p>
          <a:p>
            <a:pPr marL="285750" marR="0" indent="-285750" algn="just">
              <a:lnSpc>
                <a:spcPct val="107000"/>
              </a:lnSpc>
              <a:spcBef>
                <a:spcPts val="0"/>
              </a:spcBef>
              <a:spcAft>
                <a:spcPts val="0"/>
              </a:spcAft>
              <a:buFont typeface="Arial" panose="020B0604020202020204" pitchFamily="34" charset="0"/>
              <a:buChar char="•"/>
            </a:pPr>
            <a:r>
              <a:rPr lang="en-US" sz="1800" dirty="0">
                <a:effectLst/>
                <a:ea typeface="Calibri" panose="020F0502020204030204" pitchFamily="34" charset="0"/>
                <a:cs typeface="Calibri" panose="020F0502020204030204" pitchFamily="34" charset="0"/>
              </a:rPr>
              <a:t>This program also provides in-home care for elder/disabled clients </a:t>
            </a:r>
            <a:r>
              <a:rPr lang="en-US" dirty="0">
                <a:ea typeface="Calibri" panose="020F0502020204030204" pitchFamily="34" charset="0"/>
                <a:cs typeface="Calibri" panose="020F0502020204030204" pitchFamily="34" charset="0"/>
              </a:rPr>
              <a:t>(limited to </a:t>
            </a:r>
            <a:r>
              <a:rPr lang="en-US" sz="1800" dirty="0">
                <a:effectLst/>
                <a:ea typeface="Calibri" panose="020F0502020204030204" pitchFamily="34" charset="0"/>
                <a:cs typeface="Calibri" panose="020F0502020204030204" pitchFamily="34" charset="0"/>
              </a:rPr>
              <a:t>age 55 and over) who have functional impairments which </a:t>
            </a:r>
            <a:r>
              <a:rPr lang="en-US" dirty="0">
                <a:ea typeface="Calibri" panose="020F0502020204030204" pitchFamily="34" charset="0"/>
                <a:cs typeface="Calibri" panose="020F0502020204030204" pitchFamily="34" charset="0"/>
              </a:rPr>
              <a:t>require caregiver assistance.  </a:t>
            </a:r>
            <a:endParaRPr lang="en-US" sz="1800" dirty="0">
              <a:effectLst/>
              <a:ea typeface="Calibri" panose="020F0502020204030204" pitchFamily="34" charset="0"/>
              <a:cs typeface="Calibri" panose="020F0502020204030204" pitchFamily="34" charset="0"/>
            </a:endParaRPr>
          </a:p>
          <a:p>
            <a:pPr marL="0" marR="0" algn="just">
              <a:lnSpc>
                <a:spcPct val="107000"/>
              </a:lnSpc>
              <a:spcBef>
                <a:spcPts val="0"/>
              </a:spcBef>
              <a:spcAft>
                <a:spcPts val="0"/>
              </a:spcAft>
            </a:pPr>
            <a:endParaRPr lang="en-US" dirty="0">
              <a:ea typeface="Calibri" panose="020F0502020204030204" pitchFamily="34" charset="0"/>
              <a:cs typeface="Calibri" panose="020F0502020204030204" pitchFamily="34" charset="0"/>
            </a:endParaRPr>
          </a:p>
          <a:p>
            <a:pPr marL="285750" marR="0" indent="-285750" algn="just">
              <a:lnSpc>
                <a:spcPct val="107000"/>
              </a:lnSpc>
              <a:spcBef>
                <a:spcPts val="0"/>
              </a:spcBef>
              <a:spcAft>
                <a:spcPts val="0"/>
              </a:spcAft>
              <a:buFont typeface="Arial" panose="020B0604020202020204" pitchFamily="34" charset="0"/>
              <a:buChar char="•"/>
            </a:pPr>
            <a:r>
              <a:rPr lang="en-US" sz="1800" dirty="0">
                <a:effectLst/>
                <a:ea typeface="Calibri" panose="020F0502020204030204" pitchFamily="34" charset="0"/>
                <a:cs typeface="Calibri" panose="020F0502020204030204" pitchFamily="34" charset="0"/>
              </a:rPr>
              <a:t>Income limit for care receiver is </a:t>
            </a:r>
            <a:r>
              <a:rPr lang="en-US" sz="1800" b="1" dirty="0">
                <a:effectLst/>
                <a:ea typeface="Calibri" panose="020F0502020204030204" pitchFamily="34" charset="0"/>
                <a:cs typeface="Calibri" panose="020F0502020204030204" pitchFamily="34" charset="0"/>
              </a:rPr>
              <a:t>$</a:t>
            </a:r>
            <a:r>
              <a:rPr lang="en-US" b="1" dirty="0">
                <a:ea typeface="Calibri" panose="020F0502020204030204" pitchFamily="34" charset="0"/>
                <a:cs typeface="Calibri" panose="020F0502020204030204" pitchFamily="34" charset="0"/>
              </a:rPr>
              <a:t>3868</a:t>
            </a:r>
            <a:r>
              <a:rPr lang="en-US" sz="1800" b="1" dirty="0">
                <a:effectLst/>
                <a:ea typeface="Calibri" panose="020F0502020204030204" pitchFamily="34" charset="0"/>
                <a:cs typeface="Calibri" panose="020F0502020204030204" pitchFamily="34" charset="0"/>
              </a:rPr>
              <a:t> per month </a:t>
            </a:r>
            <a:r>
              <a:rPr lang="en-US" sz="1800" dirty="0">
                <a:effectLst/>
                <a:ea typeface="Calibri" panose="020F0502020204030204" pitchFamily="34" charset="0"/>
                <a:cs typeface="Calibri" panose="020F0502020204030204" pitchFamily="34" charset="0"/>
              </a:rPr>
              <a:t>whether single or married.  </a:t>
            </a:r>
          </a:p>
          <a:p>
            <a:pPr marL="285750" marR="0" indent="-285750" algn="just">
              <a:lnSpc>
                <a:spcPct val="107000"/>
              </a:lnSpc>
              <a:spcBef>
                <a:spcPts val="0"/>
              </a:spcBef>
              <a:spcAft>
                <a:spcPts val="0"/>
              </a:spcAft>
              <a:buFont typeface="Arial" panose="020B0604020202020204" pitchFamily="34" charset="0"/>
              <a:buChar char="•"/>
            </a:pPr>
            <a:endParaRPr lang="en-US" dirty="0">
              <a:ea typeface="Calibri" panose="020F0502020204030204" pitchFamily="34" charset="0"/>
              <a:cs typeface="Calibri" panose="020F0502020204030204" pitchFamily="34" charset="0"/>
            </a:endParaRPr>
          </a:p>
          <a:p>
            <a:pPr marL="285750" marR="0" indent="-285750" algn="just">
              <a:lnSpc>
                <a:spcPct val="107000"/>
              </a:lnSpc>
              <a:spcBef>
                <a:spcPts val="0"/>
              </a:spcBef>
              <a:spcAft>
                <a:spcPts val="0"/>
              </a:spcAft>
              <a:buFont typeface="Arial" panose="020B0604020202020204" pitchFamily="34" charset="0"/>
              <a:buChar char="•"/>
            </a:pPr>
            <a:r>
              <a:rPr lang="en-US" sz="1800" dirty="0">
                <a:effectLst/>
                <a:ea typeface="Calibri" panose="020F0502020204030204" pitchFamily="34" charset="0"/>
                <a:cs typeface="Calibri" panose="020F0502020204030204" pitchFamily="34" charset="0"/>
              </a:rPr>
              <a:t>Ther</a:t>
            </a:r>
            <a:r>
              <a:rPr lang="en-US" dirty="0">
                <a:ea typeface="Calibri" panose="020F0502020204030204" pitchFamily="34" charset="0"/>
                <a:cs typeface="Calibri" panose="020F0502020204030204" pitchFamily="34" charset="0"/>
              </a:rPr>
              <a:t>e is no financial “participation” for this program.  </a:t>
            </a:r>
            <a:endParaRPr lang="en-US" sz="1800" dirty="0">
              <a:effectLst/>
              <a:ea typeface="Calibri" panose="020F0502020204030204" pitchFamily="34" charset="0"/>
              <a:cs typeface="Calibri" panose="020F0502020204030204" pitchFamily="34" charset="0"/>
            </a:endParaRPr>
          </a:p>
          <a:p>
            <a:pPr marL="0" marR="0" algn="just">
              <a:lnSpc>
                <a:spcPct val="107000"/>
              </a:lnSpc>
              <a:spcBef>
                <a:spcPts val="0"/>
              </a:spcBef>
              <a:spcAft>
                <a:spcPts val="0"/>
              </a:spcAft>
            </a:pPr>
            <a:endParaRPr lang="en-US" b="1" dirty="0">
              <a:ea typeface="Calibri" panose="020F0502020204030204" pitchFamily="34" charset="0"/>
              <a:cs typeface="Calibri" panose="020F0502020204030204" pitchFamily="34" charset="0"/>
            </a:endParaRPr>
          </a:p>
          <a:p>
            <a:pPr marL="285750" marR="0" indent="-285750" algn="just">
              <a:lnSpc>
                <a:spcPct val="107000"/>
              </a:lnSpc>
              <a:spcBef>
                <a:spcPts val="0"/>
              </a:spcBef>
              <a:spcAft>
                <a:spcPts val="0"/>
              </a:spcAft>
              <a:buFont typeface="Arial" panose="020B0604020202020204" pitchFamily="34" charset="0"/>
              <a:buChar char="•"/>
            </a:pPr>
            <a:r>
              <a:rPr lang="en-US" sz="1800" b="1" dirty="0">
                <a:effectLst/>
                <a:ea typeface="Calibri" panose="020F0502020204030204" pitchFamily="34" charset="0"/>
                <a:cs typeface="Calibri" panose="020F0502020204030204" pitchFamily="34" charset="0"/>
              </a:rPr>
              <a:t>Single resource limit is $77,052 and married resource limit is $</a:t>
            </a:r>
            <a:r>
              <a:rPr lang="en-US" b="1" dirty="0">
                <a:ea typeface="Calibri" panose="020F0502020204030204" pitchFamily="34" charset="0"/>
                <a:cs typeface="Calibri" panose="020F0502020204030204" pitchFamily="34" charset="0"/>
              </a:rPr>
              <a:t>145,353</a:t>
            </a:r>
            <a:r>
              <a:rPr lang="en-US" sz="1800" b="1" dirty="0">
                <a:effectLst/>
                <a:ea typeface="Calibri" panose="020F0502020204030204" pitchFamily="34" charset="0"/>
                <a:cs typeface="Calibri" panose="020F0502020204030204" pitchFamily="34" charset="0"/>
              </a:rPr>
              <a:t>  </a:t>
            </a:r>
          </a:p>
          <a:p>
            <a:pPr marL="0" marR="0" algn="just">
              <a:lnSpc>
                <a:spcPct val="107000"/>
              </a:lnSpc>
              <a:spcBef>
                <a:spcPts val="0"/>
              </a:spcBef>
              <a:spcAft>
                <a:spcPts val="0"/>
              </a:spcAft>
            </a:pPr>
            <a:endParaRPr lang="en-US" dirty="0">
              <a:ea typeface="Calibri" panose="020F0502020204030204" pitchFamily="34" charset="0"/>
              <a:cs typeface="Calibri" panose="020F0502020204030204" pitchFamily="34" charset="0"/>
            </a:endParaRPr>
          </a:p>
          <a:p>
            <a:pPr marL="285750" marR="0" indent="-285750" algn="just">
              <a:lnSpc>
                <a:spcPct val="107000"/>
              </a:lnSpc>
              <a:spcBef>
                <a:spcPts val="0"/>
              </a:spcBef>
              <a:spcAft>
                <a:spcPts val="0"/>
              </a:spcAft>
              <a:buFont typeface="Arial" panose="020B0604020202020204" pitchFamily="34" charset="0"/>
              <a:buChar char="•"/>
            </a:pPr>
            <a:r>
              <a:rPr lang="en-US" sz="1800" dirty="0">
                <a:effectLst/>
                <a:ea typeface="Calibri" panose="020F0502020204030204" pitchFamily="34" charset="0"/>
                <a:cs typeface="Calibri" panose="020F0502020204030204" pitchFamily="34" charset="0"/>
              </a:rPr>
              <a:t>Care hours limited to a maximum of </a:t>
            </a:r>
            <a:r>
              <a:rPr lang="en-US" sz="1800" b="1" dirty="0">
                <a:effectLst/>
                <a:ea typeface="Calibri" panose="020F0502020204030204" pitchFamily="34" charset="0"/>
                <a:cs typeface="Calibri" panose="020F0502020204030204" pitchFamily="34" charset="0"/>
              </a:rPr>
              <a:t>20 per month</a:t>
            </a:r>
            <a:r>
              <a:rPr lang="en-US" b="1" dirty="0">
                <a:ea typeface="Calibri" panose="020F0502020204030204" pitchFamily="34" charset="0"/>
                <a:cs typeface="Calibri" panose="020F0502020204030204" pitchFamily="34" charset="0"/>
              </a:rPr>
              <a:t> </a:t>
            </a:r>
            <a:r>
              <a:rPr lang="en-US" dirty="0">
                <a:ea typeface="Calibri" panose="020F0502020204030204" pitchFamily="34" charset="0"/>
                <a:cs typeface="Calibri" panose="020F0502020204030204" pitchFamily="34" charset="0"/>
              </a:rPr>
              <a:t>and there is no Medicaid coverage.   Care can be provided by agency caregiver or other approved adult. </a:t>
            </a:r>
            <a:r>
              <a:rPr lang="en-US" sz="1800" dirty="0">
                <a:effectLst/>
                <a:ea typeface="Calibri" panose="020F0502020204030204" pitchFamily="34" charset="0"/>
                <a:cs typeface="Calibri" panose="020F0502020204030204" pitchFamily="34" charset="0"/>
              </a:rPr>
              <a:t>  </a:t>
            </a:r>
          </a:p>
          <a:p>
            <a:pPr marL="285750" marR="0" indent="-285750" algn="just">
              <a:lnSpc>
                <a:spcPct val="107000"/>
              </a:lnSpc>
              <a:spcBef>
                <a:spcPts val="0"/>
              </a:spcBef>
              <a:spcAft>
                <a:spcPts val="0"/>
              </a:spcAft>
              <a:buFont typeface="Arial" panose="020B0604020202020204" pitchFamily="34" charset="0"/>
              <a:buChar char="•"/>
            </a:pPr>
            <a:endParaRPr lang="en-US" dirty="0">
              <a:ea typeface="Calibri" panose="020F0502020204030204" pitchFamily="34" charset="0"/>
              <a:cs typeface="Calibri" panose="020F0502020204030204" pitchFamily="34" charset="0"/>
            </a:endParaRPr>
          </a:p>
          <a:p>
            <a:pPr marL="285750" marR="0" indent="-285750" algn="just">
              <a:lnSpc>
                <a:spcPct val="107000"/>
              </a:lnSpc>
              <a:spcBef>
                <a:spcPts val="0"/>
              </a:spcBef>
              <a:spcAft>
                <a:spcPts val="0"/>
              </a:spcAft>
              <a:buFont typeface="Arial" panose="020B0604020202020204" pitchFamily="34" charset="0"/>
              <a:buChar char="•"/>
            </a:pPr>
            <a:r>
              <a:rPr lang="en-US" sz="1800" dirty="0">
                <a:effectLst/>
                <a:ea typeface="Calibri" panose="020F0502020204030204" pitchFamily="34" charset="0"/>
                <a:cs typeface="Calibri" panose="020F0502020204030204" pitchFamily="34" charset="0"/>
              </a:rPr>
              <a:t>There is </a:t>
            </a:r>
            <a:r>
              <a:rPr lang="en-US" sz="1800" b="1" dirty="0">
                <a:effectLst/>
                <a:ea typeface="Calibri" panose="020F0502020204030204" pitchFamily="34" charset="0"/>
                <a:cs typeface="Calibri" panose="020F0502020204030204" pitchFamily="34" charset="0"/>
              </a:rPr>
              <a:t>no Estate Recovery and no Lookback Period </a:t>
            </a:r>
            <a:r>
              <a:rPr lang="en-US" sz="1800" dirty="0">
                <a:effectLst/>
                <a:ea typeface="Calibri" panose="020F0502020204030204" pitchFamily="34" charset="0"/>
                <a:cs typeface="Calibri" panose="020F0502020204030204" pitchFamily="34" charset="0"/>
              </a:rPr>
              <a:t>for this program.   </a:t>
            </a:r>
            <a:endParaRPr lang="en-US" sz="1800" dirty="0">
              <a:effectLst/>
              <a:ea typeface="Calibri" panose="020F0502020204030204" pitchFamily="34" charset="0"/>
              <a:cs typeface="Times New Roman" panose="02020603050405020304" pitchFamily="18" charset="0"/>
            </a:endParaRPr>
          </a:p>
        </p:txBody>
      </p:sp>
      <p:sp>
        <p:nvSpPr>
          <p:cNvPr id="11" name="Date Placeholder 3">
            <a:extLst>
              <a:ext uri="{FF2B5EF4-FFF2-40B4-BE49-F238E27FC236}">
                <a16:creationId xmlns:a16="http://schemas.microsoft.com/office/drawing/2014/main" id="{BDEBA2D4-C6EA-4C47-AC67-F921488C7552}"/>
              </a:ext>
            </a:extLst>
          </p:cNvPr>
          <p:cNvSpPr txBox="1">
            <a:spLocks/>
          </p:cNvSpPr>
          <p:nvPr/>
        </p:nvSpPr>
        <p:spPr>
          <a:xfrm>
            <a:off x="10632834" y="6391522"/>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08/10/2024</a:t>
            </a:r>
          </a:p>
        </p:txBody>
      </p:sp>
      <p:sp>
        <p:nvSpPr>
          <p:cNvPr id="10" name="TextBox 9">
            <a:extLst>
              <a:ext uri="{FF2B5EF4-FFF2-40B4-BE49-F238E27FC236}">
                <a16:creationId xmlns:a16="http://schemas.microsoft.com/office/drawing/2014/main" id="{5C5DE32C-2219-48A6-AF9B-7479E9D3BCF7}"/>
              </a:ext>
            </a:extLst>
          </p:cNvPr>
          <p:cNvSpPr txBox="1"/>
          <p:nvPr/>
        </p:nvSpPr>
        <p:spPr>
          <a:xfrm>
            <a:off x="868218" y="353754"/>
            <a:ext cx="10159911" cy="1783886"/>
          </a:xfrm>
          <a:prstGeom prst="rect">
            <a:avLst/>
          </a:prstGeom>
          <a:noFill/>
        </p:spPr>
        <p:txBody>
          <a:bodyPr wrap="square" rtlCol="0">
            <a:spAutoFit/>
          </a:bodyPr>
          <a:lstStyle/>
          <a:p>
            <a:pPr marL="0" marR="0">
              <a:lnSpc>
                <a:spcPct val="107000"/>
              </a:lnSpc>
              <a:spcBef>
                <a:spcPts val="0"/>
              </a:spcBef>
              <a:spcAft>
                <a:spcPts val="1125"/>
              </a:spcAft>
            </a:pPr>
            <a:r>
              <a:rPr lang="en-US" sz="2600" b="1" dirty="0">
                <a:effectLst/>
                <a:ea typeface="Times New Roman" panose="02020603050405020304" pitchFamily="18" charset="0"/>
                <a:cs typeface="Calibri" panose="020F0502020204030204" pitchFamily="34" charset="0"/>
              </a:rPr>
              <a:t>Medicaid eligibility for Medicare recipients needing long-term care at home or in care facilities due to limited income/resources and due to functional need for care (cont’d)</a:t>
            </a:r>
            <a:endParaRPr lang="en-US" sz="2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9703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F5B82C-3E28-419C-8A34-47155A65FC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3" name="Group 2">
            <a:extLst>
              <a:ext uri="{FF2B5EF4-FFF2-40B4-BE49-F238E27FC236}">
                <a16:creationId xmlns:a16="http://schemas.microsoft.com/office/drawing/2014/main" id="{BFA32109-A6FA-4791-9B23-6EBFE1B7C5C4}"/>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7F377A90-6212-4D1C-ACDC-076FD86FCF0D}"/>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697CDAB4-B837-47C1-A508-F52334149A81}"/>
                </a:ext>
              </a:extLst>
            </p:cNvPr>
            <p:cNvSpPr txBox="1">
              <a:spLocks/>
            </p:cNvSpPr>
            <p:nvPr/>
          </p:nvSpPr>
          <p:spPr>
            <a:xfrm>
              <a:off x="11398928" y="6391522"/>
              <a:ext cx="658259"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8</a:t>
              </a:fld>
              <a:endParaRPr lang="en-US" sz="1100" dirty="0">
                <a:solidFill>
                  <a:schemeClr val="tx1"/>
                </a:solidFill>
              </a:endParaRPr>
            </a:p>
          </p:txBody>
        </p:sp>
        <p:pic>
          <p:nvPicPr>
            <p:cNvPr id="7" name="Picture 6">
              <a:extLst>
                <a:ext uri="{FF2B5EF4-FFF2-40B4-BE49-F238E27FC236}">
                  <a16:creationId xmlns:a16="http://schemas.microsoft.com/office/drawing/2014/main" id="{DAE74414-6E47-427A-A98A-1241DEB484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11" name="Date Placeholder 3">
            <a:extLst>
              <a:ext uri="{FF2B5EF4-FFF2-40B4-BE49-F238E27FC236}">
                <a16:creationId xmlns:a16="http://schemas.microsoft.com/office/drawing/2014/main" id="{BDEBA2D4-C6EA-4C47-AC67-F921488C7552}"/>
              </a:ext>
            </a:extLst>
          </p:cNvPr>
          <p:cNvSpPr txBox="1">
            <a:spLocks/>
          </p:cNvSpPr>
          <p:nvPr/>
        </p:nvSpPr>
        <p:spPr>
          <a:xfrm>
            <a:off x="10632834" y="6391522"/>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08/10/2024</a:t>
            </a:r>
          </a:p>
        </p:txBody>
      </p:sp>
      <p:sp>
        <p:nvSpPr>
          <p:cNvPr id="5" name="TextBox 4">
            <a:extLst>
              <a:ext uri="{FF2B5EF4-FFF2-40B4-BE49-F238E27FC236}">
                <a16:creationId xmlns:a16="http://schemas.microsoft.com/office/drawing/2014/main" id="{401799EA-7E12-49D0-BB5B-684EB1B51E35}"/>
              </a:ext>
            </a:extLst>
          </p:cNvPr>
          <p:cNvSpPr txBox="1"/>
          <p:nvPr/>
        </p:nvSpPr>
        <p:spPr>
          <a:xfrm>
            <a:off x="858982" y="1911910"/>
            <a:ext cx="9773852" cy="4339586"/>
          </a:xfrm>
          <a:prstGeom prst="rect">
            <a:avLst/>
          </a:prstGeom>
          <a:noFill/>
        </p:spPr>
        <p:txBody>
          <a:bodyPr wrap="square" rtlCol="0">
            <a:spAutoFit/>
          </a:bodyPr>
          <a:lstStyle/>
          <a:p>
            <a:pPr marL="0" marR="0" algn="just">
              <a:lnSpc>
                <a:spcPct val="107000"/>
              </a:lnSpc>
              <a:spcBef>
                <a:spcPts val="0"/>
              </a:spcBef>
              <a:spcAft>
                <a:spcPts val="1125"/>
              </a:spcAft>
            </a:pPr>
            <a:r>
              <a:rPr lang="en-US" b="1" dirty="0">
                <a:ea typeface="Times New Roman" panose="02020603050405020304" pitchFamily="18" charset="0"/>
                <a:cs typeface="Calibri" panose="020F0502020204030204" pitchFamily="34" charset="0"/>
              </a:rPr>
              <a:t>COPES program for</a:t>
            </a:r>
            <a:r>
              <a:rPr lang="en-US" sz="1800" b="1" dirty="0">
                <a:effectLst/>
                <a:ea typeface="Times New Roman" panose="02020603050405020304" pitchFamily="18" charset="0"/>
                <a:cs typeface="Calibri" panose="020F0502020204030204" pitchFamily="34" charset="0"/>
              </a:rPr>
              <a:t> long-term care in an Assisted Living Facility (ALF) or Adult Family Home (AFH):</a:t>
            </a:r>
            <a:endParaRPr lang="en-US" sz="1800" dirty="0">
              <a:effectLst/>
              <a:ea typeface="Times New Roman" panose="02020603050405020304" pitchFamily="18" charset="0"/>
              <a:cs typeface="Calibri" panose="020F0502020204030204" pitchFamily="34" charset="0"/>
            </a:endParaRPr>
          </a:p>
          <a:p>
            <a:pPr marL="285750" marR="0" indent="-285750" algn="just">
              <a:lnSpc>
                <a:spcPct val="107000"/>
              </a:lnSpc>
              <a:spcBef>
                <a:spcPts val="0"/>
              </a:spcBef>
              <a:spcAft>
                <a:spcPts val="1125"/>
              </a:spcAft>
              <a:buFont typeface="Arial" panose="020B0604020202020204" pitchFamily="34" charset="0"/>
              <a:buChar char="•"/>
            </a:pPr>
            <a:r>
              <a:rPr lang="en-US" sz="1800" dirty="0">
                <a:effectLst/>
                <a:ea typeface="Times New Roman" panose="02020603050405020304" pitchFamily="18" charset="0"/>
                <a:cs typeface="Calibri" panose="020F0502020204030204" pitchFamily="34" charset="0"/>
              </a:rPr>
              <a:t>Single person resource limit is </a:t>
            </a:r>
            <a:r>
              <a:rPr lang="en-US" sz="1800" b="1" dirty="0">
                <a:effectLst/>
                <a:ea typeface="Times New Roman" panose="02020603050405020304" pitchFamily="18" charset="0"/>
                <a:cs typeface="Calibri" panose="020F0502020204030204" pitchFamily="34" charset="0"/>
              </a:rPr>
              <a:t>$2000 </a:t>
            </a:r>
            <a:r>
              <a:rPr lang="en-US" sz="1800" dirty="0">
                <a:effectLst/>
                <a:ea typeface="Times New Roman" panose="02020603050405020304" pitchFamily="18" charset="0"/>
                <a:cs typeface="Calibri" panose="020F0502020204030204" pitchFamily="34" charset="0"/>
              </a:rPr>
              <a:t>and married person is </a:t>
            </a:r>
            <a:r>
              <a:rPr lang="en-US" sz="1800" b="1" dirty="0">
                <a:effectLst/>
                <a:ea typeface="Times New Roman" panose="02020603050405020304" pitchFamily="18" charset="0"/>
                <a:cs typeface="Calibri" panose="020F0502020204030204" pitchFamily="34" charset="0"/>
              </a:rPr>
              <a:t>$68,301</a:t>
            </a:r>
            <a:r>
              <a:rPr lang="en-US" sz="1800" dirty="0">
                <a:effectLst/>
                <a:ea typeface="Times New Roman" panose="02020603050405020304" pitchFamily="18" charset="0"/>
                <a:cs typeface="Calibri" panose="020F0502020204030204" pitchFamily="34" charset="0"/>
              </a:rPr>
              <a:t> (after one year this amount must be held in the name of the spouse who is not on services).  </a:t>
            </a:r>
          </a:p>
          <a:p>
            <a:pPr marL="285750" marR="0" indent="-285750" algn="just">
              <a:lnSpc>
                <a:spcPct val="107000"/>
              </a:lnSpc>
              <a:spcBef>
                <a:spcPts val="0"/>
              </a:spcBef>
              <a:spcAft>
                <a:spcPts val="1125"/>
              </a:spcAft>
              <a:buFont typeface="Arial" panose="020B0604020202020204" pitchFamily="34" charset="0"/>
              <a:buChar char="•"/>
            </a:pPr>
            <a:r>
              <a:rPr lang="en-US" sz="1800" dirty="0">
                <a:effectLst/>
                <a:ea typeface="Times New Roman" panose="02020603050405020304" pitchFamily="18" charset="0"/>
                <a:cs typeface="Calibri" panose="020F0502020204030204" pitchFamily="34" charset="0"/>
              </a:rPr>
              <a:t>For a single person, the cost of care depends on the </a:t>
            </a:r>
            <a:r>
              <a:rPr lang="en-US" dirty="0">
                <a:ea typeface="Times New Roman" panose="02020603050405020304" pitchFamily="18" charset="0"/>
                <a:cs typeface="Calibri" panose="020F0502020204030204" pitchFamily="34" charset="0"/>
              </a:rPr>
              <a:t>monthly payment</a:t>
            </a:r>
            <a:r>
              <a:rPr lang="en-US" sz="1800" dirty="0">
                <a:effectLst/>
                <a:ea typeface="Times New Roman" panose="02020603050405020304" pitchFamily="18" charset="0"/>
                <a:cs typeface="Calibri" panose="020F0502020204030204" pitchFamily="34" charset="0"/>
              </a:rPr>
              <a:t> rate as established by the DSHS HCS social worker CARE assessment.  </a:t>
            </a:r>
          </a:p>
          <a:p>
            <a:pPr marL="285750" marR="0" indent="-285750" algn="just">
              <a:lnSpc>
                <a:spcPct val="107000"/>
              </a:lnSpc>
              <a:spcBef>
                <a:spcPts val="0"/>
              </a:spcBef>
              <a:spcAft>
                <a:spcPts val="1125"/>
              </a:spcAft>
              <a:buFont typeface="Arial" panose="020B0604020202020204" pitchFamily="34" charset="0"/>
              <a:buChar char="•"/>
            </a:pPr>
            <a:r>
              <a:rPr lang="en-US" sz="1800" dirty="0">
                <a:effectLst/>
                <a:ea typeface="Times New Roman" panose="02020603050405020304" pitchFamily="18" charset="0"/>
                <a:cs typeface="Calibri" panose="020F0502020204030204" pitchFamily="34" charset="0"/>
              </a:rPr>
              <a:t>The monthly payment rate is the amount of Medicaid payment that an ALF or AFH will receive over the course of a month for caring for a resident on Medicaid funding. </a:t>
            </a:r>
          </a:p>
          <a:p>
            <a:pPr marL="285750" marR="0" indent="-285750" algn="just">
              <a:lnSpc>
                <a:spcPct val="107000"/>
              </a:lnSpc>
              <a:spcBef>
                <a:spcPts val="0"/>
              </a:spcBef>
              <a:spcAft>
                <a:spcPts val="1125"/>
              </a:spcAft>
              <a:buFont typeface="Arial" panose="020B0604020202020204" pitchFamily="34" charset="0"/>
              <a:buChar char="•"/>
            </a:pPr>
            <a:r>
              <a:rPr lang="en-US" dirty="0">
                <a:ea typeface="Times New Roman" panose="02020603050405020304" pitchFamily="18" charset="0"/>
                <a:cs typeface="Calibri" panose="020F0502020204030204" pitchFamily="34" charset="0"/>
              </a:rPr>
              <a:t>The monthly payment rate for Medicaid is often lower than the facility private pay rate.  </a:t>
            </a:r>
            <a:endParaRPr lang="en-US" sz="1800" dirty="0">
              <a:effectLst/>
              <a:ea typeface="Times New Roman" panose="02020603050405020304" pitchFamily="18" charset="0"/>
            </a:endParaRPr>
          </a:p>
          <a:p>
            <a:pPr marL="285750" marR="0" indent="-285750" algn="just">
              <a:lnSpc>
                <a:spcPct val="107000"/>
              </a:lnSpc>
              <a:spcBef>
                <a:spcPts val="0"/>
              </a:spcBef>
              <a:spcAft>
                <a:spcPts val="1125"/>
              </a:spcAft>
              <a:buFont typeface="Arial" panose="020B0604020202020204" pitchFamily="34" charset="0"/>
              <a:buChar char="•"/>
            </a:pPr>
            <a:r>
              <a:rPr lang="en-US" dirty="0">
                <a:ea typeface="Times New Roman" panose="02020603050405020304" pitchFamily="18" charset="0"/>
              </a:rPr>
              <a:t>T</a:t>
            </a:r>
            <a:r>
              <a:rPr lang="en-US" sz="1800" dirty="0">
                <a:effectLst/>
                <a:ea typeface="Times New Roman" panose="02020603050405020304" pitchFamily="18" charset="0"/>
              </a:rPr>
              <a:t>he client pays their whole monthly income (less their $</a:t>
            </a:r>
            <a:r>
              <a:rPr lang="en-US" dirty="0">
                <a:ea typeface="Times New Roman" panose="02020603050405020304" pitchFamily="18" charset="0"/>
              </a:rPr>
              <a:t>103.20</a:t>
            </a:r>
            <a:r>
              <a:rPr lang="en-US" sz="1800" dirty="0">
                <a:effectLst/>
                <a:ea typeface="Times New Roman" panose="02020603050405020304" pitchFamily="18" charset="0"/>
              </a:rPr>
              <a:t> Personal Needs Allowance or PNA) to the ALF or AFH, and Medicaid pays the remaining cost of client care to the facility.  </a:t>
            </a:r>
            <a:r>
              <a:rPr lang="en-US" sz="1800" dirty="0">
                <a:effectLst/>
                <a:ea typeface="Times New Roman" panose="02020603050405020304" pitchFamily="18" charset="0"/>
                <a:cs typeface="Calibri" panose="020F0502020204030204" pitchFamily="34" charset="0"/>
              </a:rPr>
              <a:t>  </a:t>
            </a:r>
            <a:endParaRPr lang="en-US" dirty="0"/>
          </a:p>
        </p:txBody>
      </p:sp>
      <p:sp>
        <p:nvSpPr>
          <p:cNvPr id="12" name="TextBox 11">
            <a:extLst>
              <a:ext uri="{FF2B5EF4-FFF2-40B4-BE49-F238E27FC236}">
                <a16:creationId xmlns:a16="http://schemas.microsoft.com/office/drawing/2014/main" id="{2C593B89-DB12-4D10-95BE-673A6BE60901}"/>
              </a:ext>
            </a:extLst>
          </p:cNvPr>
          <p:cNvSpPr txBox="1"/>
          <p:nvPr/>
        </p:nvSpPr>
        <p:spPr>
          <a:xfrm>
            <a:off x="858982" y="84468"/>
            <a:ext cx="10169147" cy="1783886"/>
          </a:xfrm>
          <a:prstGeom prst="rect">
            <a:avLst/>
          </a:prstGeom>
          <a:noFill/>
        </p:spPr>
        <p:txBody>
          <a:bodyPr wrap="square" rtlCol="0">
            <a:spAutoFit/>
          </a:bodyPr>
          <a:lstStyle/>
          <a:p>
            <a:pPr marL="0" marR="0">
              <a:lnSpc>
                <a:spcPct val="107000"/>
              </a:lnSpc>
              <a:spcBef>
                <a:spcPts val="0"/>
              </a:spcBef>
              <a:spcAft>
                <a:spcPts val="1125"/>
              </a:spcAft>
            </a:pPr>
            <a:r>
              <a:rPr lang="en-US" sz="2600" b="1" dirty="0">
                <a:effectLst/>
                <a:ea typeface="Times New Roman" panose="02020603050405020304" pitchFamily="18" charset="0"/>
                <a:cs typeface="Calibri" panose="020F0502020204030204" pitchFamily="34" charset="0"/>
              </a:rPr>
              <a:t>Medicaid eligibility for Medicare recipients needing long-term care at home or in care facilities due to limited income/resources and due to functional need for care (cont’d)</a:t>
            </a:r>
            <a:endParaRPr lang="en-US" sz="2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824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F5B82C-3E28-419C-8A34-47155A65FC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3" name="Group 2">
            <a:extLst>
              <a:ext uri="{FF2B5EF4-FFF2-40B4-BE49-F238E27FC236}">
                <a16:creationId xmlns:a16="http://schemas.microsoft.com/office/drawing/2014/main" id="{BFA32109-A6FA-4791-9B23-6EBFE1B7C5C4}"/>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7F377A90-6212-4D1C-ACDC-076FD86FCF0D}"/>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697CDAB4-B837-47C1-A508-F52334149A81}"/>
                </a:ext>
              </a:extLst>
            </p:cNvPr>
            <p:cNvSpPr txBox="1">
              <a:spLocks/>
            </p:cNvSpPr>
            <p:nvPr/>
          </p:nvSpPr>
          <p:spPr>
            <a:xfrm>
              <a:off x="11398928" y="6391522"/>
              <a:ext cx="658259"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9</a:t>
              </a:fld>
              <a:endParaRPr lang="en-US" sz="1100" dirty="0">
                <a:solidFill>
                  <a:schemeClr val="tx1"/>
                </a:solidFill>
              </a:endParaRPr>
            </a:p>
          </p:txBody>
        </p:sp>
        <p:pic>
          <p:nvPicPr>
            <p:cNvPr id="7" name="Picture 6">
              <a:extLst>
                <a:ext uri="{FF2B5EF4-FFF2-40B4-BE49-F238E27FC236}">
                  <a16:creationId xmlns:a16="http://schemas.microsoft.com/office/drawing/2014/main" id="{DAE74414-6E47-427A-A98A-1241DEB484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11" name="Date Placeholder 3">
            <a:extLst>
              <a:ext uri="{FF2B5EF4-FFF2-40B4-BE49-F238E27FC236}">
                <a16:creationId xmlns:a16="http://schemas.microsoft.com/office/drawing/2014/main" id="{BDEBA2D4-C6EA-4C47-AC67-F921488C7552}"/>
              </a:ext>
            </a:extLst>
          </p:cNvPr>
          <p:cNvSpPr txBox="1">
            <a:spLocks/>
          </p:cNvSpPr>
          <p:nvPr/>
        </p:nvSpPr>
        <p:spPr>
          <a:xfrm>
            <a:off x="10632834" y="6391522"/>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08/10/2024</a:t>
            </a:r>
          </a:p>
        </p:txBody>
      </p:sp>
      <p:sp>
        <p:nvSpPr>
          <p:cNvPr id="12" name="TextBox 11">
            <a:extLst>
              <a:ext uri="{FF2B5EF4-FFF2-40B4-BE49-F238E27FC236}">
                <a16:creationId xmlns:a16="http://schemas.microsoft.com/office/drawing/2014/main" id="{6C14FD24-04C9-43A3-97CA-A2FCF7FBE7AF}"/>
              </a:ext>
            </a:extLst>
          </p:cNvPr>
          <p:cNvSpPr txBox="1"/>
          <p:nvPr/>
        </p:nvSpPr>
        <p:spPr>
          <a:xfrm>
            <a:off x="712980" y="2463812"/>
            <a:ext cx="9919854" cy="4212756"/>
          </a:xfrm>
          <a:prstGeom prst="rect">
            <a:avLst/>
          </a:prstGeom>
          <a:noFill/>
        </p:spPr>
        <p:txBody>
          <a:bodyPr wrap="square" rtlCol="0">
            <a:spAutoFit/>
          </a:bodyPr>
          <a:lstStyle/>
          <a:p>
            <a:pPr marL="285750" indent="-285750" algn="just">
              <a:lnSpc>
                <a:spcPct val="107000"/>
              </a:lnSpc>
              <a:spcAft>
                <a:spcPts val="1125"/>
              </a:spcAft>
              <a:buFont typeface="Arial" panose="020B0604020202020204" pitchFamily="34" charset="0"/>
              <a:buChar char="•"/>
            </a:pPr>
            <a:r>
              <a:rPr lang="en-US" dirty="0">
                <a:ea typeface="Times New Roman" panose="02020603050405020304" pitchFamily="18" charset="0"/>
              </a:rPr>
              <a:t>One exception to the financial participation rule occurs if the client is married, then the client pays $740 of income to the care facility, and income above that amount </a:t>
            </a:r>
            <a:r>
              <a:rPr lang="en-US" dirty="0">
                <a:ea typeface="Times New Roman" panose="02020603050405020304" pitchFamily="18" charset="0"/>
                <a:cs typeface="Calibri" panose="020F0502020204030204" pitchFamily="34" charset="0"/>
              </a:rPr>
              <a:t>can be kept by the spouse for household living expenses.</a:t>
            </a:r>
            <a:endParaRPr lang="en-US" sz="1800" dirty="0">
              <a:effectLst/>
              <a:ea typeface="Times New Roman" panose="02020603050405020304" pitchFamily="18" charset="0"/>
              <a:cs typeface="Calibri" panose="020F0502020204030204" pitchFamily="34" charset="0"/>
            </a:endParaRPr>
          </a:p>
          <a:p>
            <a:pPr marL="0" marR="0" algn="just">
              <a:lnSpc>
                <a:spcPct val="107000"/>
              </a:lnSpc>
              <a:spcBef>
                <a:spcPts val="0"/>
              </a:spcBef>
              <a:spcAft>
                <a:spcPts val="1125"/>
              </a:spcAft>
            </a:pPr>
            <a:r>
              <a:rPr lang="en-US" b="1" dirty="0">
                <a:ea typeface="Times New Roman" panose="02020603050405020304" pitchFamily="18" charset="0"/>
                <a:cs typeface="Times New Roman" panose="02020603050405020304" pitchFamily="18" charset="0"/>
              </a:rPr>
              <a:t>Example</a:t>
            </a:r>
            <a:r>
              <a:rPr lang="en-US" dirty="0">
                <a:ea typeface="Times New Roman" panose="02020603050405020304" pitchFamily="18" charset="0"/>
                <a:cs typeface="Times New Roman" panose="02020603050405020304" pitchFamily="18" charset="0"/>
              </a:rPr>
              <a:t>:  </a:t>
            </a:r>
            <a:r>
              <a:rPr lang="en-US" sz="1800" dirty="0">
                <a:effectLst/>
                <a:ea typeface="Calibri" panose="020F0502020204030204" pitchFamily="34" charset="0"/>
                <a:cs typeface="Times New Roman" panose="02020603050405020304" pitchFamily="18" charset="0"/>
              </a:rPr>
              <a:t> Jean, a single woman, applies for Medicaid-funded Assisted Living Facility (ALF) care for herse</a:t>
            </a:r>
            <a:r>
              <a:rPr lang="en-US" dirty="0">
                <a:ea typeface="Calibri" panose="020F0502020204030204" pitchFamily="34" charset="0"/>
                <a:cs typeface="Times New Roman" panose="02020603050405020304" pitchFamily="18" charset="0"/>
              </a:rPr>
              <a:t>lf with the help of her Pierce County ADRC case manager.  Jean’s monthly Social Security income is $1000.  Her DSHS social worker CARE assessment determines that the DSHS monthly Medicaid payment rate to the ALF is $2400.  Jean moves into the ALF and out of her $1000 SS income she pays $896.80 to the ALF as her monthly financial participation, and she keeps $103.20.  DSHS pays the ALF the remainder of her monthly payment rate, which is $1503.20.   </a:t>
            </a:r>
          </a:p>
          <a:p>
            <a:pPr marL="0" marR="0" algn="just">
              <a:lnSpc>
                <a:spcPct val="107000"/>
              </a:lnSpc>
              <a:spcBef>
                <a:spcPts val="0"/>
              </a:spcBef>
              <a:spcAft>
                <a:spcPts val="1125"/>
              </a:spcAft>
            </a:pPr>
            <a:r>
              <a:rPr lang="en-US" b="1" dirty="0">
                <a:ea typeface="Calibri" panose="020F0502020204030204" pitchFamily="34" charset="0"/>
                <a:cs typeface="Times New Roman" panose="02020603050405020304" pitchFamily="18" charset="0"/>
              </a:rPr>
              <a:t>Example</a:t>
            </a:r>
            <a:r>
              <a:rPr lang="en-US" dirty="0">
                <a:ea typeface="Calibri" panose="020F0502020204030204" pitchFamily="34" charset="0"/>
                <a:cs typeface="Times New Roman" panose="02020603050405020304" pitchFamily="18" charset="0"/>
              </a:rPr>
              <a:t>:  Same income and situation for Jean but as a married woman with her monthly SS income of $1000.  Husband income not counted.  Jean pays $740 monthly to ALF and remainder of her income allotted to husband for household living expenses.   </a:t>
            </a:r>
            <a:endParaRPr lang="en-US" dirty="0"/>
          </a:p>
        </p:txBody>
      </p:sp>
      <p:sp>
        <p:nvSpPr>
          <p:cNvPr id="13" name="TextBox 12">
            <a:extLst>
              <a:ext uri="{FF2B5EF4-FFF2-40B4-BE49-F238E27FC236}">
                <a16:creationId xmlns:a16="http://schemas.microsoft.com/office/drawing/2014/main" id="{772915D2-3E57-460E-92BD-EFCC090F1344}"/>
              </a:ext>
            </a:extLst>
          </p:cNvPr>
          <p:cNvSpPr txBox="1"/>
          <p:nvPr/>
        </p:nvSpPr>
        <p:spPr>
          <a:xfrm>
            <a:off x="891398" y="111395"/>
            <a:ext cx="10233802" cy="1783886"/>
          </a:xfrm>
          <a:prstGeom prst="rect">
            <a:avLst/>
          </a:prstGeom>
          <a:noFill/>
        </p:spPr>
        <p:txBody>
          <a:bodyPr wrap="square" rtlCol="0">
            <a:spAutoFit/>
          </a:bodyPr>
          <a:lstStyle/>
          <a:p>
            <a:pPr marL="0" marR="0">
              <a:lnSpc>
                <a:spcPct val="107000"/>
              </a:lnSpc>
              <a:spcBef>
                <a:spcPts val="0"/>
              </a:spcBef>
              <a:spcAft>
                <a:spcPts val="1125"/>
              </a:spcAft>
            </a:pPr>
            <a:r>
              <a:rPr lang="en-US" sz="2600" b="1" dirty="0">
                <a:effectLst/>
                <a:ea typeface="Times New Roman" panose="02020603050405020304" pitchFamily="18" charset="0"/>
                <a:cs typeface="Calibri" panose="020F0502020204030204" pitchFamily="34" charset="0"/>
              </a:rPr>
              <a:t>Medicaid eligibility for Medicare recipients needing long-term care at home or in care facilities due to limited income/resources and due to functional need for care (cont’d)</a:t>
            </a:r>
            <a:endParaRPr lang="en-US" sz="2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8564187"/>
      </p:ext>
    </p:extLst>
  </p:cSld>
  <p:clrMapOvr>
    <a:masterClrMapping/>
  </p:clrMapOvr>
</p:sld>
</file>

<file path=ppt/theme/theme1.xml><?xml version="1.0" encoding="utf-8"?>
<a:theme xmlns:a="http://schemas.openxmlformats.org/drawingml/2006/main" name="Auditors Office">
  <a:themeElements>
    <a:clrScheme name="Auditor's Office">
      <a:dk1>
        <a:sysClr val="windowText" lastClr="000000"/>
      </a:dk1>
      <a:lt1>
        <a:sysClr val="window" lastClr="FFFFFF"/>
      </a:lt1>
      <a:dk2>
        <a:srgbClr val="394D76"/>
      </a:dk2>
      <a:lt2>
        <a:srgbClr val="E7E6E6"/>
      </a:lt2>
      <a:accent1>
        <a:srgbClr val="6AC1ED"/>
      </a:accent1>
      <a:accent2>
        <a:srgbClr val="DB595B"/>
      </a:accent2>
      <a:accent3>
        <a:srgbClr val="751719"/>
      </a:accent3>
      <a:accent4>
        <a:srgbClr val="32AAE6"/>
      </a:accent4>
      <a:accent5>
        <a:srgbClr val="CD2D31"/>
      </a:accent5>
      <a:accent6>
        <a:srgbClr val="541012"/>
      </a:accent6>
      <a:hlink>
        <a:srgbClr val="6AC1ED"/>
      </a:hlink>
      <a:folHlink>
        <a:srgbClr val="32AAE6"/>
      </a:folHlink>
    </a:clrScheme>
    <a:fontScheme name="Custom 1">
      <a:majorFont>
        <a:latin typeface="Bebas Neue"/>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16563</TotalTime>
  <Words>3271</Words>
  <Application>Microsoft Office PowerPoint</Application>
  <PresentationFormat>Widescreen</PresentationFormat>
  <Paragraphs>181</Paragraphs>
  <Slides>18</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Arial</vt:lpstr>
      <vt:lpstr>Bebas Neue</vt:lpstr>
      <vt:lpstr>Calibri</vt:lpstr>
      <vt:lpstr>Open Sans</vt:lpstr>
      <vt:lpstr>Times New Roman</vt:lpstr>
      <vt:lpstr>Auditors Office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TMint Developer</dc:creator>
  <cp:lastModifiedBy>Matthew Santelli</cp:lastModifiedBy>
  <cp:revision>305</cp:revision>
  <cp:lastPrinted>2025-03-24T04:55:18Z</cp:lastPrinted>
  <dcterms:created xsi:type="dcterms:W3CDTF">2018-10-24T15:50:45Z</dcterms:created>
  <dcterms:modified xsi:type="dcterms:W3CDTF">2025-03-24T05:00:12Z</dcterms:modified>
</cp:coreProperties>
</file>