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70" r:id="rId3"/>
    <p:sldId id="267" r:id="rId4"/>
    <p:sldId id="268" r:id="rId5"/>
    <p:sldId id="271" r:id="rId6"/>
    <p:sldId id="27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84807"/>
  </p:normalViewPr>
  <p:slideViewPr>
    <p:cSldViewPr snapToGrid="0">
      <p:cViewPr>
        <p:scale>
          <a:sx n="96" d="100"/>
          <a:sy n="96" d="100"/>
        </p:scale>
        <p:origin x="-34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0C87D-A096-4E5B-BE38-4C4597247670}"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93A52B57-00FA-4843-9317-A18207593BB1}">
      <dgm:prSet/>
      <dgm:spPr/>
      <dgm:t>
        <a:bodyPr/>
        <a:lstStyle/>
        <a:p>
          <a:pPr>
            <a:buFont typeface="Arial" panose="020B0604020202020204" pitchFamily="34" charset="0"/>
            <a:buChar char="•"/>
          </a:pPr>
          <a:r>
            <a:rPr lang="en-US" dirty="0"/>
            <a:t>State of Emergency Declared COT Mayor</a:t>
          </a:r>
        </a:p>
        <a:p>
          <a:pPr>
            <a:buFont typeface="Arial" panose="020B0604020202020204" pitchFamily="34" charset="0"/>
            <a:buChar char="•"/>
          </a:pPr>
          <a:r>
            <a:rPr lang="en-US" dirty="0"/>
            <a:t>Pierce County Homeless Coalition formed</a:t>
          </a:r>
        </a:p>
        <a:p>
          <a:pPr>
            <a:buFont typeface="Arial" panose="020B0604020202020204" pitchFamily="34" charset="0"/>
            <a:buChar char="•"/>
          </a:pPr>
          <a:r>
            <a:rPr lang="en-US" dirty="0"/>
            <a:t>Stability Site</a:t>
          </a:r>
        </a:p>
      </dgm:t>
    </dgm:pt>
    <dgm:pt modelId="{F9FBE0A5-048B-4300-B56C-1BC6A9451805}" type="parTrans" cxnId="{BA9C91B7-C766-4585-AD36-662969A8F1F5}">
      <dgm:prSet/>
      <dgm:spPr/>
      <dgm:t>
        <a:bodyPr/>
        <a:lstStyle/>
        <a:p>
          <a:endParaRPr lang="en-US"/>
        </a:p>
      </dgm:t>
    </dgm:pt>
    <dgm:pt modelId="{9A919C79-B1D5-4510-88AE-85DB0D4DF2F7}" type="sibTrans" cxnId="{BA9C91B7-C766-4585-AD36-662969A8F1F5}">
      <dgm:prSet/>
      <dgm:spPr/>
      <dgm:t>
        <a:bodyPr/>
        <a:lstStyle/>
        <a:p>
          <a:endParaRPr lang="en-US"/>
        </a:p>
      </dgm:t>
    </dgm:pt>
    <dgm:pt modelId="{77E54CC9-EFD9-42D0-9ECB-418F917E6835}">
      <dgm:prSet/>
      <dgm:spPr/>
      <dgm:t>
        <a:bodyPr/>
        <a:lstStyle/>
        <a:p>
          <a:r>
            <a:rPr lang="en-US" dirty="0"/>
            <a:t>2018</a:t>
          </a:r>
        </a:p>
      </dgm:t>
    </dgm:pt>
    <dgm:pt modelId="{A3E93ED6-C2FE-4C6C-BCC3-D332E0BE6673}" type="parTrans" cxnId="{B4A8F011-E5EB-481A-9558-819044382A7D}">
      <dgm:prSet/>
      <dgm:spPr/>
      <dgm:t>
        <a:bodyPr/>
        <a:lstStyle/>
        <a:p>
          <a:endParaRPr lang="en-US"/>
        </a:p>
      </dgm:t>
    </dgm:pt>
    <dgm:pt modelId="{F01C44AB-8F29-4B1F-A2C2-DC50FE866F21}" type="sibTrans" cxnId="{B4A8F011-E5EB-481A-9558-819044382A7D}">
      <dgm:prSet/>
      <dgm:spPr/>
      <dgm:t>
        <a:bodyPr/>
        <a:lstStyle/>
        <a:p>
          <a:endParaRPr lang="en-US"/>
        </a:p>
      </dgm:t>
    </dgm:pt>
    <dgm:pt modelId="{0D747085-E177-4739-8002-B59FB62CCFFD}">
      <dgm:prSet/>
      <dgm:spPr/>
      <dgm:t>
        <a:bodyPr/>
        <a:lstStyle/>
        <a:p>
          <a:r>
            <a:rPr lang="en-US" dirty="0"/>
            <a:t>Nativity House Respite Piloted</a:t>
          </a:r>
        </a:p>
        <a:p>
          <a:r>
            <a:rPr lang="en-US" dirty="0"/>
            <a:t>NW Hospitality (Kitsap County)</a:t>
          </a:r>
        </a:p>
      </dgm:t>
    </dgm:pt>
    <dgm:pt modelId="{CF19E539-CA32-430A-AC62-F4FBC31EFC78}" type="parTrans" cxnId="{F0B32506-696C-4B5F-920B-D2CB91F8160E}">
      <dgm:prSet/>
      <dgm:spPr/>
      <dgm:t>
        <a:bodyPr/>
        <a:lstStyle/>
        <a:p>
          <a:endParaRPr lang="en-US"/>
        </a:p>
      </dgm:t>
    </dgm:pt>
    <dgm:pt modelId="{BBC64F5A-55E2-405C-AA6C-8B19C25DAFCD}" type="sibTrans" cxnId="{F0B32506-696C-4B5F-920B-D2CB91F8160E}">
      <dgm:prSet/>
      <dgm:spPr/>
      <dgm:t>
        <a:bodyPr/>
        <a:lstStyle/>
        <a:p>
          <a:endParaRPr lang="en-US"/>
        </a:p>
      </dgm:t>
    </dgm:pt>
    <dgm:pt modelId="{E1ADB247-A0B5-439D-A579-3A81C10DB1AF}">
      <dgm:prSet/>
      <dgm:spPr/>
      <dgm:t>
        <a:bodyPr/>
        <a:lstStyle/>
        <a:p>
          <a:r>
            <a:rPr lang="en-US" dirty="0"/>
            <a:t>2019-20</a:t>
          </a:r>
        </a:p>
      </dgm:t>
    </dgm:pt>
    <dgm:pt modelId="{6CE43DF9-1D4E-4AF8-97A9-4756BCAC315F}" type="parTrans" cxnId="{FAB6CB1C-F238-4355-A924-84F351CB5633}">
      <dgm:prSet/>
      <dgm:spPr/>
      <dgm:t>
        <a:bodyPr/>
        <a:lstStyle/>
        <a:p>
          <a:endParaRPr lang="en-US"/>
        </a:p>
      </dgm:t>
    </dgm:pt>
    <dgm:pt modelId="{73821E19-77E5-459C-B875-9F1DE43D4D1D}" type="sibTrans" cxnId="{FAB6CB1C-F238-4355-A924-84F351CB5633}">
      <dgm:prSet/>
      <dgm:spPr/>
      <dgm:t>
        <a:bodyPr/>
        <a:lstStyle/>
        <a:p>
          <a:endParaRPr lang="en-US"/>
        </a:p>
      </dgm:t>
    </dgm:pt>
    <dgm:pt modelId="{A5498A75-D192-41CD-A11A-F78F7E3102F0}">
      <dgm:prSet/>
      <dgm:spPr/>
      <dgm:t>
        <a:bodyPr/>
        <a:lstStyle/>
        <a:p>
          <a:r>
            <a:rPr lang="en-US" dirty="0"/>
            <a:t>2021-2025</a:t>
          </a:r>
        </a:p>
      </dgm:t>
    </dgm:pt>
    <dgm:pt modelId="{BA3B6A56-F67C-4149-8DD5-FBC1EA6ECD08}" type="parTrans" cxnId="{BED9DB56-B2EA-48F2-B22A-2D8BC95BB99F}">
      <dgm:prSet/>
      <dgm:spPr/>
      <dgm:t>
        <a:bodyPr/>
        <a:lstStyle/>
        <a:p>
          <a:endParaRPr lang="en-US"/>
        </a:p>
      </dgm:t>
    </dgm:pt>
    <dgm:pt modelId="{DBF438F3-DB93-4E92-B0C6-9F628B69B49B}" type="sibTrans" cxnId="{BED9DB56-B2EA-48F2-B22A-2D8BC95BB99F}">
      <dgm:prSet/>
      <dgm:spPr/>
      <dgm:t>
        <a:bodyPr/>
        <a:lstStyle/>
        <a:p>
          <a:endParaRPr lang="en-US"/>
        </a:p>
      </dgm:t>
    </dgm:pt>
    <dgm:pt modelId="{2303A013-0666-4AC0-B5FF-5A3BE5B51AED}">
      <dgm:prSet/>
      <dgm:spPr/>
      <dgm:t>
        <a:bodyPr/>
        <a:lstStyle/>
        <a:p>
          <a:r>
            <a:rPr lang="en-US" dirty="0"/>
            <a:t>2017</a:t>
          </a:r>
        </a:p>
      </dgm:t>
    </dgm:pt>
    <dgm:pt modelId="{1D734E86-E4D6-43EF-8FFD-EF3958DF210F}" type="sibTrans" cxnId="{CAFA9D8D-13BF-49FE-ABEB-763A7C9B8665}">
      <dgm:prSet/>
      <dgm:spPr/>
      <dgm:t>
        <a:bodyPr/>
        <a:lstStyle/>
        <a:p>
          <a:endParaRPr lang="en-US"/>
        </a:p>
      </dgm:t>
    </dgm:pt>
    <dgm:pt modelId="{473BBA5F-A212-4BC2-A8D1-D96E90ECDC4D}" type="parTrans" cxnId="{CAFA9D8D-13BF-49FE-ABEB-763A7C9B8665}">
      <dgm:prSet/>
      <dgm:spPr/>
      <dgm:t>
        <a:bodyPr/>
        <a:lstStyle/>
        <a:p>
          <a:endParaRPr lang="en-US"/>
        </a:p>
      </dgm:t>
    </dgm:pt>
    <dgm:pt modelId="{C6B3C01F-1AC4-46C3-89AC-FE54C7817BCC}">
      <dgm:prSet/>
      <dgm:spPr/>
      <dgm:t>
        <a:bodyPr/>
        <a:lstStyle/>
        <a:p>
          <a:r>
            <a:rPr lang="en-US" dirty="0"/>
            <a:t>COVID</a:t>
          </a:r>
        </a:p>
        <a:p>
          <a:r>
            <a:rPr lang="en-US" dirty="0"/>
            <a:t>Nativity House Respite permanently established</a:t>
          </a:r>
        </a:p>
        <a:p>
          <a:r>
            <a:rPr lang="en-US" dirty="0"/>
            <a:t>Safe Parking Shelter Piloted (now established throughout PC)</a:t>
          </a:r>
        </a:p>
        <a:p>
          <a:r>
            <a:rPr lang="en-US" dirty="0"/>
            <a:t>Additional Homeless Coalitions formed (Continue)</a:t>
          </a:r>
        </a:p>
        <a:p>
          <a:r>
            <a:rPr lang="en-US" dirty="0"/>
            <a:t>Homelessness deemed #1 most pressing issue in Washington State</a:t>
          </a:r>
        </a:p>
      </dgm:t>
    </dgm:pt>
    <dgm:pt modelId="{27531B31-537E-41E4-90A4-2618C9E518B8}" type="sibTrans" cxnId="{2C3E343B-05D9-4834-A97A-C112F579D285}">
      <dgm:prSet/>
      <dgm:spPr/>
      <dgm:t>
        <a:bodyPr/>
        <a:lstStyle/>
        <a:p>
          <a:endParaRPr lang="en-US"/>
        </a:p>
      </dgm:t>
    </dgm:pt>
    <dgm:pt modelId="{95683C75-93A9-433D-B721-B05ED13FE4FB}" type="parTrans" cxnId="{2C3E343B-05D9-4834-A97A-C112F579D285}">
      <dgm:prSet/>
      <dgm:spPr/>
      <dgm:t>
        <a:bodyPr/>
        <a:lstStyle/>
        <a:p>
          <a:endParaRPr lang="en-US"/>
        </a:p>
      </dgm:t>
    </dgm:pt>
    <dgm:pt modelId="{119D0F26-4FEC-4CF9-85FC-6DA2D94079B3}">
      <dgm:prSet/>
      <dgm:spPr/>
      <dgm:t>
        <a:bodyPr/>
        <a:lstStyle/>
        <a:p>
          <a:endParaRPr lang="en-US" dirty="0"/>
        </a:p>
        <a:p>
          <a:endParaRPr lang="en-US" dirty="0"/>
        </a:p>
        <a:p>
          <a:endParaRPr lang="en-US" dirty="0"/>
        </a:p>
        <a:p>
          <a:r>
            <a:rPr lang="en-US" dirty="0"/>
            <a:t>2021: Medical Respite Steering Committee formed</a:t>
          </a:r>
        </a:p>
      </dgm:t>
    </dgm:pt>
    <dgm:pt modelId="{C3131CB4-E40C-44F9-8EA2-D54E52E62FF3}" type="sibTrans" cxnId="{278ECAEE-C8BC-4829-8383-C2EFF427D689}">
      <dgm:prSet/>
      <dgm:spPr/>
      <dgm:t>
        <a:bodyPr/>
        <a:lstStyle/>
        <a:p>
          <a:endParaRPr lang="en-US"/>
        </a:p>
      </dgm:t>
    </dgm:pt>
    <dgm:pt modelId="{DA6DFC01-CBDA-4D11-B765-4D47E093FDE5}" type="parTrans" cxnId="{278ECAEE-C8BC-4829-8383-C2EFF427D689}">
      <dgm:prSet/>
      <dgm:spPr/>
      <dgm:t>
        <a:bodyPr/>
        <a:lstStyle/>
        <a:p>
          <a:endParaRPr lang="en-US"/>
        </a:p>
      </dgm:t>
    </dgm:pt>
    <dgm:pt modelId="{4D91B135-340F-D044-AA8E-898848D968B4}">
      <dgm:prSet/>
      <dgm:spPr/>
      <dgm:t>
        <a:bodyPr/>
        <a:lstStyle/>
        <a:p>
          <a:r>
            <a:rPr lang="en-US"/>
            <a:t>2023: Medicaid Transportation Project (MTP)-continues until 2028</a:t>
          </a:r>
          <a:endParaRPr lang="en-US" dirty="0"/>
        </a:p>
      </dgm:t>
    </dgm:pt>
    <dgm:pt modelId="{674BCA3C-5826-054A-840A-5C897F9057E4}" type="parTrans" cxnId="{4A529622-06E2-B246-B94C-22D9260433D8}">
      <dgm:prSet/>
      <dgm:spPr/>
      <dgm:t>
        <a:bodyPr/>
        <a:lstStyle/>
        <a:p>
          <a:endParaRPr lang="en-US"/>
        </a:p>
      </dgm:t>
    </dgm:pt>
    <dgm:pt modelId="{2BB19F9A-7D6E-E343-A619-C6B8E6BBCC19}" type="sibTrans" cxnId="{4A529622-06E2-B246-B94C-22D9260433D8}">
      <dgm:prSet/>
      <dgm:spPr/>
      <dgm:t>
        <a:bodyPr/>
        <a:lstStyle/>
        <a:p>
          <a:endParaRPr lang="en-US"/>
        </a:p>
      </dgm:t>
    </dgm:pt>
    <dgm:pt modelId="{6A8D476D-F7DA-2348-92DA-1AC01BC24675}">
      <dgm:prSet/>
      <dgm:spPr/>
      <dgm:t>
        <a:bodyPr/>
        <a:lstStyle/>
        <a:p>
          <a:r>
            <a:rPr lang="en-US" dirty="0"/>
            <a:t>2024: CR 101 filed (Preproposal for Medical Respite for PEH)-awaiting sponsorship currently</a:t>
          </a:r>
        </a:p>
      </dgm:t>
    </dgm:pt>
    <dgm:pt modelId="{83255B2B-93E4-754D-B9E2-360B8D575E33}" type="parTrans" cxnId="{E63B0CE0-48D5-754E-A41E-973BF20E6559}">
      <dgm:prSet/>
      <dgm:spPr/>
      <dgm:t>
        <a:bodyPr/>
        <a:lstStyle/>
        <a:p>
          <a:endParaRPr lang="en-US"/>
        </a:p>
      </dgm:t>
    </dgm:pt>
    <dgm:pt modelId="{4E5427ED-120F-574D-A3A6-173FDAD904BA}" type="sibTrans" cxnId="{E63B0CE0-48D5-754E-A41E-973BF20E6559}">
      <dgm:prSet/>
      <dgm:spPr/>
      <dgm:t>
        <a:bodyPr/>
        <a:lstStyle/>
        <a:p>
          <a:endParaRPr lang="en-US"/>
        </a:p>
      </dgm:t>
    </dgm:pt>
    <dgm:pt modelId="{4B04393E-399E-EC40-B4F2-D11B3D923700}">
      <dgm:prSet/>
      <dgm:spPr/>
      <dgm:t>
        <a:bodyPr/>
        <a:lstStyle/>
        <a:p>
          <a:r>
            <a:rPr lang="en-US" dirty="0"/>
            <a:t>2025: Medical Respite WAC introduced-open forum Aug 2025</a:t>
          </a:r>
        </a:p>
      </dgm:t>
    </dgm:pt>
    <dgm:pt modelId="{A8A63C0D-D240-344F-8553-1E638857E32A}" type="parTrans" cxnId="{A96059F4-1786-244F-A6FB-8F0377B20F58}">
      <dgm:prSet/>
      <dgm:spPr/>
      <dgm:t>
        <a:bodyPr/>
        <a:lstStyle/>
        <a:p>
          <a:endParaRPr lang="en-US"/>
        </a:p>
      </dgm:t>
    </dgm:pt>
    <dgm:pt modelId="{71387D18-8ED6-B342-837B-B82193A55FBA}" type="sibTrans" cxnId="{A96059F4-1786-244F-A6FB-8F0377B20F58}">
      <dgm:prSet/>
      <dgm:spPr/>
      <dgm:t>
        <a:bodyPr/>
        <a:lstStyle/>
        <a:p>
          <a:endParaRPr lang="en-US"/>
        </a:p>
      </dgm:t>
    </dgm:pt>
    <dgm:pt modelId="{5B47C195-3579-3B4D-8D00-14D529761EAD}">
      <dgm:prSet/>
      <dgm:spPr/>
      <dgm:t>
        <a:bodyPr/>
        <a:lstStyle/>
        <a:p>
          <a:endParaRPr lang="en-US" dirty="0"/>
        </a:p>
        <a:p>
          <a:endParaRPr lang="en-US" dirty="0"/>
        </a:p>
        <a:p>
          <a:endParaRPr lang="en-US" dirty="0"/>
        </a:p>
      </dgm:t>
    </dgm:pt>
    <dgm:pt modelId="{503D77D0-8D7E-2C40-9C40-4415EE7F50B6}" type="parTrans" cxnId="{06486149-66AD-0C4C-9845-C09C4C471CF9}">
      <dgm:prSet/>
      <dgm:spPr/>
      <dgm:t>
        <a:bodyPr/>
        <a:lstStyle/>
        <a:p>
          <a:endParaRPr lang="en-US"/>
        </a:p>
      </dgm:t>
    </dgm:pt>
    <dgm:pt modelId="{5EDA8F1B-9943-DD4C-9D96-4055F5623205}" type="sibTrans" cxnId="{06486149-66AD-0C4C-9845-C09C4C471CF9}">
      <dgm:prSet/>
      <dgm:spPr/>
      <dgm:t>
        <a:bodyPr/>
        <a:lstStyle/>
        <a:p>
          <a:endParaRPr lang="en-US"/>
        </a:p>
      </dgm:t>
    </dgm:pt>
    <dgm:pt modelId="{2E8CD474-20E4-344C-9810-D03D1012165D}" type="pres">
      <dgm:prSet presAssocID="{D930C87D-A096-4E5B-BE38-4C4597247670}" presName="Name0" presStyleCnt="0">
        <dgm:presLayoutVars>
          <dgm:dir/>
          <dgm:animLvl val="lvl"/>
          <dgm:resizeHandles val="exact"/>
        </dgm:presLayoutVars>
      </dgm:prSet>
      <dgm:spPr/>
    </dgm:pt>
    <dgm:pt modelId="{DE4095BE-711F-E14D-BBEC-A7CF066D0BC4}" type="pres">
      <dgm:prSet presAssocID="{A5498A75-D192-41CD-A11A-F78F7E3102F0}" presName="boxAndChildren" presStyleCnt="0"/>
      <dgm:spPr/>
    </dgm:pt>
    <dgm:pt modelId="{0B2804B6-F6E5-BA43-899D-84782AE26479}" type="pres">
      <dgm:prSet presAssocID="{A5498A75-D192-41CD-A11A-F78F7E3102F0}" presName="parentTextBox" presStyleLbl="alignNode1" presStyleIdx="0" presStyleCnt="4"/>
      <dgm:spPr/>
    </dgm:pt>
    <dgm:pt modelId="{75EEFC34-6D03-6549-86AF-CC57E46BA20C}" type="pres">
      <dgm:prSet presAssocID="{A5498A75-D192-41CD-A11A-F78F7E3102F0}" presName="descendantBox" presStyleLbl="bgAccFollowNode1" presStyleIdx="0" presStyleCnt="4" custLinFactNeighborX="1520" custLinFactNeighborY="12822"/>
      <dgm:spPr/>
    </dgm:pt>
    <dgm:pt modelId="{EF87595A-02A3-A74B-861E-535EACF8FE15}" type="pres">
      <dgm:prSet presAssocID="{73821E19-77E5-459C-B875-9F1DE43D4D1D}" presName="sp" presStyleCnt="0"/>
      <dgm:spPr/>
    </dgm:pt>
    <dgm:pt modelId="{E8C63ADE-B50E-C24E-A6B5-B6E211D9BA8D}" type="pres">
      <dgm:prSet presAssocID="{E1ADB247-A0B5-439D-A579-3A81C10DB1AF}" presName="arrowAndChildren" presStyleCnt="0"/>
      <dgm:spPr/>
    </dgm:pt>
    <dgm:pt modelId="{D4BE7C36-F30B-6643-9326-B38A85751A4A}" type="pres">
      <dgm:prSet presAssocID="{E1ADB247-A0B5-439D-A579-3A81C10DB1AF}" presName="parentTextArrow" presStyleLbl="node1" presStyleIdx="0" presStyleCnt="0"/>
      <dgm:spPr/>
    </dgm:pt>
    <dgm:pt modelId="{43F43C20-294A-834C-9BFB-4388983DCFE6}" type="pres">
      <dgm:prSet presAssocID="{E1ADB247-A0B5-439D-A579-3A81C10DB1AF}" presName="arrow" presStyleLbl="alignNode1" presStyleIdx="1" presStyleCnt="4"/>
      <dgm:spPr/>
    </dgm:pt>
    <dgm:pt modelId="{3F6582A1-6AF2-DA43-AD6B-C90EC140B867}" type="pres">
      <dgm:prSet presAssocID="{E1ADB247-A0B5-439D-A579-3A81C10DB1AF}" presName="descendantArrow" presStyleLbl="bgAccFollowNode1" presStyleIdx="1" presStyleCnt="4"/>
      <dgm:spPr/>
    </dgm:pt>
    <dgm:pt modelId="{5932FD6D-210F-8F4F-B26D-4B5A68260E1E}" type="pres">
      <dgm:prSet presAssocID="{F01C44AB-8F29-4B1F-A2C2-DC50FE866F21}" presName="sp" presStyleCnt="0"/>
      <dgm:spPr/>
    </dgm:pt>
    <dgm:pt modelId="{B886C9D0-3BEF-5A4C-890F-EDE4C30C666C}" type="pres">
      <dgm:prSet presAssocID="{77E54CC9-EFD9-42D0-9ECB-418F917E6835}" presName="arrowAndChildren" presStyleCnt="0"/>
      <dgm:spPr/>
    </dgm:pt>
    <dgm:pt modelId="{13876A86-0E2B-D641-8203-5913C1886530}" type="pres">
      <dgm:prSet presAssocID="{77E54CC9-EFD9-42D0-9ECB-418F917E6835}" presName="parentTextArrow" presStyleLbl="node1" presStyleIdx="0" presStyleCnt="0"/>
      <dgm:spPr/>
    </dgm:pt>
    <dgm:pt modelId="{A7DFF93D-111B-4C42-8B2C-8B9A0AC90C58}" type="pres">
      <dgm:prSet presAssocID="{77E54CC9-EFD9-42D0-9ECB-418F917E6835}" presName="arrow" presStyleLbl="alignNode1" presStyleIdx="2" presStyleCnt="4"/>
      <dgm:spPr/>
    </dgm:pt>
    <dgm:pt modelId="{6062B4DB-D829-9E42-AE69-CA27598CB404}" type="pres">
      <dgm:prSet presAssocID="{77E54CC9-EFD9-42D0-9ECB-418F917E6835}" presName="descendantArrow" presStyleLbl="bgAccFollowNode1" presStyleIdx="2" presStyleCnt="4"/>
      <dgm:spPr/>
    </dgm:pt>
    <dgm:pt modelId="{4BC9ED50-FCC0-5F44-9C8B-C8D88465A155}" type="pres">
      <dgm:prSet presAssocID="{1D734E86-E4D6-43EF-8FFD-EF3958DF210F}" presName="sp" presStyleCnt="0"/>
      <dgm:spPr/>
    </dgm:pt>
    <dgm:pt modelId="{8B1A613D-D8BD-4C47-918E-309C9133B15B}" type="pres">
      <dgm:prSet presAssocID="{2303A013-0666-4AC0-B5FF-5A3BE5B51AED}" presName="arrowAndChildren" presStyleCnt="0"/>
      <dgm:spPr/>
    </dgm:pt>
    <dgm:pt modelId="{45BEDC5D-77F9-6141-8C7B-3C87638F5EF8}" type="pres">
      <dgm:prSet presAssocID="{2303A013-0666-4AC0-B5FF-5A3BE5B51AED}" presName="parentTextArrow" presStyleLbl="node1" presStyleIdx="0" presStyleCnt="0"/>
      <dgm:spPr/>
    </dgm:pt>
    <dgm:pt modelId="{90943038-F87D-FA4A-8A6E-ACF36473A7BB}" type="pres">
      <dgm:prSet presAssocID="{2303A013-0666-4AC0-B5FF-5A3BE5B51AED}" presName="arrow" presStyleLbl="alignNode1" presStyleIdx="3" presStyleCnt="4"/>
      <dgm:spPr/>
    </dgm:pt>
    <dgm:pt modelId="{6A119B6F-B8A5-5D44-8E18-D970DE548B25}" type="pres">
      <dgm:prSet presAssocID="{2303A013-0666-4AC0-B5FF-5A3BE5B51AED}" presName="descendantArrow" presStyleLbl="bgAccFollowNode1" presStyleIdx="3" presStyleCnt="4"/>
      <dgm:spPr/>
    </dgm:pt>
  </dgm:ptLst>
  <dgm:cxnLst>
    <dgm:cxn modelId="{F0B32506-696C-4B5F-920B-D2CB91F8160E}" srcId="{77E54CC9-EFD9-42D0-9ECB-418F917E6835}" destId="{0D747085-E177-4739-8002-B59FB62CCFFD}" srcOrd="0" destOrd="0" parTransId="{CF19E539-CA32-430A-AC62-F4FBC31EFC78}" sibTransId="{BBC64F5A-55E2-405C-AA6C-8B19C25DAFCD}"/>
    <dgm:cxn modelId="{B4A8F011-E5EB-481A-9558-819044382A7D}" srcId="{D930C87D-A096-4E5B-BE38-4C4597247670}" destId="{77E54CC9-EFD9-42D0-9ECB-418F917E6835}" srcOrd="1" destOrd="0" parTransId="{A3E93ED6-C2FE-4C6C-BCC3-D332E0BE6673}" sibTransId="{F01C44AB-8F29-4B1F-A2C2-DC50FE866F21}"/>
    <dgm:cxn modelId="{FAB6CB1C-F238-4355-A924-84F351CB5633}" srcId="{D930C87D-A096-4E5B-BE38-4C4597247670}" destId="{E1ADB247-A0B5-439D-A579-3A81C10DB1AF}" srcOrd="2" destOrd="0" parTransId="{6CE43DF9-1D4E-4AF8-97A9-4756BCAC315F}" sibTransId="{73821E19-77E5-459C-B875-9F1DE43D4D1D}"/>
    <dgm:cxn modelId="{0188381E-C0CB-4B4F-9A11-15725DC37AF2}" type="presOf" srcId="{A5498A75-D192-41CD-A11A-F78F7E3102F0}" destId="{0B2804B6-F6E5-BA43-899D-84782AE26479}" srcOrd="0" destOrd="0" presId="urn:microsoft.com/office/officeart/2016/7/layout/VerticalDownArrowProcess"/>
    <dgm:cxn modelId="{4A529622-06E2-B246-B94C-22D9260433D8}" srcId="{A5498A75-D192-41CD-A11A-F78F7E3102F0}" destId="{4D91B135-340F-D044-AA8E-898848D968B4}" srcOrd="1" destOrd="0" parTransId="{674BCA3C-5826-054A-840A-5C897F9057E4}" sibTransId="{2BB19F9A-7D6E-E343-A619-C6B8E6BBCC19}"/>
    <dgm:cxn modelId="{CD5ACF30-160E-E842-BD57-6F8A2ED4D9C1}" type="presOf" srcId="{93A52B57-00FA-4843-9317-A18207593BB1}" destId="{6A119B6F-B8A5-5D44-8E18-D970DE548B25}" srcOrd="0" destOrd="0" presId="urn:microsoft.com/office/officeart/2016/7/layout/VerticalDownArrowProcess"/>
    <dgm:cxn modelId="{2C3E343B-05D9-4834-A97A-C112F579D285}" srcId="{E1ADB247-A0B5-439D-A579-3A81C10DB1AF}" destId="{C6B3C01F-1AC4-46C3-89AC-FE54C7817BCC}" srcOrd="0" destOrd="0" parTransId="{95683C75-93A9-433D-B721-B05ED13FE4FB}" sibTransId="{27531B31-537E-41E4-90A4-2618C9E518B8}"/>
    <dgm:cxn modelId="{DEDC383B-A2C2-014C-987D-B9656D851CB5}" type="presOf" srcId="{4D91B135-340F-D044-AA8E-898848D968B4}" destId="{75EEFC34-6D03-6549-86AF-CC57E46BA20C}" srcOrd="0" destOrd="1" presId="urn:microsoft.com/office/officeart/2016/7/layout/VerticalDownArrowProcess"/>
    <dgm:cxn modelId="{0DB32941-7A32-2747-9E39-7276ECBF6AD4}" type="presOf" srcId="{4B04393E-399E-EC40-B4F2-D11B3D923700}" destId="{75EEFC34-6D03-6549-86AF-CC57E46BA20C}" srcOrd="0" destOrd="3" presId="urn:microsoft.com/office/officeart/2016/7/layout/VerticalDownArrowProcess"/>
    <dgm:cxn modelId="{06486149-66AD-0C4C-9845-C09C4C471CF9}" srcId="{A5498A75-D192-41CD-A11A-F78F7E3102F0}" destId="{5B47C195-3579-3B4D-8D00-14D529761EAD}" srcOrd="4" destOrd="0" parTransId="{503D77D0-8D7E-2C40-9C40-4415EE7F50B6}" sibTransId="{5EDA8F1B-9943-DD4C-9D96-4055F5623205}"/>
    <dgm:cxn modelId="{440AEE51-F980-7347-BA09-8CC1AAF050C0}" type="presOf" srcId="{119D0F26-4FEC-4CF9-85FC-6DA2D94079B3}" destId="{75EEFC34-6D03-6549-86AF-CC57E46BA20C}" srcOrd="0" destOrd="0" presId="urn:microsoft.com/office/officeart/2016/7/layout/VerticalDownArrowProcess"/>
    <dgm:cxn modelId="{BED9DB56-B2EA-48F2-B22A-2D8BC95BB99F}" srcId="{D930C87D-A096-4E5B-BE38-4C4597247670}" destId="{A5498A75-D192-41CD-A11A-F78F7E3102F0}" srcOrd="3" destOrd="0" parTransId="{BA3B6A56-F67C-4149-8DD5-FBC1EA6ECD08}" sibTransId="{DBF438F3-DB93-4E92-B0C6-9F628B69B49B}"/>
    <dgm:cxn modelId="{EBD9126E-EBFD-284B-BA9A-F854ABFE5402}" type="presOf" srcId="{E1ADB247-A0B5-439D-A579-3A81C10DB1AF}" destId="{D4BE7C36-F30B-6643-9326-B38A85751A4A}" srcOrd="0" destOrd="0" presId="urn:microsoft.com/office/officeart/2016/7/layout/VerticalDownArrowProcess"/>
    <dgm:cxn modelId="{93C6206E-89A8-3545-A708-BF3F0DD80772}" type="presOf" srcId="{2303A013-0666-4AC0-B5FF-5A3BE5B51AED}" destId="{45BEDC5D-77F9-6141-8C7B-3C87638F5EF8}" srcOrd="0" destOrd="0" presId="urn:microsoft.com/office/officeart/2016/7/layout/VerticalDownArrowProcess"/>
    <dgm:cxn modelId="{260CD973-9145-D747-ADE7-F7E0EB9F1416}" type="presOf" srcId="{5B47C195-3579-3B4D-8D00-14D529761EAD}" destId="{75EEFC34-6D03-6549-86AF-CC57E46BA20C}" srcOrd="0" destOrd="4" presId="urn:microsoft.com/office/officeart/2016/7/layout/VerticalDownArrowProcess"/>
    <dgm:cxn modelId="{1906A088-0ECE-CA49-B7C5-A1AF2CAFFA65}" type="presOf" srcId="{2303A013-0666-4AC0-B5FF-5A3BE5B51AED}" destId="{90943038-F87D-FA4A-8A6E-ACF36473A7BB}" srcOrd="1" destOrd="0" presId="urn:microsoft.com/office/officeart/2016/7/layout/VerticalDownArrowProcess"/>
    <dgm:cxn modelId="{CAFA9D8D-13BF-49FE-ABEB-763A7C9B8665}" srcId="{D930C87D-A096-4E5B-BE38-4C4597247670}" destId="{2303A013-0666-4AC0-B5FF-5A3BE5B51AED}" srcOrd="0" destOrd="0" parTransId="{473BBA5F-A212-4BC2-A8D1-D96E90ECDC4D}" sibTransId="{1D734E86-E4D6-43EF-8FFD-EF3958DF210F}"/>
    <dgm:cxn modelId="{1D17F297-601B-854D-A70E-A541548434D9}" type="presOf" srcId="{6A8D476D-F7DA-2348-92DA-1AC01BC24675}" destId="{75EEFC34-6D03-6549-86AF-CC57E46BA20C}" srcOrd="0" destOrd="2" presId="urn:microsoft.com/office/officeart/2016/7/layout/VerticalDownArrowProcess"/>
    <dgm:cxn modelId="{BE4DE2AA-4EA4-614A-AFC3-56A686272FD2}" type="presOf" srcId="{E1ADB247-A0B5-439D-A579-3A81C10DB1AF}" destId="{43F43C20-294A-834C-9BFB-4388983DCFE6}" srcOrd="1" destOrd="0" presId="urn:microsoft.com/office/officeart/2016/7/layout/VerticalDownArrowProcess"/>
    <dgm:cxn modelId="{BA9C91B7-C766-4585-AD36-662969A8F1F5}" srcId="{2303A013-0666-4AC0-B5FF-5A3BE5B51AED}" destId="{93A52B57-00FA-4843-9317-A18207593BB1}" srcOrd="0" destOrd="0" parTransId="{F9FBE0A5-048B-4300-B56C-1BC6A9451805}" sibTransId="{9A919C79-B1D5-4510-88AE-85DB0D4DF2F7}"/>
    <dgm:cxn modelId="{B585DCBE-9D09-9E48-BA8F-270AA9B65DFD}" type="presOf" srcId="{77E54CC9-EFD9-42D0-9ECB-418F917E6835}" destId="{13876A86-0E2B-D641-8203-5913C1886530}" srcOrd="0" destOrd="0" presId="urn:microsoft.com/office/officeart/2016/7/layout/VerticalDownArrowProcess"/>
    <dgm:cxn modelId="{AD8E97C5-97CC-BB48-8C57-0B983A4F9C3D}" type="presOf" srcId="{D930C87D-A096-4E5B-BE38-4C4597247670}" destId="{2E8CD474-20E4-344C-9810-D03D1012165D}" srcOrd="0" destOrd="0" presId="urn:microsoft.com/office/officeart/2016/7/layout/VerticalDownArrowProcess"/>
    <dgm:cxn modelId="{CEC6E5D0-D415-1E4D-B411-D7EC176D76CE}" type="presOf" srcId="{77E54CC9-EFD9-42D0-9ECB-418F917E6835}" destId="{A7DFF93D-111B-4C42-8B2C-8B9A0AC90C58}" srcOrd="1" destOrd="0" presId="urn:microsoft.com/office/officeart/2016/7/layout/VerticalDownArrowProcess"/>
    <dgm:cxn modelId="{536784DF-EE2A-7145-B103-013B5336917E}" type="presOf" srcId="{C6B3C01F-1AC4-46C3-89AC-FE54C7817BCC}" destId="{3F6582A1-6AF2-DA43-AD6B-C90EC140B867}" srcOrd="0" destOrd="0" presId="urn:microsoft.com/office/officeart/2016/7/layout/VerticalDownArrowProcess"/>
    <dgm:cxn modelId="{E63B0CE0-48D5-754E-A41E-973BF20E6559}" srcId="{A5498A75-D192-41CD-A11A-F78F7E3102F0}" destId="{6A8D476D-F7DA-2348-92DA-1AC01BC24675}" srcOrd="2" destOrd="0" parTransId="{83255B2B-93E4-754D-B9E2-360B8D575E33}" sibTransId="{4E5427ED-120F-574D-A3A6-173FDAD904BA}"/>
    <dgm:cxn modelId="{278ECAEE-C8BC-4829-8383-C2EFF427D689}" srcId="{A5498A75-D192-41CD-A11A-F78F7E3102F0}" destId="{119D0F26-4FEC-4CF9-85FC-6DA2D94079B3}" srcOrd="0" destOrd="0" parTransId="{DA6DFC01-CBDA-4D11-B765-4D47E093FDE5}" sibTransId="{C3131CB4-E40C-44F9-8EA2-D54E52E62FF3}"/>
    <dgm:cxn modelId="{A96059F4-1786-244F-A6FB-8F0377B20F58}" srcId="{A5498A75-D192-41CD-A11A-F78F7E3102F0}" destId="{4B04393E-399E-EC40-B4F2-D11B3D923700}" srcOrd="3" destOrd="0" parTransId="{A8A63C0D-D240-344F-8553-1E638857E32A}" sibTransId="{71387D18-8ED6-B342-837B-B82193A55FBA}"/>
    <dgm:cxn modelId="{913FBAF9-1DB9-D744-BEC4-E66D75A441D0}" type="presOf" srcId="{0D747085-E177-4739-8002-B59FB62CCFFD}" destId="{6062B4DB-D829-9E42-AE69-CA27598CB404}" srcOrd="0" destOrd="0" presId="urn:microsoft.com/office/officeart/2016/7/layout/VerticalDownArrowProcess"/>
    <dgm:cxn modelId="{84F56A7D-E9D5-974C-A27D-A6999168C0EE}" type="presParOf" srcId="{2E8CD474-20E4-344C-9810-D03D1012165D}" destId="{DE4095BE-711F-E14D-BBEC-A7CF066D0BC4}" srcOrd="0" destOrd="0" presId="urn:microsoft.com/office/officeart/2016/7/layout/VerticalDownArrowProcess"/>
    <dgm:cxn modelId="{4B2D5C5C-C3C1-7B4D-8D5F-914C918270BE}" type="presParOf" srcId="{DE4095BE-711F-E14D-BBEC-A7CF066D0BC4}" destId="{0B2804B6-F6E5-BA43-899D-84782AE26479}" srcOrd="0" destOrd="0" presId="urn:microsoft.com/office/officeart/2016/7/layout/VerticalDownArrowProcess"/>
    <dgm:cxn modelId="{24602BA6-A928-A24F-8B46-A8EBE49E488E}" type="presParOf" srcId="{DE4095BE-711F-E14D-BBEC-A7CF066D0BC4}" destId="{75EEFC34-6D03-6549-86AF-CC57E46BA20C}" srcOrd="1" destOrd="0" presId="urn:microsoft.com/office/officeart/2016/7/layout/VerticalDownArrowProcess"/>
    <dgm:cxn modelId="{35B46A7D-666F-AD46-A889-030F64F3ACB0}" type="presParOf" srcId="{2E8CD474-20E4-344C-9810-D03D1012165D}" destId="{EF87595A-02A3-A74B-861E-535EACF8FE15}" srcOrd="1" destOrd="0" presId="urn:microsoft.com/office/officeart/2016/7/layout/VerticalDownArrowProcess"/>
    <dgm:cxn modelId="{FBDAF5D1-F03A-F545-8B75-C5A7522B441F}" type="presParOf" srcId="{2E8CD474-20E4-344C-9810-D03D1012165D}" destId="{E8C63ADE-B50E-C24E-A6B5-B6E211D9BA8D}" srcOrd="2" destOrd="0" presId="urn:microsoft.com/office/officeart/2016/7/layout/VerticalDownArrowProcess"/>
    <dgm:cxn modelId="{CDE0170D-B494-D348-907D-EA6DEE695937}" type="presParOf" srcId="{E8C63ADE-B50E-C24E-A6B5-B6E211D9BA8D}" destId="{D4BE7C36-F30B-6643-9326-B38A85751A4A}" srcOrd="0" destOrd="0" presId="urn:microsoft.com/office/officeart/2016/7/layout/VerticalDownArrowProcess"/>
    <dgm:cxn modelId="{B42B1BDE-E8E7-AD44-AD25-0C88013DA79D}" type="presParOf" srcId="{E8C63ADE-B50E-C24E-A6B5-B6E211D9BA8D}" destId="{43F43C20-294A-834C-9BFB-4388983DCFE6}" srcOrd="1" destOrd="0" presId="urn:microsoft.com/office/officeart/2016/7/layout/VerticalDownArrowProcess"/>
    <dgm:cxn modelId="{A03D822C-89EB-894E-978C-B01FCFA12C09}" type="presParOf" srcId="{E8C63ADE-B50E-C24E-A6B5-B6E211D9BA8D}" destId="{3F6582A1-6AF2-DA43-AD6B-C90EC140B867}" srcOrd="2" destOrd="0" presId="urn:microsoft.com/office/officeart/2016/7/layout/VerticalDownArrowProcess"/>
    <dgm:cxn modelId="{D3B1983E-C658-EF4E-92C0-B3B58000F8C0}" type="presParOf" srcId="{2E8CD474-20E4-344C-9810-D03D1012165D}" destId="{5932FD6D-210F-8F4F-B26D-4B5A68260E1E}" srcOrd="3" destOrd="0" presId="urn:microsoft.com/office/officeart/2016/7/layout/VerticalDownArrowProcess"/>
    <dgm:cxn modelId="{2BE82024-554B-FC45-A665-2C7BC46AA1EF}" type="presParOf" srcId="{2E8CD474-20E4-344C-9810-D03D1012165D}" destId="{B886C9D0-3BEF-5A4C-890F-EDE4C30C666C}" srcOrd="4" destOrd="0" presId="urn:microsoft.com/office/officeart/2016/7/layout/VerticalDownArrowProcess"/>
    <dgm:cxn modelId="{9FED1243-4982-144F-96F3-B6550C282164}" type="presParOf" srcId="{B886C9D0-3BEF-5A4C-890F-EDE4C30C666C}" destId="{13876A86-0E2B-D641-8203-5913C1886530}" srcOrd="0" destOrd="0" presId="urn:microsoft.com/office/officeart/2016/7/layout/VerticalDownArrowProcess"/>
    <dgm:cxn modelId="{6938C381-B0B2-5A40-A6FD-75E3E136A7BF}" type="presParOf" srcId="{B886C9D0-3BEF-5A4C-890F-EDE4C30C666C}" destId="{A7DFF93D-111B-4C42-8B2C-8B9A0AC90C58}" srcOrd="1" destOrd="0" presId="urn:microsoft.com/office/officeart/2016/7/layout/VerticalDownArrowProcess"/>
    <dgm:cxn modelId="{1542833A-FC64-4045-8107-3E65695B753A}" type="presParOf" srcId="{B886C9D0-3BEF-5A4C-890F-EDE4C30C666C}" destId="{6062B4DB-D829-9E42-AE69-CA27598CB404}" srcOrd="2" destOrd="0" presId="urn:microsoft.com/office/officeart/2016/7/layout/VerticalDownArrowProcess"/>
    <dgm:cxn modelId="{C60D7AB9-F700-3E44-B49C-B4C4CCAEE725}" type="presParOf" srcId="{2E8CD474-20E4-344C-9810-D03D1012165D}" destId="{4BC9ED50-FCC0-5F44-9C8B-C8D88465A155}" srcOrd="5" destOrd="0" presId="urn:microsoft.com/office/officeart/2016/7/layout/VerticalDownArrowProcess"/>
    <dgm:cxn modelId="{03EA63D9-7214-7F4F-ACA8-4BCE7FECD737}" type="presParOf" srcId="{2E8CD474-20E4-344C-9810-D03D1012165D}" destId="{8B1A613D-D8BD-4C47-918E-309C9133B15B}" srcOrd="6" destOrd="0" presId="urn:microsoft.com/office/officeart/2016/7/layout/VerticalDownArrowProcess"/>
    <dgm:cxn modelId="{73102351-8B8B-224D-9F6E-FAFD19EA58DA}" type="presParOf" srcId="{8B1A613D-D8BD-4C47-918E-309C9133B15B}" destId="{45BEDC5D-77F9-6141-8C7B-3C87638F5EF8}" srcOrd="0" destOrd="0" presId="urn:microsoft.com/office/officeart/2016/7/layout/VerticalDownArrowProcess"/>
    <dgm:cxn modelId="{D1F4FD0E-0376-AC41-820E-BAE909149B2A}" type="presParOf" srcId="{8B1A613D-D8BD-4C47-918E-309C9133B15B}" destId="{90943038-F87D-FA4A-8A6E-ACF36473A7BB}" srcOrd="1" destOrd="0" presId="urn:microsoft.com/office/officeart/2016/7/layout/VerticalDownArrowProcess"/>
    <dgm:cxn modelId="{B73CE680-2F37-8344-9E83-7C1BCA9A0A29}" type="presParOf" srcId="{8B1A613D-D8BD-4C47-918E-309C9133B15B}" destId="{6A119B6F-B8A5-5D44-8E18-D970DE548B2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804B6-F6E5-BA43-899D-84782AE26479}">
      <dsp:nvSpPr>
        <dsp:cNvPr id="0" name=""/>
        <dsp:cNvSpPr/>
      </dsp:nvSpPr>
      <dsp:spPr>
        <a:xfrm>
          <a:off x="0" y="4657369"/>
          <a:ext cx="1452782" cy="1018918"/>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22" tIns="170688" rIns="10332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2021-2025</a:t>
          </a:r>
        </a:p>
      </dsp:txBody>
      <dsp:txXfrm>
        <a:off x="0" y="4657369"/>
        <a:ext cx="1452782" cy="1018918"/>
      </dsp:txXfrm>
    </dsp:sp>
    <dsp:sp modelId="{75EEFC34-6D03-6549-86AF-CC57E46BA20C}">
      <dsp:nvSpPr>
        <dsp:cNvPr id="0" name=""/>
        <dsp:cNvSpPr/>
      </dsp:nvSpPr>
      <dsp:spPr>
        <a:xfrm>
          <a:off x="1452782" y="4659300"/>
          <a:ext cx="4358346" cy="1018918"/>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08" tIns="139700" rIns="88408" bIns="139700" numCol="1" spcCol="1270" anchor="ctr"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100" kern="1200" dirty="0"/>
            <a:t>2021: Medical Respite Steering Committee formed</a:t>
          </a:r>
        </a:p>
        <a:p>
          <a:pPr marL="0" lvl="0" indent="0" algn="l" defTabSz="488950">
            <a:lnSpc>
              <a:spcPct val="90000"/>
            </a:lnSpc>
            <a:spcBef>
              <a:spcPct val="0"/>
            </a:spcBef>
            <a:spcAft>
              <a:spcPct val="35000"/>
            </a:spcAft>
            <a:buNone/>
          </a:pPr>
          <a:r>
            <a:rPr lang="en-US" sz="1100" kern="1200"/>
            <a:t>2023: Medicaid Transportation Project (MTP)-continues until 2028</a:t>
          </a:r>
          <a:endParaRPr lang="en-US" sz="1100" kern="1200" dirty="0"/>
        </a:p>
        <a:p>
          <a:pPr marL="0" lvl="0" indent="0" algn="l" defTabSz="488950">
            <a:lnSpc>
              <a:spcPct val="90000"/>
            </a:lnSpc>
            <a:spcBef>
              <a:spcPct val="0"/>
            </a:spcBef>
            <a:spcAft>
              <a:spcPct val="35000"/>
            </a:spcAft>
            <a:buNone/>
          </a:pPr>
          <a:r>
            <a:rPr lang="en-US" sz="1100" kern="1200" dirty="0"/>
            <a:t>2024: CR 101 filed (Preproposal for Medical Respite for PEH)-awaiting sponsorship currently</a:t>
          </a:r>
        </a:p>
        <a:p>
          <a:pPr marL="0" lvl="0" indent="0" algn="l" defTabSz="488950">
            <a:lnSpc>
              <a:spcPct val="90000"/>
            </a:lnSpc>
            <a:spcBef>
              <a:spcPct val="0"/>
            </a:spcBef>
            <a:spcAft>
              <a:spcPct val="35000"/>
            </a:spcAft>
            <a:buNone/>
          </a:pPr>
          <a:r>
            <a:rPr lang="en-US" sz="1100" kern="1200" dirty="0"/>
            <a:t>2025: Medical Respite WAC introduced-open forum Aug 2025</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dsp:txBody>
      <dsp:txXfrm>
        <a:off x="1452782" y="4659300"/>
        <a:ext cx="4358346" cy="1018918"/>
      </dsp:txXfrm>
    </dsp:sp>
    <dsp:sp modelId="{43F43C20-294A-834C-9BFB-4388983DCFE6}">
      <dsp:nvSpPr>
        <dsp:cNvPr id="0" name=""/>
        <dsp:cNvSpPr/>
      </dsp:nvSpPr>
      <dsp:spPr>
        <a:xfrm rot="10800000">
          <a:off x="0" y="3105556"/>
          <a:ext cx="1452782" cy="1567096"/>
        </a:xfrm>
        <a:prstGeom prst="upArrowCallout">
          <a:avLst>
            <a:gd name="adj1" fmla="val 5000"/>
            <a:gd name="adj2" fmla="val 10000"/>
            <a:gd name="adj3" fmla="val 15000"/>
            <a:gd name="adj4" fmla="val 64977"/>
          </a:avLst>
        </a:prstGeom>
        <a:solidFill>
          <a:schemeClr val="accent5">
            <a:hueOff val="-4050717"/>
            <a:satOff val="-275"/>
            <a:lumOff val="654"/>
            <a:alphaOff val="0"/>
          </a:schemeClr>
        </a:solidFill>
        <a:ln w="19050" cap="flat" cmpd="sng" algn="ctr">
          <a:solidFill>
            <a:schemeClr val="accent5">
              <a:hueOff val="-4050717"/>
              <a:satOff val="-27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22" tIns="170688" rIns="10332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2019-20</a:t>
          </a:r>
        </a:p>
      </dsp:txBody>
      <dsp:txXfrm rot="-10800000">
        <a:off x="0" y="3105556"/>
        <a:ext cx="1452782" cy="1018613"/>
      </dsp:txXfrm>
    </dsp:sp>
    <dsp:sp modelId="{3F6582A1-6AF2-DA43-AD6B-C90EC140B867}">
      <dsp:nvSpPr>
        <dsp:cNvPr id="0" name=""/>
        <dsp:cNvSpPr/>
      </dsp:nvSpPr>
      <dsp:spPr>
        <a:xfrm>
          <a:off x="1452782" y="3105556"/>
          <a:ext cx="4358346" cy="1018613"/>
        </a:xfrm>
        <a:prstGeom prst="rect">
          <a:avLst/>
        </a:prstGeom>
        <a:solidFill>
          <a:schemeClr val="accent5">
            <a:tint val="40000"/>
            <a:alpha val="90000"/>
            <a:hueOff val="-3981555"/>
            <a:satOff val="889"/>
            <a:lumOff val="134"/>
            <a:alphaOff val="0"/>
          </a:schemeClr>
        </a:solidFill>
        <a:ln w="19050" cap="flat" cmpd="sng" algn="ctr">
          <a:solidFill>
            <a:schemeClr val="accent5">
              <a:tint val="40000"/>
              <a:alpha val="90000"/>
              <a:hueOff val="-3981555"/>
              <a:satOff val="889"/>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08" tIns="139700" rIns="88408" bIns="139700" numCol="1" spcCol="1270" anchor="ctr" anchorCtr="0">
          <a:noAutofit/>
        </a:bodyPr>
        <a:lstStyle/>
        <a:p>
          <a:pPr marL="0" lvl="0" indent="0" algn="l" defTabSz="488950">
            <a:lnSpc>
              <a:spcPct val="90000"/>
            </a:lnSpc>
            <a:spcBef>
              <a:spcPct val="0"/>
            </a:spcBef>
            <a:spcAft>
              <a:spcPct val="35000"/>
            </a:spcAft>
            <a:buNone/>
          </a:pPr>
          <a:r>
            <a:rPr lang="en-US" sz="1100" kern="1200" dirty="0"/>
            <a:t>COVID</a:t>
          </a:r>
        </a:p>
        <a:p>
          <a:pPr marL="0" lvl="0" indent="0" algn="l" defTabSz="488950">
            <a:lnSpc>
              <a:spcPct val="90000"/>
            </a:lnSpc>
            <a:spcBef>
              <a:spcPct val="0"/>
            </a:spcBef>
            <a:spcAft>
              <a:spcPct val="35000"/>
            </a:spcAft>
            <a:buNone/>
          </a:pPr>
          <a:r>
            <a:rPr lang="en-US" sz="1100" kern="1200" dirty="0"/>
            <a:t>Nativity House Respite permanently established</a:t>
          </a:r>
        </a:p>
        <a:p>
          <a:pPr marL="0" lvl="0" indent="0" algn="l" defTabSz="488950">
            <a:lnSpc>
              <a:spcPct val="90000"/>
            </a:lnSpc>
            <a:spcBef>
              <a:spcPct val="0"/>
            </a:spcBef>
            <a:spcAft>
              <a:spcPct val="35000"/>
            </a:spcAft>
            <a:buNone/>
          </a:pPr>
          <a:r>
            <a:rPr lang="en-US" sz="1100" kern="1200" dirty="0"/>
            <a:t>Safe Parking Shelter Piloted (now established throughout PC)</a:t>
          </a:r>
        </a:p>
        <a:p>
          <a:pPr marL="0" lvl="0" indent="0" algn="l" defTabSz="488950">
            <a:lnSpc>
              <a:spcPct val="90000"/>
            </a:lnSpc>
            <a:spcBef>
              <a:spcPct val="0"/>
            </a:spcBef>
            <a:spcAft>
              <a:spcPct val="35000"/>
            </a:spcAft>
            <a:buNone/>
          </a:pPr>
          <a:r>
            <a:rPr lang="en-US" sz="1100" kern="1200" dirty="0"/>
            <a:t>Additional Homeless Coalitions formed (Continue)</a:t>
          </a:r>
        </a:p>
        <a:p>
          <a:pPr marL="0" lvl="0" indent="0" algn="l" defTabSz="488950">
            <a:lnSpc>
              <a:spcPct val="90000"/>
            </a:lnSpc>
            <a:spcBef>
              <a:spcPct val="0"/>
            </a:spcBef>
            <a:spcAft>
              <a:spcPct val="35000"/>
            </a:spcAft>
            <a:buNone/>
          </a:pPr>
          <a:r>
            <a:rPr lang="en-US" sz="1100" kern="1200" dirty="0"/>
            <a:t>Homelessness deemed #1 most pressing issue in Washington State</a:t>
          </a:r>
        </a:p>
      </dsp:txBody>
      <dsp:txXfrm>
        <a:off x="1452782" y="3105556"/>
        <a:ext cx="4358346" cy="1018613"/>
      </dsp:txXfrm>
    </dsp:sp>
    <dsp:sp modelId="{A7DFF93D-111B-4C42-8B2C-8B9A0AC90C58}">
      <dsp:nvSpPr>
        <dsp:cNvPr id="0" name=""/>
        <dsp:cNvSpPr/>
      </dsp:nvSpPr>
      <dsp:spPr>
        <a:xfrm rot="10800000">
          <a:off x="0" y="1553743"/>
          <a:ext cx="1452782" cy="1567096"/>
        </a:xfrm>
        <a:prstGeom prst="upArrowCallout">
          <a:avLst>
            <a:gd name="adj1" fmla="val 5000"/>
            <a:gd name="adj2" fmla="val 10000"/>
            <a:gd name="adj3" fmla="val 15000"/>
            <a:gd name="adj4" fmla="val 64977"/>
          </a:avLst>
        </a:prstGeom>
        <a:solidFill>
          <a:schemeClr val="accent5">
            <a:hueOff val="-8101434"/>
            <a:satOff val="-551"/>
            <a:lumOff val="1307"/>
            <a:alphaOff val="0"/>
          </a:schemeClr>
        </a:solidFill>
        <a:ln w="19050" cap="flat" cmpd="sng" algn="ctr">
          <a:solidFill>
            <a:schemeClr val="accent5">
              <a:hueOff val="-8101434"/>
              <a:satOff val="-551"/>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22" tIns="170688" rIns="10332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2018</a:t>
          </a:r>
        </a:p>
      </dsp:txBody>
      <dsp:txXfrm rot="-10800000">
        <a:off x="0" y="1553743"/>
        <a:ext cx="1452782" cy="1018613"/>
      </dsp:txXfrm>
    </dsp:sp>
    <dsp:sp modelId="{6062B4DB-D829-9E42-AE69-CA27598CB404}">
      <dsp:nvSpPr>
        <dsp:cNvPr id="0" name=""/>
        <dsp:cNvSpPr/>
      </dsp:nvSpPr>
      <dsp:spPr>
        <a:xfrm>
          <a:off x="1452782" y="1553743"/>
          <a:ext cx="4358346" cy="1018613"/>
        </a:xfrm>
        <a:prstGeom prst="rect">
          <a:avLst/>
        </a:prstGeom>
        <a:solidFill>
          <a:schemeClr val="accent5">
            <a:tint val="40000"/>
            <a:alpha val="90000"/>
            <a:hueOff val="-7963110"/>
            <a:satOff val="1778"/>
            <a:lumOff val="267"/>
            <a:alphaOff val="0"/>
          </a:schemeClr>
        </a:solidFill>
        <a:ln w="19050" cap="flat" cmpd="sng" algn="ctr">
          <a:solidFill>
            <a:schemeClr val="accent5">
              <a:tint val="40000"/>
              <a:alpha val="90000"/>
              <a:hueOff val="-7963110"/>
              <a:satOff val="1778"/>
              <a:lumOff val="2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08" tIns="139700" rIns="88408" bIns="139700" numCol="1" spcCol="1270" anchor="ctr" anchorCtr="0">
          <a:noAutofit/>
        </a:bodyPr>
        <a:lstStyle/>
        <a:p>
          <a:pPr marL="0" lvl="0" indent="0" algn="l" defTabSz="488950">
            <a:lnSpc>
              <a:spcPct val="90000"/>
            </a:lnSpc>
            <a:spcBef>
              <a:spcPct val="0"/>
            </a:spcBef>
            <a:spcAft>
              <a:spcPct val="35000"/>
            </a:spcAft>
            <a:buNone/>
          </a:pPr>
          <a:r>
            <a:rPr lang="en-US" sz="1100" kern="1200" dirty="0"/>
            <a:t>Nativity House Respite Piloted</a:t>
          </a:r>
        </a:p>
        <a:p>
          <a:pPr marL="0" lvl="0" indent="0" algn="l" defTabSz="488950">
            <a:lnSpc>
              <a:spcPct val="90000"/>
            </a:lnSpc>
            <a:spcBef>
              <a:spcPct val="0"/>
            </a:spcBef>
            <a:spcAft>
              <a:spcPct val="35000"/>
            </a:spcAft>
            <a:buNone/>
          </a:pPr>
          <a:r>
            <a:rPr lang="en-US" sz="1100" kern="1200" dirty="0"/>
            <a:t>NW Hospitality (Kitsap County)</a:t>
          </a:r>
        </a:p>
      </dsp:txBody>
      <dsp:txXfrm>
        <a:off x="1452782" y="1553743"/>
        <a:ext cx="4358346" cy="1018613"/>
      </dsp:txXfrm>
    </dsp:sp>
    <dsp:sp modelId="{90943038-F87D-FA4A-8A6E-ACF36473A7BB}">
      <dsp:nvSpPr>
        <dsp:cNvPr id="0" name=""/>
        <dsp:cNvSpPr/>
      </dsp:nvSpPr>
      <dsp:spPr>
        <a:xfrm rot="10800000">
          <a:off x="0" y="1930"/>
          <a:ext cx="1452782" cy="1567096"/>
        </a:xfrm>
        <a:prstGeom prst="upArrowCallout">
          <a:avLst>
            <a:gd name="adj1" fmla="val 5000"/>
            <a:gd name="adj2" fmla="val 10000"/>
            <a:gd name="adj3" fmla="val 15000"/>
            <a:gd name="adj4" fmla="val 64977"/>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22" tIns="170688" rIns="10332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2017</a:t>
          </a:r>
        </a:p>
      </dsp:txBody>
      <dsp:txXfrm rot="-10800000">
        <a:off x="0" y="1930"/>
        <a:ext cx="1452782" cy="1018613"/>
      </dsp:txXfrm>
    </dsp:sp>
    <dsp:sp modelId="{6A119B6F-B8A5-5D44-8E18-D970DE548B25}">
      <dsp:nvSpPr>
        <dsp:cNvPr id="0" name=""/>
        <dsp:cNvSpPr/>
      </dsp:nvSpPr>
      <dsp:spPr>
        <a:xfrm>
          <a:off x="1452782" y="1930"/>
          <a:ext cx="4358346" cy="1018613"/>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08" tIns="139700" rIns="88408" bIns="13970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State of Emergency Declared COT Mayor</a:t>
          </a:r>
        </a:p>
        <a:p>
          <a:pPr marL="0" lvl="0" indent="0" algn="l" defTabSz="488950">
            <a:lnSpc>
              <a:spcPct val="90000"/>
            </a:lnSpc>
            <a:spcBef>
              <a:spcPct val="0"/>
            </a:spcBef>
            <a:spcAft>
              <a:spcPct val="35000"/>
            </a:spcAft>
            <a:buFont typeface="Arial" panose="020B0604020202020204" pitchFamily="34" charset="0"/>
            <a:buNone/>
          </a:pPr>
          <a:r>
            <a:rPr lang="en-US" sz="1100" kern="1200" dirty="0"/>
            <a:t>Pierce County Homeless Coalition formed</a:t>
          </a:r>
        </a:p>
        <a:p>
          <a:pPr marL="0" lvl="0" indent="0" algn="l" defTabSz="488950">
            <a:lnSpc>
              <a:spcPct val="90000"/>
            </a:lnSpc>
            <a:spcBef>
              <a:spcPct val="0"/>
            </a:spcBef>
            <a:spcAft>
              <a:spcPct val="35000"/>
            </a:spcAft>
            <a:buFont typeface="Arial" panose="020B0604020202020204" pitchFamily="34" charset="0"/>
            <a:buNone/>
          </a:pPr>
          <a:r>
            <a:rPr lang="en-US" sz="1100" kern="1200" dirty="0"/>
            <a:t>Stability Site</a:t>
          </a:r>
        </a:p>
      </dsp:txBody>
      <dsp:txXfrm>
        <a:off x="1452782" y="1930"/>
        <a:ext cx="4358346" cy="101861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4DB04-62EC-4E47-95D7-D73248EAA827}" type="datetimeFigureOut">
              <a:rPr lang="en-US" smtClean="0"/>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BCB8D-DF51-294A-98C3-E869DF8C6C80}" type="slidenum">
              <a:rPr lang="en-US" smtClean="0"/>
              <a:t>‹#›</a:t>
            </a:fld>
            <a:endParaRPr lang="en-US"/>
          </a:p>
        </p:txBody>
      </p:sp>
    </p:spTree>
    <p:extLst>
      <p:ext uri="{BB962C8B-B14F-4D97-AF65-F5344CB8AC3E}">
        <p14:creationId xmlns:p14="http://schemas.microsoft.com/office/powerpoint/2010/main" val="46479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BCB8D-DF51-294A-98C3-E869DF8C6C80}" type="slidenum">
              <a:rPr lang="en-US" smtClean="0"/>
              <a:t>1</a:t>
            </a:fld>
            <a:endParaRPr lang="en-US"/>
          </a:p>
        </p:txBody>
      </p:sp>
    </p:spTree>
    <p:extLst>
      <p:ext uri="{BB962C8B-B14F-4D97-AF65-F5344CB8AC3E}">
        <p14:creationId xmlns:p14="http://schemas.microsoft.com/office/powerpoint/2010/main" val="99573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what I have been involved in—there has been a lot of movement around providing medical care to PEH throughout the state as our latest updates will show.</a:t>
            </a:r>
          </a:p>
        </p:txBody>
      </p:sp>
      <p:sp>
        <p:nvSpPr>
          <p:cNvPr id="4" name="Slide Number Placeholder 3"/>
          <p:cNvSpPr>
            <a:spLocks noGrp="1"/>
          </p:cNvSpPr>
          <p:nvPr>
            <p:ph type="sldNum" sz="quarter" idx="5"/>
          </p:nvPr>
        </p:nvSpPr>
        <p:spPr/>
        <p:txBody>
          <a:bodyPr/>
          <a:lstStyle/>
          <a:p>
            <a:fld id="{C94BCB8D-DF51-294A-98C3-E869DF8C6C80}" type="slidenum">
              <a:rPr lang="en-US" smtClean="0"/>
              <a:t>2</a:t>
            </a:fld>
            <a:endParaRPr lang="en-US"/>
          </a:p>
        </p:txBody>
      </p:sp>
    </p:spTree>
    <p:extLst>
      <p:ext uri="{BB962C8B-B14F-4D97-AF65-F5344CB8AC3E}">
        <p14:creationId xmlns:p14="http://schemas.microsoft.com/office/powerpoint/2010/main" val="90784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Pierce County Homeless Coalition: </a:t>
            </a:r>
          </a:p>
          <a:p>
            <a:r>
              <a:rPr lang="en-US" dirty="0"/>
              <a:t>GHKP Homeless Coalition</a:t>
            </a:r>
          </a:p>
          <a:p>
            <a:r>
              <a:rPr lang="en-US" dirty="0"/>
              <a:t>NW Hospitality ( https://</a:t>
            </a:r>
            <a:r>
              <a:rPr lang="en-US" dirty="0" err="1"/>
              <a:t>www.nwhospitality.org</a:t>
            </a:r>
            <a:r>
              <a:rPr lang="en-US" dirty="0"/>
              <a:t>/?</a:t>
            </a:r>
            <a:r>
              <a:rPr lang="en-US" dirty="0" err="1"/>
              <a:t>gad_source</a:t>
            </a:r>
            <a:r>
              <a:rPr lang="en-US" dirty="0"/>
              <a:t>=1&amp;gad_campaignid=1392971454&amp;gbraid=0AAAAADACw-SHw-tfCwdnNzpMXCn_7VErX&amp;gclid=CjwKCAjwvO7CBhAqEiwA9q2YJRkgfxT-HUMRLcMnbqvT3Ofi0gXcmQH9tBLaf-eK1SRSRM8dOdoMChoCKkIQAvD_BwE )</a:t>
            </a:r>
          </a:p>
          <a:p>
            <a:endParaRPr lang="en-US" dirty="0"/>
          </a:p>
          <a:p>
            <a:endParaRPr lang="en-US" dirty="0"/>
          </a:p>
        </p:txBody>
      </p:sp>
      <p:sp>
        <p:nvSpPr>
          <p:cNvPr id="4" name="Slide Number Placeholder 3"/>
          <p:cNvSpPr>
            <a:spLocks noGrp="1"/>
          </p:cNvSpPr>
          <p:nvPr>
            <p:ph type="sldNum" sz="quarter" idx="5"/>
          </p:nvPr>
        </p:nvSpPr>
        <p:spPr/>
        <p:txBody>
          <a:bodyPr/>
          <a:lstStyle/>
          <a:p>
            <a:fld id="{C94BCB8D-DF51-294A-98C3-E869DF8C6C80}" type="slidenum">
              <a:rPr lang="en-US" smtClean="0"/>
              <a:t>3</a:t>
            </a:fld>
            <a:endParaRPr lang="en-US"/>
          </a:p>
        </p:txBody>
      </p:sp>
    </p:spTree>
    <p:extLst>
      <p:ext uri="{BB962C8B-B14F-4D97-AF65-F5344CB8AC3E}">
        <p14:creationId xmlns:p14="http://schemas.microsoft.com/office/powerpoint/2010/main" val="11235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MTP: On June 30, 2023, CMS approved MTP to continue for five more years. Our state's MTP renewal, called MTP 2.0, will help widen our reach to provide more programs, services, and supports to our most vulnerable populations. </a:t>
            </a:r>
            <a:r>
              <a:rPr lang="en-US" sz="1200" b="0" i="0" kern="1200" dirty="0">
                <a:solidFill>
                  <a:schemeClr val="tx1"/>
                </a:solidFill>
                <a:effectLst/>
                <a:latin typeface="+mn-lt"/>
                <a:ea typeface="+mn-ea"/>
                <a:cs typeface="+mn-cs"/>
              </a:rPr>
              <a:t>MTP allows our state to create and continue to develop projects, activities, and services that improve Washington’s health care system.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*Historically, reimbursement has not been available until recently. Refer to pdf on Medical respite programs for PEH: https://</a:t>
            </a:r>
            <a:r>
              <a:rPr lang="en-US" sz="1200" b="0" i="0" kern="1200" dirty="0" err="1">
                <a:solidFill>
                  <a:schemeClr val="tx1"/>
                </a:solidFill>
                <a:effectLst/>
                <a:latin typeface="+mn-lt"/>
                <a:ea typeface="+mn-ea"/>
                <a:cs typeface="+mn-cs"/>
              </a:rPr>
              <a:t>www.hca.wa.gov</a:t>
            </a:r>
            <a:r>
              <a:rPr lang="en-US" sz="1200" b="0" i="0" kern="1200" dirty="0">
                <a:solidFill>
                  <a:schemeClr val="tx1"/>
                </a:solidFill>
                <a:effectLst/>
                <a:latin typeface="+mn-lt"/>
                <a:ea typeface="+mn-ea"/>
                <a:cs typeface="+mn-cs"/>
              </a:rPr>
              <a:t>/assets/billers-and-providers/medical-respite-care-</a:t>
            </a:r>
            <a:r>
              <a:rPr lang="en-US" sz="1200" b="0" i="0" kern="1200" dirty="0" err="1">
                <a:solidFill>
                  <a:schemeClr val="tx1"/>
                </a:solidFill>
                <a:effectLst/>
                <a:latin typeface="+mn-lt"/>
                <a:ea typeface="+mn-ea"/>
                <a:cs typeface="+mn-cs"/>
              </a:rPr>
              <a:t>programs.pdf</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“Wrap Around” services: care transitions and coordination/medical case management, outreach, medication management, care plan development, education, connections to health care providers, enrollment in benefits, assessment of behavioral health care needs, crisis stabilization, and housing assessments/referrals</a:t>
            </a:r>
          </a:p>
          <a:p>
            <a:endParaRPr lang="en-US" dirty="0"/>
          </a:p>
        </p:txBody>
      </p:sp>
      <p:sp>
        <p:nvSpPr>
          <p:cNvPr id="4" name="Slide Number Placeholder 3"/>
          <p:cNvSpPr>
            <a:spLocks noGrp="1"/>
          </p:cNvSpPr>
          <p:nvPr>
            <p:ph type="sldNum" sz="quarter" idx="5"/>
          </p:nvPr>
        </p:nvSpPr>
        <p:spPr/>
        <p:txBody>
          <a:bodyPr/>
          <a:lstStyle/>
          <a:p>
            <a:fld id="{C94BCB8D-DF51-294A-98C3-E869DF8C6C80}" type="slidenum">
              <a:rPr lang="en-US" smtClean="0"/>
              <a:t>4</a:t>
            </a:fld>
            <a:endParaRPr lang="en-US"/>
          </a:p>
        </p:txBody>
      </p:sp>
    </p:spTree>
    <p:extLst>
      <p:ext uri="{BB962C8B-B14F-4D97-AF65-F5344CB8AC3E}">
        <p14:creationId xmlns:p14="http://schemas.microsoft.com/office/powerpoint/2010/main" val="144336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BCB8D-DF51-294A-98C3-E869DF8C6C80}" type="slidenum">
              <a:rPr lang="en-US" smtClean="0"/>
              <a:t>5</a:t>
            </a:fld>
            <a:endParaRPr lang="en-US"/>
          </a:p>
        </p:txBody>
      </p:sp>
    </p:spTree>
    <p:extLst>
      <p:ext uri="{BB962C8B-B14F-4D97-AF65-F5344CB8AC3E}">
        <p14:creationId xmlns:p14="http://schemas.microsoft.com/office/powerpoint/2010/main" val="2204569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5EED2-189B-AFD4-B5CD-ECCDC650B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43866E-FDD9-DC93-0FAE-314EF83ED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689D-B024-BC35-14F2-16AACB91C736}"/>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5" name="Footer Placeholder 4">
            <a:extLst>
              <a:ext uri="{FF2B5EF4-FFF2-40B4-BE49-F238E27FC236}">
                <a16:creationId xmlns:a16="http://schemas.microsoft.com/office/drawing/2014/main" id="{4324664E-9D20-28AC-EF7C-A7F9365E7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4F0B-6ADD-D0D9-C726-3552EDB0CF56}"/>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118529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9A9A-2487-FC12-7D30-9400B392D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B6CA38-06AD-FB3F-CD7A-4FEE116B6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D54EB-B176-300A-5AFE-CA752ACCA20A}"/>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5" name="Footer Placeholder 4">
            <a:extLst>
              <a:ext uri="{FF2B5EF4-FFF2-40B4-BE49-F238E27FC236}">
                <a16:creationId xmlns:a16="http://schemas.microsoft.com/office/drawing/2014/main" id="{3F2F65C5-9CA7-68B0-E87C-7EFE7E369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05524-3971-A21B-7F00-205D181D8203}"/>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119185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269E9-1510-8F7C-D37A-99DAFD78A1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4BA82-2FC0-7C6F-7474-1F7F473C2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195EC-7D14-C8AD-4C6E-CA13E3D4413E}"/>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5" name="Footer Placeholder 4">
            <a:extLst>
              <a:ext uri="{FF2B5EF4-FFF2-40B4-BE49-F238E27FC236}">
                <a16:creationId xmlns:a16="http://schemas.microsoft.com/office/drawing/2014/main" id="{A3601514-F084-A49A-3A4C-31E81F2B8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F4BC7-2ECA-EFD0-0A59-0B675E6362A1}"/>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341139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F4A-5CF9-C99D-5859-6CAD68AEE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71ED6-5256-84B7-8AA4-AEE4312601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DEB10-37AF-5148-8BC8-9B5FB91C23AD}"/>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5" name="Footer Placeholder 4">
            <a:extLst>
              <a:ext uri="{FF2B5EF4-FFF2-40B4-BE49-F238E27FC236}">
                <a16:creationId xmlns:a16="http://schemas.microsoft.com/office/drawing/2014/main" id="{8C06914A-CE3F-D014-88CA-2AC6C78FF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87BB8-6103-ECFF-E701-CE77790EACE1}"/>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260771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43EC-E684-1ED3-790B-EE69ED570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F5BC3-903F-D9D4-F186-60916CB52E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7D47D-88FC-2F46-9C02-87D1475EF7BC}"/>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5" name="Footer Placeholder 4">
            <a:extLst>
              <a:ext uri="{FF2B5EF4-FFF2-40B4-BE49-F238E27FC236}">
                <a16:creationId xmlns:a16="http://schemas.microsoft.com/office/drawing/2014/main" id="{3303D07B-975D-5649-466C-B0C7AF22F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D99C3-8262-1918-759E-1FA679779550}"/>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302413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8B29-3882-2C2B-B18B-557F3E9E9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0E564-564B-80E2-82B8-E86F704BA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31C502-E61B-0055-3894-90DA684885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EB4EE-DF30-D66C-0048-CA724C83D08C}"/>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6" name="Footer Placeholder 5">
            <a:extLst>
              <a:ext uri="{FF2B5EF4-FFF2-40B4-BE49-F238E27FC236}">
                <a16:creationId xmlns:a16="http://schemas.microsoft.com/office/drawing/2014/main" id="{3ADFD8D6-5CF3-C539-8001-AB7AAC862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C37D5-873E-308A-3C09-D153BDB29703}"/>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56445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F6AE-A1C1-6E9A-4832-D2349D13DB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01B95-B9FD-593D-4DEC-8AFAE3BE8F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9AB676-0E73-49E6-BFC3-7B3FAC488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B3821-B574-8778-1FB6-704C300D7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51585B-B771-3B97-2A59-B5813B743B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79DDD-B9FD-A808-55B8-4378A3930DB3}"/>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8" name="Footer Placeholder 7">
            <a:extLst>
              <a:ext uri="{FF2B5EF4-FFF2-40B4-BE49-F238E27FC236}">
                <a16:creationId xmlns:a16="http://schemas.microsoft.com/office/drawing/2014/main" id="{0C2232B2-2D9A-CD47-D2BC-39A9E34BE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3500AB-58A3-175D-62B4-8AED79B3D324}"/>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163409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05A6-1A15-8525-2B46-33B0B27C6E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8AFB11-2382-51E7-D246-9A7D38EC1DF8}"/>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4" name="Footer Placeholder 3">
            <a:extLst>
              <a:ext uri="{FF2B5EF4-FFF2-40B4-BE49-F238E27FC236}">
                <a16:creationId xmlns:a16="http://schemas.microsoft.com/office/drawing/2014/main" id="{4CB03A97-E5BE-1159-7276-A66E40E107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43FAC2-243F-F497-2840-F9E6AFA37079}"/>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50208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55E0D3-F407-85D4-4899-8646E7CE0D26}"/>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3" name="Footer Placeholder 2">
            <a:extLst>
              <a:ext uri="{FF2B5EF4-FFF2-40B4-BE49-F238E27FC236}">
                <a16:creationId xmlns:a16="http://schemas.microsoft.com/office/drawing/2014/main" id="{04B9E3F2-0B11-DBBD-F897-3D7451A835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AE1C90-867F-0D71-B31C-33B3F4F50AA5}"/>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327639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3F0C-7D85-E3F2-1A17-4179486CE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E327B8-AD6F-105F-04F9-0C4A0618B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4D00A-3A4D-8F7F-3907-ED344C5D1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B8DDB-B719-AF17-FBD2-AAC954063CEE}"/>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6" name="Footer Placeholder 5">
            <a:extLst>
              <a:ext uri="{FF2B5EF4-FFF2-40B4-BE49-F238E27FC236}">
                <a16:creationId xmlns:a16="http://schemas.microsoft.com/office/drawing/2014/main" id="{98F28E25-38C7-3F5A-A1F3-C990A011E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D37EE-E18B-6130-F4CE-701B6E180CB9}"/>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176131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634E-072A-2F0D-6CC9-2116796AB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C422D-7402-717A-B3EB-3847B3C6D1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3ED7DF-FDEA-E739-2624-321808CC2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CF563-14AE-517E-1318-89976FA47018}"/>
              </a:ext>
            </a:extLst>
          </p:cNvPr>
          <p:cNvSpPr>
            <a:spLocks noGrp="1"/>
          </p:cNvSpPr>
          <p:nvPr>
            <p:ph type="dt" sz="half" idx="10"/>
          </p:nvPr>
        </p:nvSpPr>
        <p:spPr/>
        <p:txBody>
          <a:bodyPr/>
          <a:lstStyle/>
          <a:p>
            <a:fld id="{B25F16EC-CC7F-DA4B-824A-AEE57B58304C}" type="datetimeFigureOut">
              <a:rPr lang="en-US" smtClean="0"/>
              <a:t>6/25/25</a:t>
            </a:fld>
            <a:endParaRPr lang="en-US"/>
          </a:p>
        </p:txBody>
      </p:sp>
      <p:sp>
        <p:nvSpPr>
          <p:cNvPr id="6" name="Footer Placeholder 5">
            <a:extLst>
              <a:ext uri="{FF2B5EF4-FFF2-40B4-BE49-F238E27FC236}">
                <a16:creationId xmlns:a16="http://schemas.microsoft.com/office/drawing/2014/main" id="{A862DC31-5DA5-C641-2874-7A8D1AEBA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E5CEB-D3A1-0F0C-6EDB-F98F8B0A4C0A}"/>
              </a:ext>
            </a:extLst>
          </p:cNvPr>
          <p:cNvSpPr>
            <a:spLocks noGrp="1"/>
          </p:cNvSpPr>
          <p:nvPr>
            <p:ph type="sldNum" sz="quarter" idx="12"/>
          </p:nvPr>
        </p:nvSpPr>
        <p:spPr/>
        <p:txBody>
          <a:bodyPr/>
          <a:lstStyle/>
          <a:p>
            <a:fld id="{02A0E277-E8C9-D74B-8914-F570B5AC58F2}" type="slidenum">
              <a:rPr lang="en-US" smtClean="0"/>
              <a:t>‹#›</a:t>
            </a:fld>
            <a:endParaRPr lang="en-US"/>
          </a:p>
        </p:txBody>
      </p:sp>
    </p:spTree>
    <p:extLst>
      <p:ext uri="{BB962C8B-B14F-4D97-AF65-F5344CB8AC3E}">
        <p14:creationId xmlns:p14="http://schemas.microsoft.com/office/powerpoint/2010/main" val="8204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F1D2B-E813-101C-68C1-D40EA8D36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FCC809-AF11-B145-188E-E5E205842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3CFA2-5237-E166-77FB-496AC6D8C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5F16EC-CC7F-DA4B-824A-AEE57B58304C}" type="datetimeFigureOut">
              <a:rPr lang="en-US" smtClean="0"/>
              <a:t>6/25/25</a:t>
            </a:fld>
            <a:endParaRPr lang="en-US"/>
          </a:p>
        </p:txBody>
      </p:sp>
      <p:sp>
        <p:nvSpPr>
          <p:cNvPr id="5" name="Footer Placeholder 4">
            <a:extLst>
              <a:ext uri="{FF2B5EF4-FFF2-40B4-BE49-F238E27FC236}">
                <a16:creationId xmlns:a16="http://schemas.microsoft.com/office/drawing/2014/main" id="{3D47D5AE-3464-8825-0AC9-417FFC6C2A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42113B-0BCB-9A00-DE80-4A30B0D4A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A0E277-E8C9-D74B-8914-F570B5AC58F2}" type="slidenum">
              <a:rPr lang="en-US" smtClean="0"/>
              <a:t>‹#›</a:t>
            </a:fld>
            <a:endParaRPr lang="en-US"/>
          </a:p>
        </p:txBody>
      </p:sp>
    </p:spTree>
    <p:extLst>
      <p:ext uri="{BB962C8B-B14F-4D97-AF65-F5344CB8AC3E}">
        <p14:creationId xmlns:p14="http://schemas.microsoft.com/office/powerpoint/2010/main" val="2707065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liawhyte.com/2016/11/23/whats-in-a-name-indigenous-people/"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B13EA-3F46-25BF-A443-4BC26F9149F4}"/>
              </a:ext>
            </a:extLst>
          </p:cNvPr>
          <p:cNvSpPr>
            <a:spLocks noGrp="1"/>
          </p:cNvSpPr>
          <p:nvPr>
            <p:ph type="ctrTitle"/>
          </p:nvPr>
        </p:nvSpPr>
        <p:spPr>
          <a:xfrm>
            <a:off x="838200" y="451381"/>
            <a:ext cx="10512552" cy="4066540"/>
          </a:xfrm>
        </p:spPr>
        <p:txBody>
          <a:bodyPr anchor="b">
            <a:normAutofit/>
          </a:bodyPr>
          <a:lstStyle/>
          <a:p>
            <a:pPr algn="l"/>
            <a:r>
              <a:rPr lang="en-US" sz="6600" dirty="0"/>
              <a:t>Homeless Crisis Continues</a:t>
            </a:r>
          </a:p>
        </p:txBody>
      </p:sp>
      <p:sp>
        <p:nvSpPr>
          <p:cNvPr id="3" name="Subtitle 2">
            <a:extLst>
              <a:ext uri="{FF2B5EF4-FFF2-40B4-BE49-F238E27FC236}">
                <a16:creationId xmlns:a16="http://schemas.microsoft.com/office/drawing/2014/main" id="{F6C9C248-721E-2B5B-3672-4079441C8F46}"/>
              </a:ext>
            </a:extLst>
          </p:cNvPr>
          <p:cNvSpPr>
            <a:spLocks noGrp="1"/>
          </p:cNvSpPr>
          <p:nvPr>
            <p:ph type="subTitle" idx="1"/>
          </p:nvPr>
        </p:nvSpPr>
        <p:spPr>
          <a:xfrm>
            <a:off x="838199" y="4983275"/>
            <a:ext cx="10512552" cy="1423343"/>
          </a:xfrm>
        </p:spPr>
        <p:txBody>
          <a:bodyPr>
            <a:normAutofit/>
          </a:bodyPr>
          <a:lstStyle/>
          <a:p>
            <a:pPr algn="l"/>
            <a:r>
              <a:rPr lang="en-US" sz="2800" dirty="0"/>
              <a:t>What’s being done to care for our most vulnerable neighbors?</a:t>
            </a:r>
          </a:p>
          <a:p>
            <a:pPr algn="l"/>
            <a:endParaRPr lang="en-US" dirty="0"/>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1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397C04-188F-D7AC-3854-7807905E3EB9}"/>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Historical Timeline</a:t>
            </a:r>
          </a:p>
        </p:txBody>
      </p:sp>
      <p:graphicFrame>
        <p:nvGraphicFramePr>
          <p:cNvPr id="4" name="Content Placeholder 2">
            <a:extLst>
              <a:ext uri="{FF2B5EF4-FFF2-40B4-BE49-F238E27FC236}">
                <a16:creationId xmlns:a16="http://schemas.microsoft.com/office/drawing/2014/main" id="{683B81E2-B833-F1B4-36A2-5CE644733345}"/>
              </a:ext>
            </a:extLst>
          </p:cNvPr>
          <p:cNvGraphicFramePr>
            <a:graphicFrameLocks noGrp="1"/>
          </p:cNvGraphicFramePr>
          <p:nvPr>
            <p:ph idx="1"/>
            <p:extLst>
              <p:ext uri="{D42A27DB-BD31-4B8C-83A1-F6EECF244321}">
                <p14:modId xmlns:p14="http://schemas.microsoft.com/office/powerpoint/2010/main" val="364872519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8652089-E86B-DB8C-D4C8-83D2C15351B9}"/>
              </a:ext>
            </a:extLst>
          </p:cNvPr>
          <p:cNvSpPr txBox="1"/>
          <p:nvPr/>
        </p:nvSpPr>
        <p:spPr>
          <a:xfrm>
            <a:off x="991747" y="4152905"/>
            <a:ext cx="3233530" cy="2031325"/>
          </a:xfrm>
          <a:prstGeom prst="rect">
            <a:avLst/>
          </a:prstGeom>
          <a:noFill/>
        </p:spPr>
        <p:txBody>
          <a:bodyPr wrap="square" rtlCol="0">
            <a:spAutoFit/>
          </a:bodyPr>
          <a:lstStyle/>
          <a:p>
            <a:r>
              <a:rPr lang="en-US" b="1" i="1" baseline="30000" dirty="0"/>
              <a:t>“</a:t>
            </a:r>
            <a:r>
              <a:rPr lang="en-US" i="1" dirty="0"/>
              <a:t>There will always be poor people in the land. Therefore, I command you to be openhanded toward [those] who are poor and needy in your land” </a:t>
            </a:r>
          </a:p>
          <a:p>
            <a:r>
              <a:rPr lang="en-US" dirty="0"/>
              <a:t>Deuteronomy 15:11</a:t>
            </a:r>
          </a:p>
        </p:txBody>
      </p:sp>
    </p:spTree>
    <p:extLst>
      <p:ext uri="{BB962C8B-B14F-4D97-AF65-F5344CB8AC3E}">
        <p14:creationId xmlns:p14="http://schemas.microsoft.com/office/powerpoint/2010/main" val="205007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0C50A-D7FC-0BA3-B15E-04C59C10CEED}"/>
              </a:ext>
            </a:extLst>
          </p:cNvPr>
          <p:cNvSpPr>
            <a:spLocks noGrp="1"/>
          </p:cNvSpPr>
          <p:nvPr>
            <p:ph type="title"/>
          </p:nvPr>
        </p:nvSpPr>
        <p:spPr>
          <a:xfrm>
            <a:off x="640080" y="329184"/>
            <a:ext cx="6894576" cy="1783080"/>
          </a:xfrm>
        </p:spPr>
        <p:txBody>
          <a:bodyPr anchor="b">
            <a:normAutofit/>
          </a:bodyPr>
          <a:lstStyle/>
          <a:p>
            <a:r>
              <a:rPr lang="en-US" sz="5400"/>
              <a:t>Latest Updates</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E38197-CC9B-73B1-0868-3053F6291BE7}"/>
              </a:ext>
            </a:extLst>
          </p:cNvPr>
          <p:cNvSpPr>
            <a:spLocks noGrp="1"/>
          </p:cNvSpPr>
          <p:nvPr>
            <p:ph idx="1"/>
          </p:nvPr>
        </p:nvSpPr>
        <p:spPr>
          <a:xfrm>
            <a:off x="640080" y="2706624"/>
            <a:ext cx="6894576" cy="3483864"/>
          </a:xfrm>
        </p:spPr>
        <p:txBody>
          <a:bodyPr>
            <a:normAutofit/>
          </a:bodyPr>
          <a:lstStyle/>
          <a:p>
            <a:r>
              <a:rPr lang="en-US" sz="1500" dirty="0"/>
              <a:t>Community Involvement remains active </a:t>
            </a:r>
          </a:p>
          <a:p>
            <a:pPr lvl="1"/>
            <a:r>
              <a:rPr lang="en-US" sz="1500" dirty="0"/>
              <a:t>Pierce County Homeless Coalition, GHKP Homeless Coalition, NW Hospitality continues to be actively engaged &amp; effective at assisting People experiencing Homelessness (PEH)</a:t>
            </a:r>
          </a:p>
          <a:p>
            <a:pPr lvl="1"/>
            <a:r>
              <a:rPr lang="en-US" sz="1500" dirty="0"/>
              <a:t>Note Number of clients served in 2024</a:t>
            </a:r>
          </a:p>
          <a:p>
            <a:r>
              <a:rPr lang="en-US" sz="1500" dirty="0"/>
              <a:t>State involvement remains active</a:t>
            </a:r>
          </a:p>
          <a:p>
            <a:pPr lvl="1"/>
            <a:r>
              <a:rPr lang="en-US" sz="1500" dirty="0"/>
              <a:t>CR 101 Medical Respite</a:t>
            </a:r>
          </a:p>
          <a:p>
            <a:pPr lvl="1"/>
            <a:r>
              <a:rPr lang="en-US" sz="1500" dirty="0"/>
              <a:t>HCA is in the process of finalizing a WAC around medical respite</a:t>
            </a:r>
          </a:p>
          <a:p>
            <a:pPr lvl="1"/>
            <a:r>
              <a:rPr lang="en-US" sz="1500" i="1" dirty="0"/>
              <a:t>Public hearing is tentatively scheduled for August 5</a:t>
            </a:r>
            <a:r>
              <a:rPr lang="en-US" sz="1500" i="1" baseline="30000" dirty="0"/>
              <a:t>th</a:t>
            </a:r>
            <a:r>
              <a:rPr lang="en-US" sz="1500" i="1" dirty="0"/>
              <a:t> at 10 am</a:t>
            </a:r>
          </a:p>
          <a:p>
            <a:r>
              <a:rPr lang="en-US" sz="1500" dirty="0"/>
              <a:t>Future providers involved</a:t>
            </a:r>
          </a:p>
          <a:p>
            <a:pPr lvl="1"/>
            <a:r>
              <a:rPr lang="en-US" sz="1500" dirty="0"/>
              <a:t>Nursing Schools around the area are preparing future nurses to care for PEH</a:t>
            </a:r>
          </a:p>
          <a:p>
            <a:pPr marL="914400" lvl="2" indent="0">
              <a:buNone/>
            </a:pPr>
            <a:endParaRPr lang="en-US" sz="1500" dirty="0"/>
          </a:p>
          <a:p>
            <a:pPr marL="457200" lvl="1" indent="0">
              <a:buNone/>
            </a:pPr>
            <a:endParaRPr lang="en-US" sz="1500" dirty="0"/>
          </a:p>
        </p:txBody>
      </p:sp>
      <p:pic>
        <p:nvPicPr>
          <p:cNvPr id="9" name="Picture 8" descr="A close-up of a logo&#10;&#10;AI-generated content may be incorrect.">
            <a:extLst>
              <a:ext uri="{FF2B5EF4-FFF2-40B4-BE49-F238E27FC236}">
                <a16:creationId xmlns:a16="http://schemas.microsoft.com/office/drawing/2014/main" id="{913AC204-7AE7-E77E-1F24-90DB663A3B50}"/>
              </a:ext>
            </a:extLst>
          </p:cNvPr>
          <p:cNvPicPr>
            <a:picLocks noChangeAspect="1"/>
          </p:cNvPicPr>
          <p:nvPr/>
        </p:nvPicPr>
        <p:blipFill>
          <a:blip r:embed="rId3"/>
          <a:stretch>
            <a:fillRect/>
          </a:stretch>
        </p:blipFill>
        <p:spPr>
          <a:xfrm>
            <a:off x="7845552" y="2395728"/>
            <a:ext cx="4014216" cy="1294584"/>
          </a:xfrm>
          <a:prstGeom prst="rect">
            <a:avLst/>
          </a:prstGeom>
        </p:spPr>
      </p:pic>
      <p:pic>
        <p:nvPicPr>
          <p:cNvPr id="6" name="Picture 5" descr="A purple sign with white text&#10;&#10;AI-generated content may be incorrect.">
            <a:extLst>
              <a:ext uri="{FF2B5EF4-FFF2-40B4-BE49-F238E27FC236}">
                <a16:creationId xmlns:a16="http://schemas.microsoft.com/office/drawing/2014/main" id="{84863CB6-DE3D-C729-8099-213F45655D90}"/>
              </a:ext>
            </a:extLst>
          </p:cNvPr>
          <p:cNvPicPr>
            <a:picLocks noChangeAspect="1"/>
          </p:cNvPicPr>
          <p:nvPr/>
        </p:nvPicPr>
        <p:blipFill>
          <a:blip r:embed="rId4"/>
          <a:stretch>
            <a:fillRect/>
          </a:stretch>
        </p:blipFill>
        <p:spPr>
          <a:xfrm>
            <a:off x="7845552" y="4128882"/>
            <a:ext cx="3995928" cy="639348"/>
          </a:xfrm>
          <a:prstGeom prst="rect">
            <a:avLst/>
          </a:prstGeom>
        </p:spPr>
      </p:pic>
    </p:spTree>
    <p:extLst>
      <p:ext uri="{BB962C8B-B14F-4D97-AF65-F5344CB8AC3E}">
        <p14:creationId xmlns:p14="http://schemas.microsoft.com/office/powerpoint/2010/main" val="106371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5F77A-1B68-591A-8EDF-7C0841D98CF6}"/>
              </a:ext>
            </a:extLst>
          </p:cNvPr>
          <p:cNvSpPr>
            <a:spLocks noGrp="1"/>
          </p:cNvSpPr>
          <p:nvPr>
            <p:ph type="title"/>
          </p:nvPr>
        </p:nvSpPr>
        <p:spPr>
          <a:xfrm>
            <a:off x="572493" y="238539"/>
            <a:ext cx="11018520" cy="1434415"/>
          </a:xfrm>
        </p:spPr>
        <p:txBody>
          <a:bodyPr anchor="b">
            <a:normAutofit/>
          </a:bodyPr>
          <a:lstStyle/>
          <a:p>
            <a:r>
              <a:rPr lang="en-US" sz="5400"/>
              <a:t>State Level: Health Care Authority</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71BB70-8752-8B96-1486-3844E5B036CF}"/>
              </a:ext>
            </a:extLst>
          </p:cNvPr>
          <p:cNvSpPr>
            <a:spLocks noGrp="1"/>
          </p:cNvSpPr>
          <p:nvPr>
            <p:ph idx="1"/>
          </p:nvPr>
        </p:nvSpPr>
        <p:spPr>
          <a:xfrm>
            <a:off x="572493" y="2071316"/>
            <a:ext cx="6713552" cy="4119172"/>
          </a:xfrm>
        </p:spPr>
        <p:txBody>
          <a:bodyPr anchor="t">
            <a:normAutofit/>
          </a:bodyPr>
          <a:lstStyle/>
          <a:p>
            <a:r>
              <a:rPr lang="en-US" sz="2000"/>
              <a:t>Medicaid Transformation Project (MTP)- meant to improve Washington’s healthcare system for most vulnerable neighbors</a:t>
            </a:r>
          </a:p>
          <a:p>
            <a:r>
              <a:rPr lang="en-US" sz="2000"/>
              <a:t>Currently: 8 known Medical Respite Care Programs (2/8 reimbursed)*</a:t>
            </a:r>
          </a:p>
          <a:p>
            <a:pPr lvl="1"/>
            <a:r>
              <a:rPr lang="en-US" sz="2000"/>
              <a:t>*Seattle-Edward Thomas House; Yakima Neighborhood Health Services Medical Respite being reimbursed through contracts with 5 Apple Health Managed Care Organizations (MCOs)</a:t>
            </a:r>
          </a:p>
          <a:p>
            <a:pPr lvl="1"/>
            <a:r>
              <a:rPr lang="en-US" sz="2000"/>
              <a:t>Based in homeless shelters, offer ‘wrap around’ services</a:t>
            </a:r>
          </a:p>
          <a:p>
            <a:pPr lvl="1"/>
            <a:r>
              <a:rPr lang="en-US" sz="2000"/>
              <a:t>Medical &amp; behavioral health provided by Federally Qualified Health Centers (FQHC)</a:t>
            </a:r>
          </a:p>
        </p:txBody>
      </p:sp>
      <p:pic>
        <p:nvPicPr>
          <p:cNvPr id="5" name="Picture 4" descr="A building with a gate&#10;&#10;AI-generated content may be incorrect.">
            <a:extLst>
              <a:ext uri="{FF2B5EF4-FFF2-40B4-BE49-F238E27FC236}">
                <a16:creationId xmlns:a16="http://schemas.microsoft.com/office/drawing/2014/main" id="{9C5F5C99-382A-7FD3-7FB0-EB61E1B06C99}"/>
              </a:ext>
            </a:extLst>
          </p:cNvPr>
          <p:cNvPicPr>
            <a:picLocks noChangeAspect="1"/>
          </p:cNvPicPr>
          <p:nvPr/>
        </p:nvPicPr>
        <p:blipFill>
          <a:blip r:embed="rId3"/>
          <a:srcRect l="25866" r="19058"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68046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97632-4B2E-F8B1-EAB8-F2FC8478612A}"/>
              </a:ext>
            </a:extLst>
          </p:cNvPr>
          <p:cNvSpPr>
            <a:spLocks noGrp="1"/>
          </p:cNvSpPr>
          <p:nvPr>
            <p:ph type="title"/>
          </p:nvPr>
        </p:nvSpPr>
        <p:spPr>
          <a:xfrm>
            <a:off x="640080" y="325369"/>
            <a:ext cx="4368602" cy="1956841"/>
          </a:xfrm>
        </p:spPr>
        <p:txBody>
          <a:bodyPr anchor="b">
            <a:normAutofit/>
          </a:bodyPr>
          <a:lstStyle/>
          <a:p>
            <a:r>
              <a:rPr lang="en-US" sz="4200"/>
              <a:t>More Medical Respites coming for PEH</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AF0089-588C-DD20-CF97-2A24775C5F13}"/>
              </a:ext>
            </a:extLst>
          </p:cNvPr>
          <p:cNvSpPr>
            <a:spLocks noGrp="1"/>
          </p:cNvSpPr>
          <p:nvPr>
            <p:ph idx="1"/>
          </p:nvPr>
        </p:nvSpPr>
        <p:spPr>
          <a:xfrm>
            <a:off x="640080" y="2872899"/>
            <a:ext cx="4243589" cy="3320668"/>
          </a:xfrm>
        </p:spPr>
        <p:txBody>
          <a:bodyPr>
            <a:normAutofit/>
          </a:bodyPr>
          <a:lstStyle/>
          <a:p>
            <a:r>
              <a:rPr lang="en-US" sz="2200"/>
              <a:t>Medical Respite Steering committee continues to partner with community and private organizations &amp; citizens </a:t>
            </a:r>
          </a:p>
          <a:p>
            <a:r>
              <a:rPr lang="en-US" sz="2200"/>
              <a:t>Yakima Ave Health for ALL (Free) Clinic-Nativity House</a:t>
            </a:r>
          </a:p>
        </p:txBody>
      </p:sp>
      <p:pic>
        <p:nvPicPr>
          <p:cNvPr id="5" name="Picture 4" descr="A building with a cross on the side&#10;&#10;AI-generated content may be incorrect.">
            <a:extLst>
              <a:ext uri="{FF2B5EF4-FFF2-40B4-BE49-F238E27FC236}">
                <a16:creationId xmlns:a16="http://schemas.microsoft.com/office/drawing/2014/main" id="{F6FAD4F9-6EA3-B5C5-69FC-A377BE21B559}"/>
              </a:ext>
            </a:extLst>
          </p:cNvPr>
          <p:cNvPicPr>
            <a:picLocks noChangeAspect="1"/>
          </p:cNvPicPr>
          <p:nvPr/>
        </p:nvPicPr>
        <p:blipFill>
          <a:blip r:embed="rId3"/>
          <a:srcRect l="4426" r="17088"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7781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le of white paper with black text&#10;&#10;AI-generated content may be incorrect.">
            <a:extLst>
              <a:ext uri="{FF2B5EF4-FFF2-40B4-BE49-F238E27FC236}">
                <a16:creationId xmlns:a16="http://schemas.microsoft.com/office/drawing/2014/main" id="{C71B68E5-5809-A9BE-9378-B84E0AF60CFC}"/>
              </a:ext>
            </a:extLst>
          </p:cNvPr>
          <p:cNvPicPr>
            <a:picLocks noGrp="1" noChangeAspect="1"/>
          </p:cNvPicPr>
          <p:nvPr>
            <p:ph idx="4294967295"/>
          </p:nvPr>
        </p:nvPicPr>
        <p:blipFill>
          <a:blip r:embed="rId2">
            <a:extLst>
              <a:ext uri="{837473B0-CC2E-450A-ABE3-18F120FF3D39}">
                <a1611:picAttrSrcUrl xmlns:a1611="http://schemas.microsoft.com/office/drawing/2016/11/main" r:id="rId3"/>
              </a:ext>
            </a:extLst>
          </a:blip>
          <a:srcRect t="12791" b="2623"/>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E992E-E17B-3B6A-FA4A-E8C668B7F658}"/>
              </a:ext>
            </a:extLst>
          </p:cNvPr>
          <p:cNvSpPr>
            <a:spLocks noGrp="1"/>
          </p:cNvSpPr>
          <p:nvPr>
            <p:ph type="title" idx="4294967295"/>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 Comments?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0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1988</TotalTime>
  <Words>598</Words>
  <Application>Microsoft Macintosh PowerPoint</Application>
  <PresentationFormat>Widescreen</PresentationFormat>
  <Paragraphs>61</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Homeless Crisis Continues</vt:lpstr>
      <vt:lpstr>Historical Timeline</vt:lpstr>
      <vt:lpstr>Latest Updates</vt:lpstr>
      <vt:lpstr>State Level: Health Care Authority</vt:lpstr>
      <vt:lpstr>More Medical Respites coming for PEH</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Iverson, Joanne M.</dc:creator>
  <cp:lastModifiedBy>Iverson, Joanne M.</cp:lastModifiedBy>
  <cp:revision>14</cp:revision>
  <dcterms:created xsi:type="dcterms:W3CDTF">2025-06-17T23:32:10Z</dcterms:created>
  <dcterms:modified xsi:type="dcterms:W3CDTF">2025-06-26T16:46:11Z</dcterms:modified>
</cp:coreProperties>
</file>