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D97C0E"/>
    <a:srgbClr val="2C673B"/>
    <a:srgbClr val="6D982D"/>
    <a:srgbClr val="BE1522"/>
    <a:srgbClr val="FECC57"/>
    <a:srgbClr val="195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3/2/2022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516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895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035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7051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567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3/2/2022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33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3/2/2022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103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67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01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53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014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639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3/2/2022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04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3/2/2022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1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3/2/2022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77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30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75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50988F6-DEBE-4BE7-A03E-D382DEE6DA2D}" type="datetimeFigureOut">
              <a:rPr lang="en-US" smtClean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656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 rot="5400000">
            <a:off x="3406030" y="-2760041"/>
            <a:ext cx="1887315" cy="8277347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-7936" y="164338"/>
            <a:ext cx="6554952" cy="122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60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Georgia"/>
                <a:ea typeface="ＭＳ Ｐゴシック" charset="0"/>
                <a:cs typeface="Georgia"/>
              </a:rPr>
              <a:t>Martin V.</a:t>
            </a:r>
            <a:r>
              <a:rPr kumimoji="0" lang="en-US" b="1" i="0" u="none" strike="noStrike" kern="1200" cap="none" spc="60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Georgia"/>
                <a:ea typeface="ＭＳ Ｐゴシック" charset="0"/>
                <a:cs typeface="Georgia"/>
              </a:rPr>
              <a:t> Boise</a:t>
            </a:r>
            <a:endParaRPr kumimoji="0" lang="en-US" b="1" i="0" u="none" strike="noStrike" kern="1200" cap="none" spc="60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eorgia"/>
              <a:ea typeface="ＭＳ Ｐゴシック" charset="0"/>
              <a:cs typeface="Georgia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2246953" y="2674128"/>
            <a:ext cx="2297602" cy="1350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FFFFFF"/>
                </a:solidFill>
                <a:latin typeface="Georgia" panose="02040502050405020303" pitchFamily="18" charset="0"/>
              </a:rPr>
              <a:t>Why it Matters</a:t>
            </a:r>
            <a:endParaRPr lang="en-US" altLang="en-US" sz="2800" b="1" dirty="0">
              <a:solidFill>
                <a:srgbClr val="FFFFFF"/>
              </a:solidFill>
              <a:latin typeface="Georgia" panose="02040502050405020303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6677321" y="3324312"/>
            <a:ext cx="2072383" cy="984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800" b="1" dirty="0">
              <a:solidFill>
                <a:srgbClr val="FFFFFF"/>
              </a:solidFill>
              <a:latin typeface="Georgia" panose="02040502050405020303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39731" y="2621427"/>
            <a:ext cx="2305050" cy="3484519"/>
          </a:xfrm>
          <a:prstGeom prst="roundRect">
            <a:avLst/>
          </a:prstGeom>
          <a:solidFill>
            <a:srgbClr val="195B97"/>
          </a:solidFill>
          <a:ln w="9525" cap="flat" cmpd="sng" algn="ctr">
            <a:solidFill>
              <a:srgbClr val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246727" y="2638846"/>
            <a:ext cx="2303463" cy="3461508"/>
          </a:xfrm>
          <a:prstGeom prst="roundRect">
            <a:avLst/>
          </a:prstGeom>
          <a:solidFill>
            <a:srgbClr val="2C673B"/>
          </a:solidFill>
          <a:ln w="9525" cap="flat" cmpd="sng" algn="ctr">
            <a:solidFill>
              <a:srgbClr val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TextBox 121"/>
          <p:cNvSpPr txBox="1">
            <a:spLocks noChangeArrowheads="1"/>
          </p:cNvSpPr>
          <p:nvPr/>
        </p:nvSpPr>
        <p:spPr bwMode="auto">
          <a:xfrm>
            <a:off x="495300" y="6831138"/>
            <a:ext cx="50990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</a:rPr>
              <a:t>Use this space to write a short conclusion for</a:t>
            </a:r>
          </a:p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</a:rPr>
              <a:t> your infographic and/or to provide a call-to-action.</a:t>
            </a:r>
          </a:p>
        </p:txBody>
      </p:sp>
      <p:grpSp>
        <p:nvGrpSpPr>
          <p:cNvPr id="32" name="Group 179"/>
          <p:cNvGrpSpPr>
            <a:grpSpLocks/>
          </p:cNvGrpSpPr>
          <p:nvPr/>
        </p:nvGrpSpPr>
        <p:grpSpPr bwMode="auto">
          <a:xfrm>
            <a:off x="-4763" y="-26988"/>
            <a:ext cx="12196763" cy="235859"/>
            <a:chOff x="17733" y="26952288"/>
            <a:chExt cx="9144000" cy="479714"/>
          </a:xfrm>
        </p:grpSpPr>
        <p:sp>
          <p:nvSpPr>
            <p:cNvPr id="33" name="Rectangle 32"/>
            <p:cNvSpPr/>
            <p:nvPr/>
          </p:nvSpPr>
          <p:spPr>
            <a:xfrm>
              <a:off x="17733" y="26952288"/>
              <a:ext cx="1169988" cy="479714"/>
            </a:xfrm>
            <a:prstGeom prst="rect">
              <a:avLst/>
            </a:prstGeom>
            <a:solidFill>
              <a:srgbClr val="6D982D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146446" y="26952288"/>
              <a:ext cx="1168400" cy="479714"/>
            </a:xfrm>
            <a:prstGeom prst="rect">
              <a:avLst/>
            </a:prstGeom>
            <a:solidFill>
              <a:srgbClr val="1F5481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314846" y="26952288"/>
              <a:ext cx="1169988" cy="479714"/>
            </a:xfrm>
            <a:prstGeom prst="rect">
              <a:avLst/>
            </a:prstGeom>
            <a:solidFill>
              <a:srgbClr val="2C673B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461021" y="26952288"/>
              <a:ext cx="1168400" cy="479714"/>
            </a:xfrm>
            <a:prstGeom prst="rect">
              <a:avLst/>
            </a:prstGeom>
            <a:solidFill>
              <a:srgbClr val="6D982D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588146" y="26952288"/>
              <a:ext cx="1169988" cy="479714"/>
            </a:xfrm>
            <a:prstGeom prst="rect">
              <a:avLst/>
            </a:prstGeom>
            <a:solidFill>
              <a:srgbClr val="1F5481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758133" y="26952288"/>
              <a:ext cx="1169987" cy="479714"/>
            </a:xfrm>
            <a:prstGeom prst="rect">
              <a:avLst/>
            </a:prstGeom>
            <a:solidFill>
              <a:srgbClr val="2C673B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864620" y="26952288"/>
              <a:ext cx="1168400" cy="479714"/>
            </a:xfrm>
            <a:prstGeom prst="rect">
              <a:avLst/>
            </a:prstGeom>
            <a:solidFill>
              <a:srgbClr val="6D982D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991745" y="26952288"/>
              <a:ext cx="1169988" cy="479714"/>
            </a:xfrm>
            <a:prstGeom prst="rect">
              <a:avLst/>
            </a:prstGeom>
            <a:solidFill>
              <a:srgbClr val="1F5481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2" name="TextBox 105"/>
          <p:cNvSpPr txBox="1">
            <a:spLocks noChangeArrowheads="1"/>
          </p:cNvSpPr>
          <p:nvPr/>
        </p:nvSpPr>
        <p:spPr bwMode="auto">
          <a:xfrm>
            <a:off x="365613" y="3456053"/>
            <a:ext cx="2173288" cy="2385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</a:rPr>
              <a:t>If you are asked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</a:rPr>
              <a:t>to leave a public space, you have a right to ask where you can go.  </a:t>
            </a:r>
            <a:endParaRPr kumimoji="0" lang="en-US" alt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</a:rPr>
              <a:t>If </a:t>
            </a:r>
            <a:r>
              <a:rPr kumimoji="0" lang="en-US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</a:rPr>
              <a:t>no other place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</a:rPr>
              <a:t>is offered,  and you are not violating any other law, you may have a right to stay.</a:t>
            </a:r>
          </a:p>
        </p:txBody>
      </p:sp>
      <p:sp>
        <p:nvSpPr>
          <p:cNvPr id="43" name="Title 1"/>
          <p:cNvSpPr txBox="1">
            <a:spLocks/>
          </p:cNvSpPr>
          <p:nvPr/>
        </p:nvSpPr>
        <p:spPr bwMode="auto">
          <a:xfrm>
            <a:off x="245287" y="2619440"/>
            <a:ext cx="2293938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anchor="ctr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b="1" spc="200" dirty="0" smtClean="0">
                <a:solidFill>
                  <a:prstClr val="white"/>
                </a:solidFill>
                <a:latin typeface="Georgia"/>
                <a:cs typeface="Georgia"/>
              </a:rPr>
              <a:t>Unsheltered People</a:t>
            </a:r>
            <a:endParaRPr lang="en-US" sz="2000" b="1" spc="200" dirty="0">
              <a:solidFill>
                <a:prstClr val="white"/>
              </a:solidFill>
              <a:latin typeface="Georgia"/>
              <a:cs typeface="Georgia"/>
            </a:endParaRPr>
          </a:p>
        </p:txBody>
      </p:sp>
      <p:sp>
        <p:nvSpPr>
          <p:cNvPr id="45" name="TextBox 108"/>
          <p:cNvSpPr txBox="1">
            <a:spLocks noChangeArrowheads="1"/>
          </p:cNvSpPr>
          <p:nvPr/>
        </p:nvSpPr>
        <p:spPr bwMode="auto">
          <a:xfrm>
            <a:off x="4311814" y="3364888"/>
            <a:ext cx="2173287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b="1" kern="0" dirty="0" smtClean="0">
                <a:solidFill>
                  <a:prstClr val="white"/>
                </a:solidFill>
              </a:rPr>
              <a:t>Expensive litigation 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can be avoided by striking </a:t>
            </a:r>
            <a:r>
              <a:rPr lang="en-US" altLang="en-US" sz="1600" kern="0" spc="-20" dirty="0" smtClean="0">
                <a:solidFill>
                  <a:prstClr val="white"/>
                </a:solidFill>
              </a:rPr>
              <a:t>down illegal ordinances. </a:t>
            </a:r>
          </a:p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kern="0" dirty="0" smtClean="0">
                <a:solidFill>
                  <a:prstClr val="white"/>
                </a:solidFill>
              </a:rPr>
              <a:t>This is an opportunity to invest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</a:rPr>
              <a:t>in measures to prevent and end homelessness. </a:t>
            </a:r>
            <a:endParaRPr kumimoji="0" lang="en-US" alt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b="1" kern="0" noProof="0" dirty="0" smtClean="0">
                <a:solidFill>
                  <a:prstClr val="white"/>
                </a:solidFill>
              </a:rPr>
              <a:t>Step </a:t>
            </a:r>
            <a:r>
              <a:rPr lang="en-US" altLang="en-US" sz="1600" b="1" kern="0" noProof="0" dirty="0" smtClean="0">
                <a:solidFill>
                  <a:prstClr val="white"/>
                </a:solidFill>
              </a:rPr>
              <a:t>1: </a:t>
            </a:r>
            <a:r>
              <a:rPr lang="en-US" altLang="en-US" sz="1600" kern="0" noProof="0" dirty="0" smtClean="0">
                <a:solidFill>
                  <a:prstClr val="white"/>
                </a:solidFill>
              </a:rPr>
              <a:t>e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stablish safe, le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</a:rPr>
              <a:t>gal places to camp and park</a:t>
            </a:r>
            <a:r>
              <a:rPr lang="en-US" altLang="en-US" sz="1600" kern="0" dirty="0">
                <a:solidFill>
                  <a:prstClr val="white"/>
                </a:solidFill>
              </a:rPr>
              <a:t>.</a:t>
            </a:r>
            <a:endParaRPr kumimoji="0" lang="en-US" alt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46" name="Title 1"/>
          <p:cNvSpPr txBox="1">
            <a:spLocks/>
          </p:cNvSpPr>
          <p:nvPr/>
        </p:nvSpPr>
        <p:spPr bwMode="auto">
          <a:xfrm>
            <a:off x="4266011" y="2705971"/>
            <a:ext cx="2293938" cy="622559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anchor="ctr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b="1" spc="200" dirty="0" smtClean="0">
                <a:solidFill>
                  <a:prstClr val="white"/>
                </a:solidFill>
                <a:latin typeface="Georgia"/>
                <a:cs typeface="Georgia"/>
              </a:rPr>
              <a:t>Community</a:t>
            </a:r>
            <a:endParaRPr lang="en-US" sz="2000" b="1" spc="200" dirty="0">
              <a:solidFill>
                <a:prstClr val="white"/>
              </a:solidFill>
              <a:latin typeface="Georgia"/>
              <a:cs typeface="Georgia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7001689" y="629428"/>
            <a:ext cx="4906443" cy="1535918"/>
          </a:xfrm>
          <a:prstGeom prst="roundRect">
            <a:avLst/>
          </a:prstGeom>
          <a:solidFill>
            <a:srgbClr val="D97C0E"/>
          </a:solidFill>
          <a:ln w="9525" cap="flat" cmpd="sng" algn="ctr">
            <a:solidFill>
              <a:srgbClr val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TextBox 105"/>
          <p:cNvSpPr txBox="1">
            <a:spLocks noChangeArrowheads="1"/>
          </p:cNvSpPr>
          <p:nvPr/>
        </p:nvSpPr>
        <p:spPr bwMode="auto">
          <a:xfrm>
            <a:off x="7168840" y="1120706"/>
            <a:ext cx="45721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600" kern="0" dirty="0">
                <a:solidFill>
                  <a:prstClr val="white"/>
                </a:solidFill>
              </a:rPr>
              <a:t>Punishing people 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who cannot </a:t>
            </a:r>
            <a:r>
              <a:rPr lang="en-US" altLang="en-US" sz="1600" kern="0" dirty="0">
                <a:solidFill>
                  <a:prstClr val="white"/>
                </a:solidFill>
              </a:rPr>
              <a:t>obtain shelter for 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sitting</a:t>
            </a:r>
            <a:r>
              <a:rPr lang="en-US" altLang="en-US" sz="1600" kern="0" dirty="0">
                <a:solidFill>
                  <a:prstClr val="white"/>
                </a:solidFill>
              </a:rPr>
              <a:t>, sleeping, or lying outside on public property 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is “cruel </a:t>
            </a:r>
            <a:r>
              <a:rPr lang="en-US" altLang="en-US" sz="1600" kern="0" dirty="0">
                <a:solidFill>
                  <a:prstClr val="white"/>
                </a:solidFill>
              </a:rPr>
              <a:t>and unusual 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punishment.”</a:t>
            </a:r>
            <a:endParaRPr kumimoji="0" lang="en-US" alt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51" name="Title 1"/>
          <p:cNvSpPr txBox="1">
            <a:spLocks/>
          </p:cNvSpPr>
          <p:nvPr/>
        </p:nvSpPr>
        <p:spPr bwMode="auto">
          <a:xfrm>
            <a:off x="7001689" y="600528"/>
            <a:ext cx="4906443" cy="64255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anchor="ctr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b="1" spc="200" dirty="0" smtClean="0">
                <a:solidFill>
                  <a:prstClr val="white"/>
                </a:solidFill>
                <a:latin typeface="Georgia"/>
                <a:cs typeface="Georgia"/>
              </a:rPr>
              <a:t>8</a:t>
            </a:r>
            <a:r>
              <a:rPr lang="en-US" sz="2000" b="1" spc="200" baseline="30000" dirty="0" smtClean="0">
                <a:solidFill>
                  <a:prstClr val="white"/>
                </a:solidFill>
                <a:latin typeface="Georgia"/>
                <a:cs typeface="Georgia"/>
              </a:rPr>
              <a:t>th</a:t>
            </a:r>
            <a:r>
              <a:rPr lang="en-US" sz="2000" b="1" spc="200" dirty="0" smtClean="0">
                <a:solidFill>
                  <a:prstClr val="white"/>
                </a:solidFill>
                <a:latin typeface="Georgia"/>
                <a:cs typeface="Georgia"/>
              </a:rPr>
              <a:t> Amendment Argument</a:t>
            </a:r>
            <a:endParaRPr lang="en-US" sz="2000" b="1" spc="200" dirty="0">
              <a:solidFill>
                <a:prstClr val="white"/>
              </a:solidFill>
              <a:latin typeface="Georgia"/>
              <a:cs typeface="Georgia"/>
            </a:endParaRP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877" y="2062236"/>
            <a:ext cx="5352034" cy="3714898"/>
          </a:xfrm>
          <a:prstGeom prst="rect">
            <a:avLst/>
          </a:prstGeom>
        </p:spPr>
      </p:pic>
      <p:sp>
        <p:nvSpPr>
          <p:cNvPr id="54" name="TextBox 105"/>
          <p:cNvSpPr txBox="1">
            <a:spLocks noChangeArrowheads="1"/>
          </p:cNvSpPr>
          <p:nvPr/>
        </p:nvSpPr>
        <p:spPr bwMode="auto">
          <a:xfrm>
            <a:off x="158959" y="1243085"/>
            <a:ext cx="638805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600" kern="0" dirty="0" smtClean="0">
                <a:solidFill>
                  <a:prstClr val="white"/>
                </a:solidFill>
              </a:rPr>
              <a:t>September 4, 2018: The 9</a:t>
            </a:r>
            <a:r>
              <a:rPr lang="en-US" altLang="en-US" sz="1600" kern="0" baseline="30000" dirty="0" smtClean="0">
                <a:solidFill>
                  <a:prstClr val="white"/>
                </a:solidFill>
              </a:rPr>
              <a:t>th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 Circuit Court </a:t>
            </a:r>
            <a:r>
              <a:rPr lang="en-US" altLang="en-US" sz="1600" kern="0" dirty="0">
                <a:solidFill>
                  <a:prstClr val="white"/>
                </a:solidFill>
              </a:rPr>
              <a:t>ruled that 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ordinances prohibiting homeless </a:t>
            </a:r>
            <a:r>
              <a:rPr lang="en-US" altLang="en-US" sz="1600" kern="0" dirty="0">
                <a:solidFill>
                  <a:prstClr val="white"/>
                </a:solidFill>
              </a:rPr>
              <a:t>individuals 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from sleeping or camping </a:t>
            </a:r>
            <a:r>
              <a:rPr lang="en-US" altLang="en-US" sz="1600" kern="0" dirty="0">
                <a:solidFill>
                  <a:prstClr val="white"/>
                </a:solidFill>
              </a:rPr>
              <a:t>on public 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property are </a:t>
            </a:r>
            <a:r>
              <a:rPr lang="en-US" altLang="en-US" sz="1600" kern="0" dirty="0">
                <a:solidFill>
                  <a:prstClr val="white"/>
                </a:solidFill>
              </a:rPr>
              <a:t>unconstitutional when those individuals do not have a meaningful alternative, such as shelter space or a legal place to camp.</a:t>
            </a:r>
            <a:endParaRPr kumimoji="0" lang="en-US" alt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2571444" y="4126667"/>
            <a:ext cx="1665524" cy="812800"/>
          </a:xfrm>
          <a:prstGeom prst="leftRightArrow">
            <a:avLst/>
          </a:prstGeom>
          <a:solidFill>
            <a:srgbClr val="D97C0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5" name="Group 179"/>
          <p:cNvGrpSpPr>
            <a:grpSpLocks/>
          </p:cNvGrpSpPr>
          <p:nvPr/>
        </p:nvGrpSpPr>
        <p:grpSpPr bwMode="auto">
          <a:xfrm>
            <a:off x="-7937" y="6616629"/>
            <a:ext cx="12196763" cy="235859"/>
            <a:chOff x="17733" y="26952288"/>
            <a:chExt cx="9144000" cy="479714"/>
          </a:xfrm>
        </p:grpSpPr>
        <p:sp>
          <p:nvSpPr>
            <p:cNvPr id="56" name="Rectangle 55"/>
            <p:cNvSpPr/>
            <p:nvPr/>
          </p:nvSpPr>
          <p:spPr>
            <a:xfrm>
              <a:off x="17733" y="26952288"/>
              <a:ext cx="1169988" cy="479714"/>
            </a:xfrm>
            <a:prstGeom prst="rect">
              <a:avLst/>
            </a:prstGeom>
            <a:solidFill>
              <a:srgbClr val="6D982D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146446" y="26952288"/>
              <a:ext cx="1168400" cy="479714"/>
            </a:xfrm>
            <a:prstGeom prst="rect">
              <a:avLst/>
            </a:prstGeom>
            <a:solidFill>
              <a:srgbClr val="1F5481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314846" y="26952288"/>
              <a:ext cx="1169988" cy="479714"/>
            </a:xfrm>
            <a:prstGeom prst="rect">
              <a:avLst/>
            </a:prstGeom>
            <a:solidFill>
              <a:srgbClr val="2C673B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461021" y="26952288"/>
              <a:ext cx="1168400" cy="479714"/>
            </a:xfrm>
            <a:prstGeom prst="rect">
              <a:avLst/>
            </a:prstGeom>
            <a:solidFill>
              <a:srgbClr val="6D982D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588146" y="26952288"/>
              <a:ext cx="1169988" cy="479714"/>
            </a:xfrm>
            <a:prstGeom prst="rect">
              <a:avLst/>
            </a:prstGeom>
            <a:solidFill>
              <a:srgbClr val="1F5481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758133" y="26952288"/>
              <a:ext cx="1169987" cy="479714"/>
            </a:xfrm>
            <a:prstGeom prst="rect">
              <a:avLst/>
            </a:prstGeom>
            <a:solidFill>
              <a:srgbClr val="2C673B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864620" y="26952288"/>
              <a:ext cx="1168400" cy="479714"/>
            </a:xfrm>
            <a:prstGeom prst="rect">
              <a:avLst/>
            </a:prstGeom>
            <a:solidFill>
              <a:srgbClr val="6D982D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991745" y="26952288"/>
              <a:ext cx="1169988" cy="479714"/>
            </a:xfrm>
            <a:prstGeom prst="rect">
              <a:avLst/>
            </a:prstGeom>
            <a:solidFill>
              <a:srgbClr val="1F5481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5" name="Rounded Rectangle 64"/>
          <p:cNvSpPr/>
          <p:nvPr/>
        </p:nvSpPr>
        <p:spPr>
          <a:xfrm>
            <a:off x="7713512" y="5973725"/>
            <a:ext cx="4194620" cy="576024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 smtClean="0">
                <a:solidFill>
                  <a:prstClr val="white"/>
                </a:solidFill>
                <a:latin typeface="Calibri"/>
              </a:rPr>
              <a:t>Safe </a:t>
            </a:r>
            <a:r>
              <a:rPr lang="en-US" sz="1200" kern="0" dirty="0">
                <a:solidFill>
                  <a:prstClr val="white"/>
                </a:solidFill>
                <a:latin typeface="Calibri"/>
              </a:rPr>
              <a:t>Sites 4 All Campaign: https://</a:t>
            </a:r>
            <a:r>
              <a:rPr lang="en-US" sz="1200" kern="0" dirty="0" smtClean="0">
                <a:solidFill>
                  <a:prstClr val="white"/>
                </a:solidFill>
                <a:latin typeface="Calibri"/>
              </a:rPr>
              <a:t>ss4a.pchomeless.org</a:t>
            </a:r>
          </a:p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Free use graphic 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created by Tacoma artist,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Laurie Davenport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888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196</TotalTime>
  <Words>202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ＭＳ Ｐゴシック</vt:lpstr>
      <vt:lpstr>Arial</vt:lpstr>
      <vt:lpstr>Calibri</vt:lpstr>
      <vt:lpstr>Corbel</vt:lpstr>
      <vt:lpstr>Georgia</vt:lpstr>
      <vt:lpstr>Depth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Theresa</dc:creator>
  <cp:lastModifiedBy>Theresa</cp:lastModifiedBy>
  <cp:revision>24</cp:revision>
  <dcterms:created xsi:type="dcterms:W3CDTF">2022-02-17T20:15:38Z</dcterms:created>
  <dcterms:modified xsi:type="dcterms:W3CDTF">2022-03-03T00:21:52Z</dcterms:modified>
</cp:coreProperties>
</file>